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95" r:id="rId2"/>
    <p:sldId id="334" r:id="rId3"/>
    <p:sldId id="335" r:id="rId4"/>
    <p:sldId id="336" r:id="rId5"/>
    <p:sldId id="357" r:id="rId6"/>
    <p:sldId id="358" r:id="rId7"/>
    <p:sldId id="337" r:id="rId8"/>
    <p:sldId id="338" r:id="rId9"/>
    <p:sldId id="351" r:id="rId10"/>
    <p:sldId id="352" r:id="rId11"/>
    <p:sldId id="353" r:id="rId12"/>
    <p:sldId id="355" r:id="rId13"/>
    <p:sldId id="356" r:id="rId14"/>
    <p:sldId id="339" r:id="rId15"/>
    <p:sldId id="350" r:id="rId16"/>
    <p:sldId id="340" r:id="rId17"/>
    <p:sldId id="347" r:id="rId18"/>
    <p:sldId id="348" r:id="rId19"/>
    <p:sldId id="359" r:id="rId20"/>
    <p:sldId id="360" r:id="rId21"/>
    <p:sldId id="361" r:id="rId22"/>
    <p:sldId id="362" r:id="rId23"/>
    <p:sldId id="363" r:id="rId24"/>
    <p:sldId id="364" r:id="rId25"/>
    <p:sldId id="341" r:id="rId26"/>
    <p:sldId id="342" r:id="rId27"/>
    <p:sldId id="343" r:id="rId28"/>
    <p:sldId id="344" r:id="rId29"/>
    <p:sldId id="345" r:id="rId3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3146" autoAdjust="0"/>
  </p:normalViewPr>
  <p:slideViewPr>
    <p:cSldViewPr>
      <p:cViewPr varScale="1">
        <p:scale>
          <a:sx n="87" d="100"/>
          <a:sy n="87" d="100"/>
        </p:scale>
        <p:origin x="-1330" y="-86"/>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8" d="100"/>
          <a:sy n="88" d="100"/>
        </p:scale>
        <p:origin x="-2016" y="-67"/>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019F1233-0ABC-4AAE-AB53-D76AF6A9EC98}" type="datetimeFigureOut">
              <a:rPr lang="en-US" smtClean="0"/>
              <a:pPr/>
              <a:t>4/17/2022</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1CDFAE99-2354-43A9-B741-C174AEC3E588}" type="slidenum">
              <a:rPr lang="en-US" smtClean="0"/>
              <a:pPr/>
              <a:t>‹#›</a:t>
            </a:fld>
            <a:endParaRPr lang="en-US"/>
          </a:p>
        </p:txBody>
      </p:sp>
    </p:spTree>
    <p:extLst>
      <p:ext uri="{BB962C8B-B14F-4D97-AF65-F5344CB8AC3E}">
        <p14:creationId xmlns:p14="http://schemas.microsoft.com/office/powerpoint/2010/main" val="2123133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CDFAE99-2354-43A9-B741-C174AEC3E588}" type="slidenum">
              <a:rPr lang="en-US" smtClean="0"/>
              <a:pPr/>
              <a:t>1</a:t>
            </a:fld>
            <a:endParaRPr lang="en-US" dirty="0"/>
          </a:p>
        </p:txBody>
      </p:sp>
    </p:spTree>
    <p:extLst>
      <p:ext uri="{BB962C8B-B14F-4D97-AF65-F5344CB8AC3E}">
        <p14:creationId xmlns:p14="http://schemas.microsoft.com/office/powerpoint/2010/main" val="179263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6082E50-F27D-40A5-B167-970726F1DCA3}" type="datetime1">
              <a:rPr lang="en-US" smtClean="0"/>
              <a:pPr/>
              <a:t>4/17/2022</a:t>
            </a:fld>
            <a:endParaRPr lang="en-US"/>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A1EED9D-35CB-42F6-AE57-1E02F360C1AB}" type="datetime1">
              <a:rPr lang="en-US" smtClean="0"/>
              <a:pPr/>
              <a:t>4/17/2022</a:t>
            </a:fld>
            <a:endParaRPr lang="en-US"/>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7EB6137-AA5B-4005-B2F5-7224BDBA77E9}" type="datetime1">
              <a:rPr lang="en-US" smtClean="0"/>
              <a:pPr/>
              <a:t>4/17/2022</a:t>
            </a:fld>
            <a:endParaRPr lang="en-US"/>
          </a:p>
        </p:txBody>
      </p:sp>
      <p:sp>
        <p:nvSpPr>
          <p:cNvPr id="7" name="Holder 7"/>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4C207CC8-22CE-4231-8306-68CE7834191C}" type="datetime1">
              <a:rPr lang="en-US" smtClean="0"/>
              <a:pPr/>
              <a:t>4/17/2022</a:t>
            </a:fld>
            <a:endParaRPr lang="en-US"/>
          </a:p>
        </p:txBody>
      </p:sp>
      <p:sp>
        <p:nvSpPr>
          <p:cNvPr id="5" name="Holder 5"/>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3604C5F0-CD59-4ED1-BB37-AB2950136562}" type="datetime1">
              <a:rPr lang="en-US" smtClean="0"/>
              <a:pPr/>
              <a:t>4/17/2022</a:t>
            </a:fld>
            <a:endParaRPr lang="en-US"/>
          </a:p>
        </p:txBody>
      </p:sp>
      <p:sp>
        <p:nvSpPr>
          <p:cNvPr id="4" name="Holder 4"/>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6050" y="6390640"/>
            <a:ext cx="8832850" cy="309880"/>
          </a:xfrm>
          <a:custGeom>
            <a:avLst/>
            <a:gdLst/>
            <a:ahLst/>
            <a:cxnLst/>
            <a:rect l="l" t="t" r="r" b="b"/>
            <a:pathLst>
              <a:path w="8832850" h="309879">
                <a:moveTo>
                  <a:pt x="8832850" y="0"/>
                </a:moveTo>
                <a:lnTo>
                  <a:pt x="0" y="0"/>
                </a:lnTo>
                <a:lnTo>
                  <a:pt x="0" y="309880"/>
                </a:lnTo>
                <a:lnTo>
                  <a:pt x="8832850" y="309880"/>
                </a:lnTo>
                <a:close/>
              </a:path>
            </a:pathLst>
          </a:custGeom>
          <a:solidFill>
            <a:srgbClr val="8BACAD"/>
          </a:solidFill>
        </p:spPr>
        <p:txBody>
          <a:bodyPr wrap="square" lIns="0" tIns="0" rIns="0" bIns="0" rtlCol="0"/>
          <a:lstStyle/>
          <a:p>
            <a:endParaRPr/>
          </a:p>
        </p:txBody>
      </p:sp>
      <p:sp>
        <p:nvSpPr>
          <p:cNvPr id="17" name="bg object 17"/>
          <p:cNvSpPr/>
          <p:nvPr/>
        </p:nvSpPr>
        <p:spPr>
          <a:xfrm>
            <a:off x="152400" y="158750"/>
            <a:ext cx="8832850" cy="6546850"/>
          </a:xfrm>
          <a:custGeom>
            <a:avLst/>
            <a:gdLst/>
            <a:ahLst/>
            <a:cxnLst/>
            <a:rect l="l" t="t" r="r" b="b"/>
            <a:pathLst>
              <a:path w="8832850" h="6546850">
                <a:moveTo>
                  <a:pt x="4415790" y="6546850"/>
                </a:moveTo>
                <a:lnTo>
                  <a:pt x="0" y="6546850"/>
                </a:lnTo>
                <a:lnTo>
                  <a:pt x="0" y="0"/>
                </a:lnTo>
                <a:lnTo>
                  <a:pt x="8832850" y="0"/>
                </a:lnTo>
                <a:lnTo>
                  <a:pt x="8832850" y="6546850"/>
                </a:lnTo>
                <a:lnTo>
                  <a:pt x="4415790" y="6546850"/>
                </a:lnTo>
                <a:close/>
              </a:path>
            </a:pathLst>
          </a:custGeom>
          <a:ln w="9344">
            <a:solidFill>
              <a:srgbClr val="7A9798"/>
            </a:solidFill>
          </a:ln>
        </p:spPr>
        <p:txBody>
          <a:bodyPr wrap="square" lIns="0" tIns="0" rIns="0" bIns="0" rtlCol="0"/>
          <a:lstStyle/>
          <a:p>
            <a:endParaRPr/>
          </a:p>
        </p:txBody>
      </p:sp>
      <p:sp>
        <p:nvSpPr>
          <p:cNvPr id="2" name="Holder 2"/>
          <p:cNvSpPr>
            <a:spLocks noGrp="1"/>
          </p:cNvSpPr>
          <p:nvPr>
            <p:ph type="title"/>
          </p:nvPr>
        </p:nvSpPr>
        <p:spPr>
          <a:xfrm>
            <a:off x="670559" y="346709"/>
            <a:ext cx="7802880" cy="391159"/>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3" name="Holder 3"/>
          <p:cNvSpPr>
            <a:spLocks noGrp="1"/>
          </p:cNvSpPr>
          <p:nvPr>
            <p:ph type="body" idx="1"/>
          </p:nvPr>
        </p:nvSpPr>
        <p:spPr>
          <a:xfrm>
            <a:off x="762000" y="1828800"/>
            <a:ext cx="7471409" cy="38100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82270" y="6458416"/>
            <a:ext cx="3950970" cy="196215"/>
          </a:xfrm>
          <a:prstGeom prst="rect">
            <a:avLst/>
          </a:prstGeom>
        </p:spPr>
        <p:txBody>
          <a:bodyPr wrap="square" lIns="0" tIns="0" rIns="0" bIns="0">
            <a:spAutoFit/>
          </a:bodyPr>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59E0CED8-6FDB-49B7-B0A8-9CB92157D08E}" type="datetime1">
              <a:rPr lang="en-US" smtClean="0"/>
              <a:pPr/>
              <a:t>4/17/2022</a:t>
            </a:fld>
            <a:endParaRPr lang="en-US"/>
          </a:p>
        </p:txBody>
      </p:sp>
      <p:sp>
        <p:nvSpPr>
          <p:cNvPr id="6" name="Holder 6"/>
          <p:cNvSpPr>
            <a:spLocks noGrp="1"/>
          </p:cNvSpPr>
          <p:nvPr>
            <p:ph type="sldNum" sz="quarter" idx="7"/>
          </p:nvPr>
        </p:nvSpPr>
        <p:spPr>
          <a:xfrm>
            <a:off x="8459469" y="6430208"/>
            <a:ext cx="302259" cy="252729"/>
          </a:xfrm>
          <a:prstGeom prst="rect">
            <a:avLst/>
          </a:prstGeom>
        </p:spPr>
        <p:txBody>
          <a:bodyPr wrap="square" lIns="0" tIns="0" rIns="0" bIns="0">
            <a:spAutoFit/>
          </a:bodyPr>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www.mouthshut.com/" TargetMode="External"/><Relationship Id="rId2" Type="http://schemas.openxmlformats.org/officeDocument/2006/relationships/hyperlink" Target="https://www.bytestechnolab.com/blog/building-an-online-auto-parts-store-an-overview-of-essential-features/" TargetMode="External"/><Relationship Id="rId1" Type="http://schemas.openxmlformats.org/officeDocument/2006/relationships/slideLayout" Target="../slideLayouts/slideLayout6.xml"/><Relationship Id="rId4" Type="http://schemas.openxmlformats.org/officeDocument/2006/relationships/hyperlink" Target="http://www.gomechanic.in/"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04800"/>
            <a:ext cx="8305800" cy="1490152"/>
          </a:xfrm>
          <a:prstGeom prst="rect">
            <a:avLst/>
          </a:prstGeom>
        </p:spPr>
        <p:txBody>
          <a:bodyPr vert="horz" wrap="square" lIns="0" tIns="12700" rIns="0" bIns="0" rtlCol="0">
            <a:spAutoFit/>
          </a:bodyPr>
          <a:lstStyle/>
          <a:p>
            <a:pPr marL="12700" algn="ctr">
              <a:lnSpc>
                <a:spcPct val="100000"/>
              </a:lnSpc>
              <a:spcBef>
                <a:spcPts val="100"/>
              </a:spcBef>
            </a:pPr>
            <a:r>
              <a:rPr lang="en-US" sz="3200" b="1" dirty="0" smtClean="0">
                <a:solidFill>
                  <a:srgbClr val="000000"/>
                </a:solidFill>
                <a:latin typeface="Times New Roman" pitchFamily="18" charset="0"/>
                <a:cs typeface="Times New Roman" pitchFamily="18" charset="0"/>
              </a:rPr>
              <a:t>Literature Survey Seminar</a:t>
            </a:r>
            <a:br>
              <a:rPr lang="en-US" sz="3200" b="1" dirty="0" smtClean="0">
                <a:solidFill>
                  <a:srgbClr val="000000"/>
                </a:solidFill>
                <a:latin typeface="Times New Roman" pitchFamily="18" charset="0"/>
                <a:cs typeface="Times New Roman" pitchFamily="18" charset="0"/>
              </a:rPr>
            </a:br>
            <a:r>
              <a:rPr lang="en-US" sz="3200" b="1" dirty="0" smtClean="0">
                <a:solidFill>
                  <a:srgbClr val="000000"/>
                </a:solidFill>
                <a:latin typeface="Times New Roman" pitchFamily="18" charset="0"/>
                <a:cs typeface="Times New Roman" pitchFamily="18" charset="0"/>
              </a:rPr>
              <a:t>on</a:t>
            </a:r>
            <a:br>
              <a:rPr lang="en-US" sz="3200" b="1" dirty="0" smtClean="0">
                <a:solidFill>
                  <a:srgbClr val="000000"/>
                </a:solidFill>
                <a:latin typeface="Times New Roman" pitchFamily="18" charset="0"/>
                <a:cs typeface="Times New Roman" pitchFamily="18" charset="0"/>
              </a:rPr>
            </a:br>
            <a:r>
              <a:rPr lang="en-US" sz="3200" b="1" dirty="0" smtClean="0">
                <a:solidFill>
                  <a:srgbClr val="000000"/>
                </a:solidFill>
                <a:latin typeface="Calibri"/>
              </a:rPr>
              <a:t> </a:t>
            </a:r>
            <a:r>
              <a:rPr lang="en-US" sz="3200" b="1" dirty="0" smtClean="0">
                <a:solidFill>
                  <a:srgbClr val="0000FF"/>
                </a:solidFill>
                <a:latin typeface="Calibri"/>
              </a:rPr>
              <a:t>Vintage Autoparts – Antique Automotive Parts</a:t>
            </a:r>
            <a:endParaRPr sz="3200" dirty="0">
              <a:solidFill>
                <a:srgbClr val="0000FF"/>
              </a:solidFill>
              <a:latin typeface="Times New Roman" pitchFamily="18" charset="0"/>
              <a:cs typeface="Times New Roman" pitchFamily="18" charset="0"/>
            </a:endParaRPr>
          </a:p>
        </p:txBody>
      </p:sp>
      <p:sp>
        <p:nvSpPr>
          <p:cNvPr id="9" name="CustomShape 2"/>
          <p:cNvSpPr/>
          <p:nvPr/>
        </p:nvSpPr>
        <p:spPr>
          <a:xfrm>
            <a:off x="304800" y="3352800"/>
            <a:ext cx="3378240" cy="1524000"/>
          </a:xfrm>
          <a:prstGeom prst="rect">
            <a:avLst/>
          </a:prstGeom>
          <a:noFill/>
          <a:ln>
            <a:noFill/>
          </a:ln>
        </p:spPr>
        <p:txBody>
          <a:bodyPr lIns="90000" tIns="45000" rIns="90000" bIns="45000"/>
          <a:lstStyle/>
          <a:p>
            <a:pPr>
              <a:lnSpc>
                <a:spcPct val="100000"/>
              </a:lnSpc>
            </a:pPr>
            <a:r>
              <a:rPr lang="en-IN" dirty="0">
                <a:solidFill>
                  <a:srgbClr val="000000"/>
                </a:solidFill>
                <a:latin typeface="Arial"/>
              </a:rPr>
              <a:t>        </a:t>
            </a:r>
            <a:r>
              <a:rPr lang="en-IN" sz="2000" dirty="0">
                <a:solidFill>
                  <a:srgbClr val="000000"/>
                </a:solidFill>
                <a:latin typeface="Arial"/>
              </a:rPr>
              <a:t>  </a:t>
            </a:r>
            <a:r>
              <a:rPr lang="en-IN" sz="2000" b="1" dirty="0">
                <a:solidFill>
                  <a:srgbClr val="000000"/>
                </a:solidFill>
                <a:latin typeface="Arial"/>
              </a:rPr>
              <a:t> Presented By</a:t>
            </a:r>
            <a:endParaRPr dirty="0"/>
          </a:p>
          <a:p>
            <a:pPr algn="ctr">
              <a:lnSpc>
                <a:spcPct val="100000"/>
              </a:lnSpc>
            </a:pPr>
            <a:r>
              <a:rPr lang="en-US" b="1" dirty="0" smtClean="0">
                <a:solidFill>
                  <a:srgbClr val="0000FF"/>
                </a:solidFill>
              </a:rPr>
              <a:t>Gaurav Shripad</a:t>
            </a:r>
          </a:p>
          <a:p>
            <a:pPr algn="ctr">
              <a:lnSpc>
                <a:spcPct val="100000"/>
              </a:lnSpc>
            </a:pPr>
            <a:r>
              <a:rPr lang="en-US" b="1" dirty="0" smtClean="0">
                <a:solidFill>
                  <a:srgbClr val="0000FF"/>
                </a:solidFill>
              </a:rPr>
              <a:t>Aditya Wadgaonkar</a:t>
            </a:r>
          </a:p>
          <a:p>
            <a:pPr algn="ctr">
              <a:lnSpc>
                <a:spcPct val="100000"/>
              </a:lnSpc>
            </a:pPr>
            <a:r>
              <a:rPr lang="en-US" b="1" dirty="0" smtClean="0">
                <a:solidFill>
                  <a:srgbClr val="0000FF"/>
                </a:solidFill>
              </a:rPr>
              <a:t>Akash Verma</a:t>
            </a:r>
          </a:p>
          <a:p>
            <a:pPr algn="ctr">
              <a:lnSpc>
                <a:spcPct val="100000"/>
              </a:lnSpc>
            </a:pPr>
            <a:r>
              <a:rPr lang="en-US" b="1" dirty="0" smtClean="0">
                <a:solidFill>
                  <a:srgbClr val="0000FF"/>
                </a:solidFill>
              </a:rPr>
              <a:t>Pankaj Bankar</a:t>
            </a:r>
            <a:endParaRPr b="1" dirty="0"/>
          </a:p>
        </p:txBody>
      </p:sp>
      <p:sp>
        <p:nvSpPr>
          <p:cNvPr id="12" name="CustomShape 3"/>
          <p:cNvSpPr/>
          <p:nvPr/>
        </p:nvSpPr>
        <p:spPr>
          <a:xfrm>
            <a:off x="5867400" y="3352800"/>
            <a:ext cx="2064600" cy="1222560"/>
          </a:xfrm>
          <a:prstGeom prst="rect">
            <a:avLst/>
          </a:prstGeom>
          <a:noFill/>
          <a:ln>
            <a:noFill/>
          </a:ln>
        </p:spPr>
        <p:txBody>
          <a:bodyPr wrap="none" lIns="90000" tIns="45000" rIns="90000" bIns="45000"/>
          <a:lstStyle/>
          <a:p>
            <a:pPr>
              <a:lnSpc>
                <a:spcPct val="100000"/>
              </a:lnSpc>
            </a:pPr>
            <a:r>
              <a:rPr lang="en-IN" sz="2000" b="1" dirty="0">
                <a:solidFill>
                  <a:srgbClr val="0000FF"/>
                </a:solidFill>
                <a:latin typeface="Arial"/>
              </a:rPr>
              <a:t>        </a:t>
            </a:r>
            <a:r>
              <a:rPr lang="en-IN" sz="2000" b="1" dirty="0">
                <a:solidFill>
                  <a:srgbClr val="000000"/>
                </a:solidFill>
                <a:latin typeface="Arial"/>
              </a:rPr>
              <a:t>Guided By</a:t>
            </a:r>
            <a:endParaRPr dirty="0"/>
          </a:p>
          <a:p>
            <a:pPr>
              <a:lnSpc>
                <a:spcPct val="100000"/>
              </a:lnSpc>
            </a:pPr>
            <a:endParaRPr lang="en-US" dirty="0">
              <a:solidFill>
                <a:srgbClr val="0000FF"/>
              </a:solidFill>
            </a:endParaRPr>
          </a:p>
          <a:p>
            <a:pPr algn="ctr">
              <a:lnSpc>
                <a:spcPct val="100000"/>
              </a:lnSpc>
            </a:pPr>
            <a:r>
              <a:rPr lang="en-US" b="1" dirty="0" smtClean="0">
                <a:solidFill>
                  <a:srgbClr val="0000FF"/>
                </a:solidFill>
              </a:rPr>
              <a:t>Mrs. Sonam Chopade</a:t>
            </a:r>
            <a:endParaRPr b="1" dirty="0"/>
          </a:p>
        </p:txBody>
      </p:sp>
      <p:sp>
        <p:nvSpPr>
          <p:cNvPr id="13" name="CustomShape 5"/>
          <p:cNvSpPr/>
          <p:nvPr/>
        </p:nvSpPr>
        <p:spPr>
          <a:xfrm>
            <a:off x="1447800" y="4876800"/>
            <a:ext cx="6629040" cy="397800"/>
          </a:xfrm>
          <a:prstGeom prst="rect">
            <a:avLst/>
          </a:prstGeom>
          <a:noFill/>
          <a:ln>
            <a:noFill/>
          </a:ln>
        </p:spPr>
        <p:txBody>
          <a:bodyPr lIns="90000" tIns="45000" rIns="90000" bIns="45000"/>
          <a:lstStyle/>
          <a:p>
            <a:pPr>
              <a:lnSpc>
                <a:spcPct val="100000"/>
              </a:lnSpc>
            </a:pPr>
            <a:r>
              <a:rPr lang="en-IN" sz="2200" b="1" dirty="0">
                <a:solidFill>
                  <a:srgbClr val="000000"/>
                </a:solidFill>
                <a:latin typeface="Arial"/>
              </a:rPr>
              <a:t>Department of Computer Science &amp; Engineering</a:t>
            </a:r>
            <a:endParaRPr dirty="0"/>
          </a:p>
        </p:txBody>
      </p:sp>
      <p:sp>
        <p:nvSpPr>
          <p:cNvPr id="14" name="CustomShape 4"/>
          <p:cNvSpPr/>
          <p:nvPr/>
        </p:nvSpPr>
        <p:spPr>
          <a:xfrm>
            <a:off x="457200" y="5334000"/>
            <a:ext cx="8229600" cy="914400"/>
          </a:xfrm>
          <a:prstGeom prst="rect">
            <a:avLst/>
          </a:prstGeom>
          <a:noFill/>
          <a:ln>
            <a:noFill/>
          </a:ln>
        </p:spPr>
        <p:txBody>
          <a:bodyPr lIns="90000" tIns="45000" rIns="90000" bIns="45000"/>
          <a:lstStyle/>
          <a:p>
            <a:pPr algn="ctr">
              <a:lnSpc>
                <a:spcPct val="93000"/>
              </a:lnSpc>
            </a:pPr>
            <a:r>
              <a:rPr lang="en-IN" sz="2200" b="1" dirty="0">
                <a:solidFill>
                  <a:srgbClr val="000000"/>
                </a:solidFill>
                <a:latin typeface="Perpetua"/>
                <a:ea typeface="DejaVu Sans"/>
              </a:rPr>
              <a:t>      </a:t>
            </a:r>
            <a:r>
              <a:rPr lang="en-IN" sz="2000" b="1" dirty="0">
                <a:solidFill>
                  <a:srgbClr val="000000"/>
                </a:solidFill>
                <a:latin typeface="Times New Roman" pitchFamily="18" charset="0"/>
                <a:ea typeface="DejaVu Sans"/>
                <a:cs typeface="Times New Roman" pitchFamily="18" charset="0"/>
              </a:rPr>
              <a:t>S</a:t>
            </a:r>
            <a:r>
              <a:rPr lang="en-IN" sz="2000" b="1" dirty="0" smtClean="0">
                <a:solidFill>
                  <a:srgbClr val="000000"/>
                </a:solidFill>
                <a:latin typeface="Times New Roman" pitchFamily="18" charset="0"/>
                <a:ea typeface="DejaVu Sans"/>
                <a:cs typeface="Times New Roman" pitchFamily="18" charset="0"/>
              </a:rPr>
              <a:t>. B. JAIN </a:t>
            </a:r>
            <a:r>
              <a:rPr lang="en-IN" sz="2000" b="1" dirty="0">
                <a:solidFill>
                  <a:srgbClr val="000000"/>
                </a:solidFill>
                <a:latin typeface="Times New Roman" pitchFamily="18" charset="0"/>
                <a:ea typeface="DejaVu Sans"/>
                <a:cs typeface="Times New Roman" pitchFamily="18" charset="0"/>
              </a:rPr>
              <a:t>INSTITUTE OF TECHNOLOGY </a:t>
            </a:r>
            <a:r>
              <a:rPr lang="en-IN" sz="2000" b="1" dirty="0" smtClean="0">
                <a:solidFill>
                  <a:srgbClr val="000000"/>
                </a:solidFill>
                <a:latin typeface="Times New Roman" pitchFamily="18" charset="0"/>
                <a:ea typeface="DejaVu Sans"/>
                <a:cs typeface="Times New Roman" pitchFamily="18" charset="0"/>
              </a:rPr>
              <a:t>MANAGEMENT AND RESEARCH,NAGPUR</a:t>
            </a:r>
          </a:p>
          <a:p>
            <a:pPr algn="ctr">
              <a:lnSpc>
                <a:spcPct val="93000"/>
              </a:lnSpc>
            </a:pPr>
            <a:r>
              <a:rPr lang="en-IN" sz="2000" b="1" dirty="0" smtClean="0">
                <a:solidFill>
                  <a:srgbClr val="000000"/>
                </a:solidFill>
                <a:latin typeface="Times New Roman" pitchFamily="18" charset="0"/>
                <a:cs typeface="Times New Roman" pitchFamily="18" charset="0"/>
              </a:rPr>
              <a:t>An Autonomous Institute, Affiliated to RTMNU, Nagpur</a:t>
            </a:r>
            <a:endParaRPr sz="2000" dirty="0">
              <a:latin typeface="Times New Roman" pitchFamily="18" charset="0"/>
              <a:cs typeface="Times New Roman" pitchFamily="18" charset="0"/>
            </a:endParaRPr>
          </a:p>
        </p:txBody>
      </p:sp>
      <p:pic>
        <p:nvPicPr>
          <p:cNvPr id="1026" name="Picture 2" descr="C:\Users\PROJECT LAB\Desktop\College LOGO.png"/>
          <p:cNvPicPr>
            <a:picLocks noChangeAspect="1" noChangeArrowheads="1"/>
          </p:cNvPicPr>
          <p:nvPr/>
        </p:nvPicPr>
        <p:blipFill>
          <a:blip r:embed="rId3"/>
          <a:srcRect/>
          <a:stretch>
            <a:fillRect/>
          </a:stretch>
        </p:blipFill>
        <p:spPr bwMode="auto">
          <a:xfrm>
            <a:off x="3810000" y="2057400"/>
            <a:ext cx="1466850" cy="1703803"/>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1371600"/>
            <a:ext cx="7471409" cy="2215991"/>
          </a:xfrm>
        </p:spPr>
        <p:txBody>
          <a:bodyPr/>
          <a:lstStyle/>
          <a:p>
            <a:pPr marL="285750" indent="-285750">
              <a:buFont typeface="Arial" pitchFamily="34" charset="0"/>
              <a:buChar char="•"/>
            </a:pPr>
            <a:r>
              <a:rPr lang="en-US" dirty="0" smtClean="0">
                <a:latin typeface="Times New Roman" pitchFamily="18" charset="0"/>
                <a:cs typeface="Times New Roman" pitchFamily="18" charset="0"/>
              </a:rPr>
              <a:t>Karan enterprises </a:t>
            </a:r>
          </a:p>
          <a:p>
            <a:r>
              <a:rPr lang="en-US" dirty="0" smtClean="0">
                <a:latin typeface="Times New Roman" pitchFamily="18" charset="0"/>
                <a:cs typeface="Times New Roman" pitchFamily="18" charset="0"/>
              </a:rPr>
              <a:t>	location – </a:t>
            </a:r>
            <a:r>
              <a:rPr lang="en-US" dirty="0" err="1" smtClean="0">
                <a:latin typeface="Times New Roman" pitchFamily="18" charset="0"/>
                <a:cs typeface="Times New Roman" pitchFamily="18" charset="0"/>
              </a:rPr>
              <a:t>Katol</a:t>
            </a:r>
            <a:r>
              <a:rPr lang="en-US" dirty="0" smtClean="0">
                <a:latin typeface="Times New Roman" pitchFamily="18" charset="0"/>
                <a:cs typeface="Times New Roman" pitchFamily="18" charset="0"/>
              </a:rPr>
              <a:t> Naka , Nagpur</a:t>
            </a:r>
          </a:p>
          <a:p>
            <a:r>
              <a:rPr lang="en-US" dirty="0">
                <a:latin typeface="Times New Roman" pitchFamily="18" charset="0"/>
                <a:cs typeface="Times New Roman" pitchFamily="18" charset="0"/>
              </a:rPr>
              <a:t>	1. By Survey in shop we find out that, </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Customer always ask for parts like, Oil Tube, Oil tank 	assembly ,sensor assembly ,Transmission Extension ,Transmission oil  	RHD 4WD ,pedal &amp; brackets ,element filter etc. </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2. Customer also ask for Custom parts </a:t>
            </a:r>
            <a:r>
              <a:rPr lang="en-US" dirty="0">
                <a:latin typeface="Times New Roman" pitchFamily="18" charset="0"/>
                <a:cs typeface="Times New Roman" pitchFamily="18" charset="0"/>
              </a:rPr>
              <a:t>like </a:t>
            </a:r>
            <a:r>
              <a:rPr lang="en-US" dirty="0" smtClean="0">
                <a:latin typeface="Times New Roman" pitchFamily="18" charset="0"/>
                <a:cs typeface="Times New Roman" pitchFamily="18" charset="0"/>
              </a:rPr>
              <a:t>silencer,</a:t>
            </a:r>
            <a:r>
              <a:rPr lang="en-IN" dirty="0" smtClean="0">
                <a:latin typeface="Times New Roman" pitchFamily="18" charset="0"/>
                <a:cs typeface="Times New Roman" pitchFamily="18" charset="0"/>
              </a:rPr>
              <a:t> Custom lights,</a:t>
            </a:r>
          </a:p>
          <a:p>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Air horns, etc.</a:t>
            </a:r>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5"/>
          </p:nvPr>
        </p:nvSpPr>
        <p:spPr>
          <a:xfrm>
            <a:off x="382270" y="6458416"/>
            <a:ext cx="3950970" cy="364202"/>
          </a:xfrm>
        </p:spPr>
        <p:txBody>
          <a:bodyPr/>
          <a:lstStyle/>
          <a:p>
            <a:pPr marL="12700">
              <a:lnSpc>
                <a:spcPts val="1425"/>
              </a:lnSpc>
            </a:pPr>
            <a:r>
              <a:rPr lang="en-US" dirty="0">
                <a:solidFill>
                  <a:srgbClr val="0000FF"/>
                </a:solidFill>
                <a:latin typeface="Cambria"/>
              </a:rPr>
              <a:t>S. B. Jain Institute of Technology Management and research</a:t>
            </a:r>
            <a:endParaRPr lang="en-US" dirty="0">
              <a:solidFill>
                <a:srgbClr val="0000FF"/>
              </a:solidFill>
            </a:endParaRPr>
          </a:p>
          <a:p>
            <a:pPr marL="12700">
              <a:lnSpc>
                <a:spcPts val="1425"/>
              </a:lnSpc>
            </a:pPr>
            <a:endParaRPr lang="en-US" dirty="0"/>
          </a:p>
        </p:txBody>
      </p:sp>
      <p:sp>
        <p:nvSpPr>
          <p:cNvPr id="5" name="Slide Number Placeholder 4"/>
          <p:cNvSpPr>
            <a:spLocks noGrp="1"/>
          </p:cNvSpPr>
          <p:nvPr>
            <p:ph type="sldNum" sz="quarter" idx="7"/>
          </p:nvPr>
        </p:nvSpPr>
        <p:spPr>
          <a:xfrm>
            <a:off x="8459469" y="6430208"/>
            <a:ext cx="302259" cy="243656"/>
          </a:xfrm>
        </p:spPr>
        <p:txBody>
          <a:bodyPr/>
          <a:lstStyle/>
          <a:p>
            <a:pPr marL="38100">
              <a:lnSpc>
                <a:spcPts val="1870"/>
              </a:lnSpc>
            </a:pPr>
            <a:r>
              <a:rPr lang="en-US" dirty="0">
                <a:solidFill>
                  <a:srgbClr val="0000FF"/>
                </a:solidFill>
                <a:latin typeface="Cambria"/>
              </a:rPr>
              <a:t>9</a:t>
            </a:r>
            <a:endParaRPr lang="en-US" dirty="0">
              <a:solidFill>
                <a:srgbClr val="0000FF"/>
              </a:solidFill>
            </a:endParaRPr>
          </a:p>
        </p:txBody>
      </p:sp>
    </p:spTree>
    <p:extLst>
      <p:ext uri="{BB962C8B-B14F-4D97-AF65-F5344CB8AC3E}">
        <p14:creationId xmlns:p14="http://schemas.microsoft.com/office/powerpoint/2010/main" val="4147763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5"/>
          </p:nvPr>
        </p:nvSpPr>
        <p:spPr>
          <a:xfrm>
            <a:off x="382270" y="6458416"/>
            <a:ext cx="3950970" cy="364202"/>
          </a:xfrm>
        </p:spPr>
        <p:txBody>
          <a:bodyPr/>
          <a:lstStyle/>
          <a:p>
            <a:pPr marL="12700">
              <a:lnSpc>
                <a:spcPts val="1425"/>
              </a:lnSpc>
            </a:pPr>
            <a:r>
              <a:rPr lang="en-US" dirty="0">
                <a:solidFill>
                  <a:srgbClr val="0000FF"/>
                </a:solidFill>
                <a:latin typeface="Cambria"/>
              </a:rPr>
              <a:t>S. B. Jain Institute of Technology Management and research</a:t>
            </a:r>
            <a:endParaRPr lang="en-US" dirty="0">
              <a:solidFill>
                <a:srgbClr val="0000FF"/>
              </a:solidFill>
            </a:endParaRPr>
          </a:p>
          <a:p>
            <a:pPr marL="12700">
              <a:lnSpc>
                <a:spcPts val="1425"/>
              </a:lnSpc>
            </a:pPr>
            <a:endParaRPr lang="en-US" dirty="0"/>
          </a:p>
        </p:txBody>
      </p:sp>
      <p:sp>
        <p:nvSpPr>
          <p:cNvPr id="5" name="Slide Number Placeholder 4"/>
          <p:cNvSpPr>
            <a:spLocks noGrp="1"/>
          </p:cNvSpPr>
          <p:nvPr>
            <p:ph type="sldNum" sz="quarter" idx="7"/>
          </p:nvPr>
        </p:nvSpPr>
        <p:spPr>
          <a:xfrm>
            <a:off x="8459469" y="6430208"/>
            <a:ext cx="302259" cy="243656"/>
          </a:xfrm>
        </p:spPr>
        <p:txBody>
          <a:bodyPr/>
          <a:lstStyle/>
          <a:p>
            <a:pPr marL="38100">
              <a:lnSpc>
                <a:spcPts val="1870"/>
              </a:lnSpc>
            </a:pPr>
            <a:r>
              <a:rPr lang="en-US" dirty="0" smtClean="0">
                <a:solidFill>
                  <a:srgbClr val="0000FF"/>
                </a:solidFill>
                <a:latin typeface="Cambria"/>
              </a:rPr>
              <a:t>10</a:t>
            </a:r>
            <a:endParaRPr lang="en-US" dirty="0">
              <a:solidFill>
                <a:srgbClr val="0000FF"/>
              </a:solidFill>
            </a:endParaRPr>
          </a:p>
        </p:txBody>
      </p:sp>
      <p:pic>
        <p:nvPicPr>
          <p:cNvPr id="6" name="Picture 2" descr="C:\Users\Gaurav\Downloads\WhatsApp Image 2022-03-23 at 20.39.33.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1792" y="381000"/>
            <a:ext cx="7061200"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259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685800"/>
            <a:ext cx="7471409" cy="3323987"/>
          </a:xfrm>
        </p:spPr>
        <p:txBody>
          <a:bodyPr/>
          <a:lstStyle/>
          <a:p>
            <a:pPr marL="285750" indent="-285750">
              <a:buFont typeface="Arial" pitchFamily="34" charset="0"/>
              <a:buChar char="•"/>
            </a:pPr>
            <a:r>
              <a:rPr lang="en-IN" dirty="0" smtClean="0"/>
              <a:t>Bharat Scooter Service</a:t>
            </a:r>
          </a:p>
          <a:p>
            <a:pPr lvl="1"/>
            <a:r>
              <a:rPr lang="en-IN" dirty="0"/>
              <a:t>Location - Agresen Square </a:t>
            </a:r>
            <a:r>
              <a:rPr lang="en-IN" dirty="0" smtClean="0"/>
              <a:t>gandhibaug</a:t>
            </a:r>
          </a:p>
          <a:p>
            <a:r>
              <a:rPr lang="en-IN" dirty="0"/>
              <a:t>	</a:t>
            </a:r>
            <a:r>
              <a:rPr lang="en-IN" dirty="0" smtClean="0"/>
              <a:t>1. </a:t>
            </a:r>
            <a:r>
              <a:rPr lang="en-US" dirty="0">
                <a:latin typeface="Times New Roman" pitchFamily="18" charset="0"/>
                <a:cs typeface="Times New Roman" pitchFamily="18" charset="0"/>
              </a:rPr>
              <a:t>By Survey in shop we find out </a:t>
            </a:r>
            <a:r>
              <a:rPr lang="en-US" dirty="0" smtClean="0">
                <a:latin typeface="Times New Roman" pitchFamily="18" charset="0"/>
                <a:cs typeface="Times New Roman" pitchFamily="18" charset="0"/>
              </a:rPr>
              <a:t>that,</a:t>
            </a:r>
            <a:r>
              <a:rPr lang="en-US" dirty="0">
                <a:latin typeface="Times New Roman" pitchFamily="18" charset="0"/>
                <a:cs typeface="Times New Roman" pitchFamily="18" charset="0"/>
              </a:rPr>
              <a:t> Some parts like, 				Engine(includes piston, block piston, piston ring etc.),</a:t>
            </a:r>
          </a:p>
          <a:p>
            <a:r>
              <a:rPr lang="en-US" dirty="0">
                <a:latin typeface="Times New Roman" pitchFamily="18" charset="0"/>
                <a:cs typeface="Times New Roman" pitchFamily="18" charset="0"/>
              </a:rPr>
              <a:t>	          	Clutch(includes Clutch half, clutch center block set etc.),</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Oil tank Parts(includes Oil Seal, Oil pump, Oil Filter etc</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Are required on daily purpose where as it quantity low,</a:t>
            </a:r>
          </a:p>
          <a:p>
            <a:r>
              <a:rPr lang="en-US" dirty="0">
                <a:latin typeface="Times New Roman" pitchFamily="18" charset="0"/>
                <a:cs typeface="Times New Roman" pitchFamily="18" charset="0"/>
              </a:rPr>
              <a:t>		and customer have to wait for 2 to 4 days to get these parts</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2.Where as parts like Piston Ring, Cylinders seal, Gears shaft, Oil 			pump etc. are difficult to get. </a:t>
            </a:r>
            <a:endParaRPr lang="en-US" dirty="0">
              <a:latin typeface="Times New Roman" pitchFamily="18" charset="0"/>
              <a:cs typeface="Times New Roman" pitchFamily="18" charset="0"/>
            </a:endParaRPr>
          </a:p>
          <a:p>
            <a:pPr lvl="1"/>
            <a:endParaRPr lang="en-US" dirty="0" smtClean="0">
              <a:latin typeface="Times New Roman" pitchFamily="18" charset="0"/>
              <a:cs typeface="Times New Roman" pitchFamily="18" charset="0"/>
            </a:endParaRPr>
          </a:p>
          <a:p>
            <a:pPr lvl="1"/>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endParaRPr lang="en-IN" dirty="0"/>
          </a:p>
        </p:txBody>
      </p:sp>
      <p:sp>
        <p:nvSpPr>
          <p:cNvPr id="4" name="Footer Placeholder 3"/>
          <p:cNvSpPr>
            <a:spLocks noGrp="1"/>
          </p:cNvSpPr>
          <p:nvPr>
            <p:ph type="ftr" sz="quarter" idx="5"/>
          </p:nvPr>
        </p:nvSpPr>
        <p:spPr>
          <a:xfrm>
            <a:off x="382270" y="6458416"/>
            <a:ext cx="3950970" cy="364202"/>
          </a:xfrm>
        </p:spPr>
        <p:txBody>
          <a:bodyPr/>
          <a:lstStyle/>
          <a:p>
            <a:pPr marL="12700">
              <a:lnSpc>
                <a:spcPts val="1425"/>
              </a:lnSpc>
            </a:pPr>
            <a:r>
              <a:rPr lang="en-US" dirty="0">
                <a:solidFill>
                  <a:srgbClr val="0000FF"/>
                </a:solidFill>
                <a:latin typeface="Cambria"/>
              </a:rPr>
              <a:t>S. B. Jain Institute of Technology Management and research</a:t>
            </a:r>
            <a:endParaRPr lang="en-US" dirty="0">
              <a:solidFill>
                <a:srgbClr val="0000FF"/>
              </a:solidFill>
            </a:endParaRPr>
          </a:p>
          <a:p>
            <a:pPr marL="12700">
              <a:lnSpc>
                <a:spcPts val="1425"/>
              </a:lnSpc>
            </a:pPr>
            <a:endParaRPr lang="en-US" dirty="0"/>
          </a:p>
        </p:txBody>
      </p:sp>
      <p:sp>
        <p:nvSpPr>
          <p:cNvPr id="5" name="Slide Number Placeholder 4"/>
          <p:cNvSpPr>
            <a:spLocks noGrp="1"/>
          </p:cNvSpPr>
          <p:nvPr>
            <p:ph type="sldNum" sz="quarter" idx="7"/>
          </p:nvPr>
        </p:nvSpPr>
        <p:spPr>
          <a:xfrm>
            <a:off x="8459469" y="6430208"/>
            <a:ext cx="302259" cy="243656"/>
          </a:xfrm>
        </p:spPr>
        <p:txBody>
          <a:bodyPr/>
          <a:lstStyle/>
          <a:p>
            <a:pPr marL="38100">
              <a:lnSpc>
                <a:spcPts val="1870"/>
              </a:lnSpc>
            </a:pPr>
            <a:r>
              <a:rPr lang="en-US" dirty="0" smtClean="0">
                <a:solidFill>
                  <a:srgbClr val="0000FF"/>
                </a:solidFill>
                <a:latin typeface="Cambria"/>
              </a:rPr>
              <a:t>11</a:t>
            </a:r>
            <a:endParaRPr lang="en-US" dirty="0">
              <a:solidFill>
                <a:srgbClr val="0000FF"/>
              </a:solidFill>
            </a:endParaRPr>
          </a:p>
        </p:txBody>
      </p:sp>
    </p:spTree>
    <p:extLst>
      <p:ext uri="{BB962C8B-B14F-4D97-AF65-F5344CB8AC3E}">
        <p14:creationId xmlns:p14="http://schemas.microsoft.com/office/powerpoint/2010/main" val="3952858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a:xfrm>
            <a:off x="382270" y="6458416"/>
            <a:ext cx="3950970" cy="364202"/>
          </a:xfrm>
        </p:spPr>
        <p:txBody>
          <a:bodyPr/>
          <a:lstStyle/>
          <a:p>
            <a:pPr marL="12700">
              <a:lnSpc>
                <a:spcPts val="1425"/>
              </a:lnSpc>
            </a:pPr>
            <a:r>
              <a:rPr lang="en-US" dirty="0">
                <a:solidFill>
                  <a:srgbClr val="0000FF"/>
                </a:solidFill>
                <a:latin typeface="Cambria"/>
              </a:rPr>
              <a:t>S. B. Jain Institute of Technology Management and research</a:t>
            </a:r>
            <a:endParaRPr lang="en-US" dirty="0">
              <a:solidFill>
                <a:srgbClr val="0000FF"/>
              </a:solidFill>
            </a:endParaRPr>
          </a:p>
          <a:p>
            <a:pPr marL="12700">
              <a:lnSpc>
                <a:spcPts val="1425"/>
              </a:lnSpc>
            </a:pPr>
            <a:endParaRPr lang="en-US" dirty="0"/>
          </a:p>
        </p:txBody>
      </p:sp>
      <p:sp>
        <p:nvSpPr>
          <p:cNvPr id="3" name="Slide Number Placeholder 2"/>
          <p:cNvSpPr>
            <a:spLocks noGrp="1"/>
          </p:cNvSpPr>
          <p:nvPr>
            <p:ph type="sldNum" sz="quarter" idx="7"/>
          </p:nvPr>
        </p:nvSpPr>
        <p:spPr>
          <a:xfrm>
            <a:off x="8459469" y="6430208"/>
            <a:ext cx="302259" cy="243656"/>
          </a:xfrm>
        </p:spPr>
        <p:txBody>
          <a:bodyPr/>
          <a:lstStyle/>
          <a:p>
            <a:pPr marL="38100">
              <a:lnSpc>
                <a:spcPts val="1870"/>
              </a:lnSpc>
            </a:pPr>
            <a:r>
              <a:rPr lang="en-US" dirty="0" smtClean="0">
                <a:solidFill>
                  <a:srgbClr val="0000FF"/>
                </a:solidFill>
              </a:rPr>
              <a:t>12</a:t>
            </a:r>
            <a:endParaRPr lang="en-US" dirty="0">
              <a:solidFill>
                <a:srgbClr val="0000FF"/>
              </a:solidFill>
            </a:endParaRPr>
          </a:p>
        </p:txBody>
      </p:sp>
      <p:pic>
        <p:nvPicPr>
          <p:cNvPr id="7170" name="Picture 2" descr="C:\Users\Gaurav\Downloads\WhatsApp Image 2022-03-23 at 20.54.41.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28600"/>
            <a:ext cx="49784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81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457200" y="228600"/>
            <a:ext cx="8229323" cy="53340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System Design: Flowchart                 </a:t>
            </a:r>
            <a:endParaRPr sz="3200" dirty="0">
              <a:latin typeface="Times New Roman" pitchFamily="18" charset="0"/>
              <a:cs typeface="Times New Roman" pitchFamily="18" charset="0"/>
            </a:endParaRPr>
          </a:p>
        </p:txBody>
      </p:sp>
      <p:sp>
        <p:nvSpPr>
          <p:cNvPr id="142" name="TextShape 2"/>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143" name="TextShape 3"/>
          <p:cNvSpPr txBox="1"/>
          <p:nvPr/>
        </p:nvSpPr>
        <p:spPr>
          <a:xfrm>
            <a:off x="8264769" y="6172200"/>
            <a:ext cx="585969" cy="685440"/>
          </a:xfrm>
          <a:prstGeom prst="rect">
            <a:avLst/>
          </a:prstGeom>
        </p:spPr>
        <p:txBody>
          <a:bodyPr anchor="ctr"/>
          <a:lstStyle/>
          <a:p>
            <a:pPr>
              <a:lnSpc>
                <a:spcPct val="100000"/>
              </a:lnSpc>
            </a:pPr>
            <a:fld id="{CE5AF716-9F2C-435E-A60E-28C934F3F645}" type="slidenum">
              <a:rPr lang="en-IN">
                <a:solidFill>
                  <a:srgbClr val="0000FF"/>
                </a:solidFill>
                <a:latin typeface="Cambria"/>
              </a:rPr>
              <a:pPr>
                <a:lnSpc>
                  <a:spcPct val="100000"/>
                </a:lnSpc>
              </a:pPr>
              <a:t>14</a:t>
            </a:fld>
            <a:endParaRPr dirty="0">
              <a:solidFill>
                <a:srgbClr val="0000FF"/>
              </a:solidFill>
            </a:endParaRPr>
          </a:p>
        </p:txBody>
      </p:sp>
      <p:pic>
        <p:nvPicPr>
          <p:cNvPr id="3075" name="Picture 3" descr="C:\Users\Gaurav\Downloads\OnlineAutopartStore.drawi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1926" y="914401"/>
            <a:ext cx="5340351" cy="541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559" y="346709"/>
            <a:ext cx="7802880" cy="369332"/>
          </a:xfrm>
        </p:spPr>
        <p:txBody>
          <a:bodyPr/>
          <a:lstStyle/>
          <a:p>
            <a:pPr algn="ctr"/>
            <a:r>
              <a:rPr lang="en-IN" b="1" dirty="0" smtClean="0">
                <a:latin typeface="Times New Roman" pitchFamily="18" charset="0"/>
                <a:cs typeface="Times New Roman" pitchFamily="18" charset="0"/>
              </a:rPr>
              <a:t>Use Case Diagram</a:t>
            </a:r>
            <a:endParaRPr lang="en-IN" b="1" dirty="0">
              <a:latin typeface="Times New Roman" pitchFamily="18" charset="0"/>
              <a:cs typeface="Times New Roman" pitchFamily="18" charset="0"/>
            </a:endParaRPr>
          </a:p>
        </p:txBody>
      </p:sp>
      <p:sp>
        <p:nvSpPr>
          <p:cNvPr id="3" name="Footer Placeholder 2"/>
          <p:cNvSpPr>
            <a:spLocks noGrp="1"/>
          </p:cNvSpPr>
          <p:nvPr>
            <p:ph type="ftr" sz="quarter" idx="5"/>
          </p:nvPr>
        </p:nvSpPr>
        <p:spPr>
          <a:xfrm>
            <a:off x="382270" y="6458416"/>
            <a:ext cx="3950970" cy="364202"/>
          </a:xfrm>
        </p:spPr>
        <p:txBody>
          <a:bodyPr/>
          <a:lstStyle/>
          <a:p>
            <a:pPr marL="12700">
              <a:lnSpc>
                <a:spcPts val="1425"/>
              </a:lnSpc>
            </a:pPr>
            <a:r>
              <a:rPr lang="en-US" dirty="0">
                <a:solidFill>
                  <a:srgbClr val="0000FF"/>
                </a:solidFill>
                <a:latin typeface="Cambria"/>
              </a:rPr>
              <a:t>S. B. Jain Institute of Technology Management and research</a:t>
            </a:r>
            <a:endParaRPr lang="en-US" dirty="0">
              <a:solidFill>
                <a:srgbClr val="0000FF"/>
              </a:solidFill>
            </a:endParaRPr>
          </a:p>
          <a:p>
            <a:pPr marL="12700">
              <a:lnSpc>
                <a:spcPts val="1425"/>
              </a:lnSpc>
            </a:pPr>
            <a:endParaRPr lang="en-US" dirty="0"/>
          </a:p>
        </p:txBody>
      </p:sp>
      <p:sp>
        <p:nvSpPr>
          <p:cNvPr id="4" name="Slide Number Placeholder 3"/>
          <p:cNvSpPr>
            <a:spLocks noGrp="1"/>
          </p:cNvSpPr>
          <p:nvPr>
            <p:ph type="sldNum" sz="quarter" idx="7"/>
          </p:nvPr>
        </p:nvSpPr>
        <p:spPr>
          <a:xfrm>
            <a:off x="8459469" y="6430208"/>
            <a:ext cx="302259" cy="243656"/>
          </a:xfrm>
        </p:spPr>
        <p:txBody>
          <a:bodyPr/>
          <a:lstStyle/>
          <a:p>
            <a:pPr marL="38100">
              <a:lnSpc>
                <a:spcPts val="1870"/>
              </a:lnSpc>
            </a:pPr>
            <a:r>
              <a:rPr lang="en-US" dirty="0" smtClean="0">
                <a:solidFill>
                  <a:srgbClr val="0000FF"/>
                </a:solidFill>
                <a:latin typeface="Cambria"/>
              </a:rPr>
              <a:t>14</a:t>
            </a:r>
            <a:endParaRPr lang="en-US" dirty="0">
              <a:solidFill>
                <a:srgbClr val="0000FF"/>
              </a:solidFill>
            </a:endParaRPr>
          </a:p>
        </p:txBody>
      </p:sp>
      <p:pic>
        <p:nvPicPr>
          <p:cNvPr id="4098" name="Picture 2" descr="C:\Users\Gaurav\Downloads\use case diagram.drawio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049" y="1066800"/>
            <a:ext cx="3689351" cy="52578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Gaurav\Downloads\use case diagram1.drawi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838200"/>
            <a:ext cx="3689350"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93159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457200" y="274680"/>
            <a:ext cx="8229323" cy="6397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Proposed Work</a:t>
            </a:r>
            <a:endParaRPr sz="3200" b="1" dirty="0">
              <a:latin typeface="Times New Roman" pitchFamily="18" charset="0"/>
              <a:cs typeface="Times New Roman" pitchFamily="18" charset="0"/>
            </a:endParaRPr>
          </a:p>
        </p:txBody>
      </p:sp>
      <p:sp>
        <p:nvSpPr>
          <p:cNvPr id="145" name="TextShape 2"/>
          <p:cNvSpPr txBox="1"/>
          <p:nvPr/>
        </p:nvSpPr>
        <p:spPr>
          <a:xfrm>
            <a:off x="457200" y="1600200"/>
            <a:ext cx="8229323" cy="4525560"/>
          </a:xfrm>
          <a:prstGeom prst="rect">
            <a:avLst/>
          </a:prstGeom>
        </p:spPr>
        <p:txBody>
          <a:bodyPr/>
          <a:lstStyle/>
          <a:p>
            <a:pPr algn="just">
              <a:lnSpc>
                <a:spcPct val="100000"/>
              </a:lnSpc>
              <a:buFont typeface="Arial"/>
              <a:buChar char="•"/>
            </a:pPr>
            <a:r>
              <a:rPr lang="en-US" sz="2400" dirty="0" smtClean="0">
                <a:latin typeface="Times New Roman" pitchFamily="18" charset="0"/>
                <a:cs typeface="Times New Roman" pitchFamily="18" charset="0"/>
              </a:rPr>
              <a:t>Module name :–  Vintage Autoparts(</a:t>
            </a:r>
            <a:r>
              <a:rPr lang="en-US" sz="2400" dirty="0" err="1" smtClean="0">
                <a:latin typeface="Times New Roman" pitchFamily="18" charset="0"/>
                <a:cs typeface="Times New Roman" pitchFamily="18" charset="0"/>
              </a:rPr>
              <a:t>VAp</a:t>
            </a:r>
            <a:r>
              <a:rPr lang="en-US" sz="2400" dirty="0" smtClean="0">
                <a:latin typeface="Times New Roman" pitchFamily="18" charset="0"/>
                <a:cs typeface="Times New Roman" pitchFamily="18" charset="0"/>
              </a:rPr>
              <a:t>) –Antique Automobile parts store </a:t>
            </a:r>
          </a:p>
          <a:p>
            <a:pPr algn="just">
              <a:lnSpc>
                <a:spcPct val="100000"/>
              </a:lnSpc>
              <a:buFont typeface="Arial"/>
              <a:buChar char="•"/>
            </a:pPr>
            <a:r>
              <a:rPr lang="en-US" sz="2400" dirty="0">
                <a:latin typeface="Times New Roman" pitchFamily="18" charset="0"/>
                <a:cs typeface="Times New Roman" pitchFamily="18" charset="0"/>
              </a:rPr>
              <a:t>Online Hardware Accessories Store is a web development project in which you can visit to over site to purchase various accessories required to you, buy this site it will be easy to get parts of various hardware</a:t>
            </a:r>
            <a:endParaRPr sz="2400" dirty="0">
              <a:latin typeface="Times New Roman" pitchFamily="18" charset="0"/>
              <a:cs typeface="Times New Roman" pitchFamily="18" charset="0"/>
            </a:endParaRPr>
          </a:p>
        </p:txBody>
      </p:sp>
      <p:sp>
        <p:nvSpPr>
          <p:cNvPr id="146"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a:t>
            </a:r>
            <a:r>
              <a:rPr lang="en-IN" dirty="0" smtClean="0">
                <a:solidFill>
                  <a:srgbClr val="0000FF"/>
                </a:solidFill>
                <a:latin typeface="Cambria"/>
              </a:rPr>
              <a:t>Research</a:t>
            </a:r>
            <a:endParaRPr dirty="0">
              <a:solidFill>
                <a:srgbClr val="0000FF"/>
              </a:solidFill>
            </a:endParaRPr>
          </a:p>
        </p:txBody>
      </p:sp>
      <p:sp>
        <p:nvSpPr>
          <p:cNvPr id="147" name="TextShape 4"/>
          <p:cNvSpPr txBox="1"/>
          <p:nvPr/>
        </p:nvSpPr>
        <p:spPr>
          <a:xfrm>
            <a:off x="8264769" y="6172200"/>
            <a:ext cx="585969" cy="685440"/>
          </a:xfrm>
          <a:prstGeom prst="rect">
            <a:avLst/>
          </a:prstGeom>
        </p:spPr>
        <p:txBody>
          <a:bodyPr anchor="ctr"/>
          <a:lstStyle/>
          <a:p>
            <a:pPr>
              <a:lnSpc>
                <a:spcPct val="100000"/>
              </a:lnSpc>
            </a:pPr>
            <a:fld id="{66B19D03-C119-44BF-83B7-F67D116CADE2}" type="slidenum">
              <a:rPr lang="en-IN">
                <a:solidFill>
                  <a:srgbClr val="0000FF"/>
                </a:solidFill>
                <a:latin typeface="Cambria"/>
              </a:rPr>
              <a:pPr>
                <a:lnSpc>
                  <a:spcPct val="100000"/>
                </a:lnSpc>
              </a:pPr>
              <a:t>16</a:t>
            </a:fld>
            <a:endParaRPr dirty="0">
              <a:solidFill>
                <a:srgbClr val="0000FF"/>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228601"/>
            <a:ext cx="7471409" cy="5493812"/>
          </a:xfrm>
        </p:spPr>
        <p:txBody>
          <a:bodyPr/>
          <a:lstStyle/>
          <a:p>
            <a:pPr algn="just"/>
            <a:r>
              <a:rPr lang="en-US" sz="1700" dirty="0">
                <a:latin typeface="Times New Roman" pitchFamily="18" charset="0"/>
                <a:cs typeface="Times New Roman" pitchFamily="18" charset="0"/>
              </a:rPr>
              <a:t>The Modules used in the project </a:t>
            </a:r>
            <a:r>
              <a:rPr lang="en-US" sz="1700" dirty="0" smtClean="0">
                <a:latin typeface="Times New Roman" pitchFamily="18" charset="0"/>
                <a:cs typeface="Times New Roman" pitchFamily="18" charset="0"/>
              </a:rPr>
              <a:t>are</a:t>
            </a:r>
          </a:p>
          <a:p>
            <a:pPr marL="342900" indent="-342900" algn="just">
              <a:buAutoNum type="arabicPeriod"/>
            </a:pPr>
            <a:r>
              <a:rPr lang="en-US" sz="1700" dirty="0" smtClean="0">
                <a:latin typeface="Times New Roman" pitchFamily="18" charset="0"/>
                <a:cs typeface="Times New Roman" pitchFamily="18" charset="0"/>
              </a:rPr>
              <a:t>Admin</a:t>
            </a:r>
          </a:p>
          <a:p>
            <a:pPr marL="342900" indent="-342900" algn="just">
              <a:buAutoNum type="arabicPeriod"/>
            </a:pPr>
            <a:r>
              <a:rPr lang="en-US" sz="1700" dirty="0" smtClean="0">
                <a:latin typeface="Times New Roman" pitchFamily="18" charset="0"/>
                <a:cs typeface="Times New Roman" pitchFamily="18" charset="0"/>
              </a:rPr>
              <a:t>2</a:t>
            </a:r>
            <a:r>
              <a:rPr lang="en-US" sz="1700" dirty="0">
                <a:latin typeface="Times New Roman" pitchFamily="18" charset="0"/>
                <a:cs typeface="Times New Roman" pitchFamily="18" charset="0"/>
              </a:rPr>
              <a:t>. </a:t>
            </a:r>
            <a:r>
              <a:rPr lang="en-US" sz="1700" dirty="0" smtClean="0">
                <a:latin typeface="Times New Roman" pitchFamily="18" charset="0"/>
                <a:cs typeface="Times New Roman" pitchFamily="18" charset="0"/>
              </a:rPr>
              <a:t>Customer</a:t>
            </a:r>
          </a:p>
          <a:p>
            <a:pPr algn="just"/>
            <a:r>
              <a:rPr lang="en-US" sz="1700" dirty="0">
                <a:latin typeface="Times New Roman" pitchFamily="18" charset="0"/>
                <a:cs typeface="Times New Roman" pitchFamily="18" charset="0"/>
              </a:rPr>
              <a:t>	</a:t>
            </a:r>
            <a:endParaRPr lang="en-US" sz="1700" dirty="0" smtClean="0">
              <a:latin typeface="Times New Roman" pitchFamily="18" charset="0"/>
              <a:cs typeface="Times New Roman" pitchFamily="18" charset="0"/>
            </a:endParaRPr>
          </a:p>
          <a:p>
            <a:pPr algn="just"/>
            <a:r>
              <a:rPr lang="en-US" sz="1700" dirty="0" smtClean="0">
                <a:latin typeface="Times New Roman" pitchFamily="18" charset="0"/>
                <a:cs typeface="Times New Roman" pitchFamily="18" charset="0"/>
              </a:rPr>
              <a:t>Admin:</a:t>
            </a:r>
          </a:p>
          <a:p>
            <a:pPr marL="285750" indent="-285750" algn="just">
              <a:buFont typeface="Arial" pitchFamily="34" charset="0"/>
              <a:buChar char="•"/>
            </a:pPr>
            <a:r>
              <a:rPr lang="en-US" sz="1700" dirty="0" smtClean="0">
                <a:latin typeface="Times New Roman" pitchFamily="18" charset="0"/>
                <a:cs typeface="Times New Roman" pitchFamily="18" charset="0"/>
              </a:rPr>
              <a:t>Admin </a:t>
            </a:r>
            <a:r>
              <a:rPr lang="en-US" sz="1700" dirty="0">
                <a:latin typeface="Times New Roman" pitchFamily="18" charset="0"/>
                <a:cs typeface="Times New Roman" pitchFamily="18" charset="0"/>
              </a:rPr>
              <a:t>will login into the application with the default username and </a:t>
            </a:r>
            <a:r>
              <a:rPr lang="en-US" sz="1700" dirty="0" smtClean="0">
                <a:latin typeface="Times New Roman" pitchFamily="18" charset="0"/>
                <a:cs typeface="Times New Roman" pitchFamily="18" charset="0"/>
              </a:rPr>
              <a:t>password</a:t>
            </a:r>
            <a:r>
              <a:rPr lang="en-US" sz="1700" dirty="0">
                <a:latin typeface="Times New Roman" pitchFamily="18" charset="0"/>
                <a:cs typeface="Times New Roman" pitchFamily="18" charset="0"/>
              </a:rPr>
              <a:t>. </a:t>
            </a:r>
            <a:endParaRPr lang="en-US" sz="1700" dirty="0" smtClean="0">
              <a:latin typeface="Times New Roman" pitchFamily="18" charset="0"/>
              <a:cs typeface="Times New Roman" pitchFamily="18" charset="0"/>
            </a:endParaRPr>
          </a:p>
          <a:p>
            <a:pPr marL="285750" indent="-285750" algn="just">
              <a:buFont typeface="Arial" pitchFamily="34" charset="0"/>
              <a:buChar char="•"/>
            </a:pPr>
            <a:r>
              <a:rPr lang="en-US" sz="1700" dirty="0" smtClean="0">
                <a:latin typeface="Times New Roman" pitchFamily="18" charset="0"/>
                <a:cs typeface="Times New Roman" pitchFamily="18" charset="0"/>
              </a:rPr>
              <a:t>Admin </a:t>
            </a:r>
            <a:r>
              <a:rPr lang="en-US" sz="1700" dirty="0">
                <a:latin typeface="Times New Roman" pitchFamily="18" charset="0"/>
                <a:cs typeface="Times New Roman" pitchFamily="18" charset="0"/>
              </a:rPr>
              <a:t>can add and edit the products and product details. </a:t>
            </a:r>
            <a:endParaRPr lang="en-US" sz="1700" dirty="0" smtClean="0">
              <a:latin typeface="Times New Roman" pitchFamily="18" charset="0"/>
              <a:cs typeface="Times New Roman" pitchFamily="18" charset="0"/>
            </a:endParaRPr>
          </a:p>
          <a:p>
            <a:pPr marL="285750" indent="-285750" algn="just">
              <a:buFont typeface="Arial" pitchFamily="34" charset="0"/>
              <a:buChar char="•"/>
            </a:pPr>
            <a:r>
              <a:rPr lang="en-US" sz="1700" dirty="0" smtClean="0">
                <a:latin typeface="Times New Roman" pitchFamily="18" charset="0"/>
                <a:cs typeface="Times New Roman" pitchFamily="18" charset="0"/>
              </a:rPr>
              <a:t>Admin </a:t>
            </a:r>
            <a:r>
              <a:rPr lang="en-US" sz="1700" dirty="0">
                <a:latin typeface="Times New Roman" pitchFamily="18" charset="0"/>
                <a:cs typeface="Times New Roman" pitchFamily="18" charset="0"/>
              </a:rPr>
              <a:t>can also view the orders placed by customers and reviews by customers. Admin can also view the </a:t>
            </a:r>
            <a:r>
              <a:rPr lang="en-US" sz="1700" dirty="0" smtClean="0">
                <a:latin typeface="Times New Roman" pitchFamily="18" charset="0"/>
                <a:cs typeface="Times New Roman" pitchFamily="18" charset="0"/>
              </a:rPr>
              <a:t>abandoned </a:t>
            </a:r>
            <a:r>
              <a:rPr lang="en-US" sz="1700" dirty="0">
                <a:latin typeface="Times New Roman" pitchFamily="18" charset="0"/>
                <a:cs typeface="Times New Roman" pitchFamily="18" charset="0"/>
              </a:rPr>
              <a:t>cart products and featured products. </a:t>
            </a:r>
            <a:endParaRPr lang="en-US" sz="1700" dirty="0" smtClean="0">
              <a:latin typeface="Times New Roman" pitchFamily="18" charset="0"/>
              <a:cs typeface="Times New Roman" pitchFamily="18" charset="0"/>
            </a:endParaRPr>
          </a:p>
          <a:p>
            <a:pPr marL="285750" indent="-285750" algn="just">
              <a:buFont typeface="Arial" pitchFamily="34" charset="0"/>
              <a:buChar char="•"/>
            </a:pPr>
            <a:r>
              <a:rPr lang="en-US" sz="1700" dirty="0" smtClean="0">
                <a:latin typeface="Times New Roman" pitchFamily="18" charset="0"/>
                <a:cs typeface="Times New Roman" pitchFamily="18" charset="0"/>
              </a:rPr>
              <a:t>Admin </a:t>
            </a:r>
            <a:r>
              <a:rPr lang="en-US" sz="1700" dirty="0">
                <a:latin typeface="Times New Roman" pitchFamily="18" charset="0"/>
                <a:cs typeface="Times New Roman" pitchFamily="18" charset="0"/>
              </a:rPr>
              <a:t>can also view the </a:t>
            </a:r>
            <a:r>
              <a:rPr lang="en-US" sz="1700" dirty="0" smtClean="0">
                <a:latin typeface="Times New Roman" pitchFamily="18" charset="0"/>
                <a:cs typeface="Times New Roman" pitchFamily="18" charset="0"/>
              </a:rPr>
              <a:t>payments.  </a:t>
            </a:r>
          </a:p>
          <a:p>
            <a:pPr marL="285750" indent="-285750" algn="just">
              <a:buFont typeface="Arial" pitchFamily="34" charset="0"/>
              <a:buChar char="•"/>
            </a:pPr>
            <a:endParaRPr lang="en-US" sz="1700" dirty="0" smtClean="0">
              <a:latin typeface="Times New Roman" pitchFamily="18" charset="0"/>
              <a:cs typeface="Times New Roman" pitchFamily="18" charset="0"/>
            </a:endParaRPr>
          </a:p>
          <a:p>
            <a:pPr algn="just"/>
            <a:r>
              <a:rPr lang="en-US" sz="1700" dirty="0" smtClean="0">
                <a:latin typeface="Times New Roman" pitchFamily="18" charset="0"/>
                <a:cs typeface="Times New Roman" pitchFamily="18" charset="0"/>
              </a:rPr>
              <a:t>Customer:</a:t>
            </a:r>
          </a:p>
          <a:p>
            <a:pPr marL="285750" indent="-285750" algn="just">
              <a:buFont typeface="Arial" pitchFamily="34" charset="0"/>
              <a:buChar char="•"/>
            </a:pPr>
            <a:r>
              <a:rPr lang="en-US" sz="1700" dirty="0" smtClean="0">
                <a:latin typeface="Times New Roman" pitchFamily="18" charset="0"/>
                <a:cs typeface="Times New Roman" pitchFamily="18" charset="0"/>
              </a:rPr>
              <a:t>The customer can view the application by registering or without registering as a guest user. </a:t>
            </a:r>
          </a:p>
          <a:p>
            <a:pPr marL="285750" indent="-285750" algn="just">
              <a:buFont typeface="Arial" pitchFamily="34" charset="0"/>
              <a:buChar char="•"/>
            </a:pPr>
            <a:r>
              <a:rPr lang="en-US" sz="1700" dirty="0" smtClean="0">
                <a:latin typeface="Times New Roman" pitchFamily="18" charset="0"/>
                <a:cs typeface="Times New Roman" pitchFamily="18" charset="0"/>
              </a:rPr>
              <a:t>But the guest user has limited functionalities compared to the registered user.</a:t>
            </a:r>
          </a:p>
          <a:p>
            <a:pPr marL="285750" indent="-285750" algn="just">
              <a:buFont typeface="Arial" pitchFamily="34" charset="0"/>
              <a:buChar char="•"/>
            </a:pPr>
            <a:r>
              <a:rPr lang="en-US" sz="1700" dirty="0" smtClean="0">
                <a:latin typeface="Times New Roman" pitchFamily="18" charset="0"/>
                <a:cs typeface="Times New Roman" pitchFamily="18" charset="0"/>
              </a:rPr>
              <a:t>Registered customer must log in with the username and password after logging in User can select the products and add them to the cart. </a:t>
            </a:r>
          </a:p>
          <a:p>
            <a:pPr marL="285750" indent="-285750" algn="just">
              <a:buFont typeface="Arial" pitchFamily="34" charset="0"/>
              <a:buChar char="•"/>
            </a:pPr>
            <a:r>
              <a:rPr lang="en-US" sz="1700" dirty="0" smtClean="0">
                <a:latin typeface="Times New Roman" pitchFamily="18" charset="0"/>
                <a:cs typeface="Times New Roman" pitchFamily="18" charset="0"/>
              </a:rPr>
              <a:t>After the product is selected customer needs to provide some additional details like shipping address after that the payment will be initiated by the customer, after successful payment the customers will get emails listed as Order </a:t>
            </a:r>
            <a:r>
              <a:rPr lang="en-US" sz="1700" dirty="0">
                <a:latin typeface="Times New Roman" pitchFamily="18" charset="0"/>
                <a:cs typeface="Times New Roman" pitchFamily="18" charset="0"/>
              </a:rPr>
              <a:t>copy, Delivery Details Copy and Thanks Copy</a:t>
            </a:r>
            <a:r>
              <a:rPr lang="en-US" sz="1700" dirty="0" smtClean="0">
                <a:latin typeface="Times New Roman" pitchFamily="18" charset="0"/>
                <a:cs typeface="Times New Roman" pitchFamily="18" charset="0"/>
              </a:rPr>
              <a:t>. </a:t>
            </a:r>
            <a:endParaRPr lang="en-IN" sz="1700" dirty="0">
              <a:latin typeface="Times New Roman" pitchFamily="18" charset="0"/>
              <a:cs typeface="Times New Roman" pitchFamily="18" charset="0"/>
            </a:endParaRPr>
          </a:p>
        </p:txBody>
      </p:sp>
      <p:sp>
        <p:nvSpPr>
          <p:cNvPr id="4" name="Footer Placeholder 3"/>
          <p:cNvSpPr>
            <a:spLocks noGrp="1"/>
          </p:cNvSpPr>
          <p:nvPr>
            <p:ph type="ftr" sz="quarter" idx="5"/>
          </p:nvPr>
        </p:nvSpPr>
        <p:spPr>
          <a:xfrm>
            <a:off x="382270" y="6458416"/>
            <a:ext cx="3950970" cy="364202"/>
          </a:xfrm>
        </p:spPr>
        <p:txBody>
          <a:bodyPr/>
          <a:lstStyle/>
          <a:p>
            <a:pPr marL="12700">
              <a:lnSpc>
                <a:spcPts val="1425"/>
              </a:lnSpc>
            </a:pPr>
            <a:r>
              <a:rPr lang="en-US" dirty="0">
                <a:solidFill>
                  <a:srgbClr val="0000FF"/>
                </a:solidFill>
                <a:latin typeface="Cambria"/>
              </a:rPr>
              <a:t>S. B. Jain Institute of Technology Management and research</a:t>
            </a:r>
            <a:endParaRPr lang="en-US" dirty="0">
              <a:solidFill>
                <a:srgbClr val="0000FF"/>
              </a:solidFill>
            </a:endParaRPr>
          </a:p>
          <a:p>
            <a:pPr marL="12700">
              <a:lnSpc>
                <a:spcPts val="1425"/>
              </a:lnSpc>
            </a:pPr>
            <a:endParaRPr lang="en-US" dirty="0"/>
          </a:p>
        </p:txBody>
      </p:sp>
      <p:sp>
        <p:nvSpPr>
          <p:cNvPr id="5" name="Slide Number Placeholder 4"/>
          <p:cNvSpPr>
            <a:spLocks noGrp="1"/>
          </p:cNvSpPr>
          <p:nvPr>
            <p:ph type="sldNum" sz="quarter" idx="7"/>
          </p:nvPr>
        </p:nvSpPr>
        <p:spPr>
          <a:xfrm>
            <a:off x="8459469" y="6430208"/>
            <a:ext cx="302259" cy="243656"/>
          </a:xfrm>
        </p:spPr>
        <p:txBody>
          <a:bodyPr/>
          <a:lstStyle/>
          <a:p>
            <a:pPr marL="38100">
              <a:lnSpc>
                <a:spcPts val="1870"/>
              </a:lnSpc>
            </a:pPr>
            <a:r>
              <a:rPr lang="en-US" dirty="0" smtClean="0">
                <a:solidFill>
                  <a:srgbClr val="0000FF"/>
                </a:solidFill>
                <a:latin typeface="Cambria"/>
              </a:rPr>
              <a:t>16</a:t>
            </a:r>
            <a:endParaRPr lang="en-US" dirty="0">
              <a:solidFill>
                <a:srgbClr val="0000FF"/>
              </a:solidFill>
            </a:endParaRPr>
          </a:p>
        </p:txBody>
      </p:sp>
    </p:spTree>
    <p:extLst>
      <p:ext uri="{BB962C8B-B14F-4D97-AF65-F5344CB8AC3E}">
        <p14:creationId xmlns:p14="http://schemas.microsoft.com/office/powerpoint/2010/main" val="33717844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1295400"/>
            <a:ext cx="7471409" cy="3981986"/>
          </a:xfrm>
        </p:spPr>
        <p:txBody>
          <a:bodyPr/>
          <a:lstStyle/>
          <a:p>
            <a:pPr algn="just"/>
            <a:r>
              <a:rPr lang="en-US" dirty="0"/>
              <a:t>Existing System</a:t>
            </a:r>
            <a:r>
              <a:rPr lang="en-US" dirty="0" smtClean="0"/>
              <a:t>:</a:t>
            </a:r>
          </a:p>
          <a:p>
            <a:pPr algn="just"/>
            <a:r>
              <a:rPr lang="en-US" dirty="0"/>
              <a:t>	</a:t>
            </a:r>
            <a:r>
              <a:rPr lang="en-US" dirty="0" smtClean="0"/>
              <a:t>In </a:t>
            </a:r>
            <a:r>
              <a:rPr lang="en-US" dirty="0"/>
              <a:t>the Existing system, </a:t>
            </a:r>
            <a:endParaRPr lang="en-US" dirty="0" smtClean="0"/>
          </a:p>
          <a:p>
            <a:pPr marL="285750" indent="-285750" algn="just">
              <a:buFont typeface="Arial" pitchFamily="34" charset="0"/>
              <a:buChar char="•"/>
            </a:pPr>
            <a:r>
              <a:rPr lang="en-US" dirty="0" smtClean="0"/>
              <a:t>Customer </a:t>
            </a:r>
            <a:r>
              <a:rPr lang="en-US" dirty="0"/>
              <a:t>are experiencing the people suffering to find parts in shop and at last  they get nothing in there hand  this takes lot of time</a:t>
            </a:r>
            <a:r>
              <a:rPr lang="en-US" dirty="0" smtClean="0"/>
              <a:t>.</a:t>
            </a:r>
          </a:p>
          <a:p>
            <a:pPr marL="285750" indent="-285750" algn="just">
              <a:buFont typeface="Arial" pitchFamily="34" charset="0"/>
              <a:buChar char="•"/>
            </a:pPr>
            <a:r>
              <a:rPr lang="en-US" dirty="0" smtClean="0"/>
              <a:t>Visiting </a:t>
            </a:r>
            <a:r>
              <a:rPr lang="en-US" dirty="0"/>
              <a:t>to shop but not finding a appropriate parts and at last satisfying with adjustment</a:t>
            </a:r>
            <a:r>
              <a:rPr lang="en-US" dirty="0" smtClean="0"/>
              <a:t>.</a:t>
            </a:r>
          </a:p>
          <a:p>
            <a:pPr algn="just"/>
            <a:endParaRPr lang="en-US" dirty="0"/>
          </a:p>
          <a:p>
            <a:pPr algn="just"/>
            <a:r>
              <a:rPr lang="en-US" dirty="0" smtClean="0"/>
              <a:t>Proposed </a:t>
            </a:r>
            <a:r>
              <a:rPr lang="en-US" dirty="0"/>
              <a:t>System</a:t>
            </a:r>
            <a:r>
              <a:rPr lang="en-US" dirty="0" smtClean="0"/>
              <a:t>:</a:t>
            </a:r>
          </a:p>
          <a:p>
            <a:pPr algn="just"/>
            <a:r>
              <a:rPr lang="en-US" dirty="0"/>
              <a:t>	</a:t>
            </a:r>
            <a:r>
              <a:rPr lang="en-US" dirty="0" smtClean="0"/>
              <a:t>In </a:t>
            </a:r>
            <a:r>
              <a:rPr lang="en-US" dirty="0"/>
              <a:t>Proposed System </a:t>
            </a:r>
            <a:r>
              <a:rPr lang="en-US" dirty="0" smtClean="0"/>
              <a:t>,</a:t>
            </a:r>
          </a:p>
          <a:p>
            <a:pPr marL="285750" indent="-285750" algn="just">
              <a:buFont typeface="Arial" pitchFamily="34" charset="0"/>
              <a:buChar char="•"/>
            </a:pPr>
            <a:r>
              <a:rPr lang="en-US" dirty="0" smtClean="0"/>
              <a:t>the </a:t>
            </a:r>
            <a:r>
              <a:rPr lang="en-US" dirty="0"/>
              <a:t>admin will maintain a wide range of products at affordable prices for customers and it makes easier for those who buy in the application. </a:t>
            </a:r>
            <a:endParaRPr lang="en-US" dirty="0" smtClean="0"/>
          </a:p>
          <a:p>
            <a:pPr marL="285750" indent="-285750" algn="just">
              <a:buFont typeface="Arial" pitchFamily="34" charset="0"/>
              <a:buChar char="•"/>
            </a:pPr>
            <a:r>
              <a:rPr lang="en-US" dirty="0" smtClean="0"/>
              <a:t>If </a:t>
            </a:r>
            <a:r>
              <a:rPr lang="en-US" dirty="0"/>
              <a:t>a customer leaves the product in the cart without buying and exits the application then the customer will get the mail after particular  time.</a:t>
            </a:r>
            <a:endParaRPr lang="en-IN" dirty="0"/>
          </a:p>
        </p:txBody>
      </p:sp>
      <p:sp>
        <p:nvSpPr>
          <p:cNvPr id="4" name="Footer Placeholder 3"/>
          <p:cNvSpPr>
            <a:spLocks noGrp="1"/>
          </p:cNvSpPr>
          <p:nvPr>
            <p:ph type="ftr" sz="quarter" idx="5"/>
          </p:nvPr>
        </p:nvSpPr>
        <p:spPr>
          <a:xfrm>
            <a:off x="382270" y="6458416"/>
            <a:ext cx="3950970" cy="364202"/>
          </a:xfrm>
        </p:spPr>
        <p:txBody>
          <a:bodyPr/>
          <a:lstStyle/>
          <a:p>
            <a:pPr marL="12700">
              <a:lnSpc>
                <a:spcPts val="1425"/>
              </a:lnSpc>
            </a:pPr>
            <a:r>
              <a:rPr lang="en-US" dirty="0">
                <a:solidFill>
                  <a:srgbClr val="0000FF"/>
                </a:solidFill>
                <a:latin typeface="Cambria"/>
              </a:rPr>
              <a:t>S. B. Jain Institute of Technology Management and research</a:t>
            </a:r>
            <a:endParaRPr lang="en-US" dirty="0">
              <a:solidFill>
                <a:srgbClr val="0000FF"/>
              </a:solidFill>
            </a:endParaRPr>
          </a:p>
          <a:p>
            <a:pPr marL="12700">
              <a:lnSpc>
                <a:spcPts val="1425"/>
              </a:lnSpc>
            </a:pPr>
            <a:endParaRPr lang="en-US" dirty="0"/>
          </a:p>
        </p:txBody>
      </p:sp>
      <p:sp>
        <p:nvSpPr>
          <p:cNvPr id="5" name="Slide Number Placeholder 4"/>
          <p:cNvSpPr>
            <a:spLocks noGrp="1"/>
          </p:cNvSpPr>
          <p:nvPr>
            <p:ph type="sldNum" sz="quarter" idx="7"/>
          </p:nvPr>
        </p:nvSpPr>
        <p:spPr>
          <a:xfrm>
            <a:off x="8459469" y="6430208"/>
            <a:ext cx="302259" cy="243656"/>
          </a:xfrm>
        </p:spPr>
        <p:txBody>
          <a:bodyPr/>
          <a:lstStyle/>
          <a:p>
            <a:pPr marL="38100">
              <a:lnSpc>
                <a:spcPts val="1870"/>
              </a:lnSpc>
            </a:pPr>
            <a:r>
              <a:rPr lang="en-US" dirty="0" smtClean="0">
                <a:solidFill>
                  <a:srgbClr val="0000FF"/>
                </a:solidFill>
                <a:latin typeface="Cambria"/>
              </a:rPr>
              <a:t>17</a:t>
            </a:r>
            <a:endParaRPr lang="en-US" dirty="0">
              <a:solidFill>
                <a:srgbClr val="0000FF"/>
              </a:solidFill>
            </a:endParaRPr>
          </a:p>
        </p:txBody>
      </p:sp>
    </p:spTree>
    <p:extLst>
      <p:ext uri="{BB962C8B-B14F-4D97-AF65-F5344CB8AC3E}">
        <p14:creationId xmlns:p14="http://schemas.microsoft.com/office/powerpoint/2010/main" val="22557959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559" y="346709"/>
            <a:ext cx="7802880" cy="369332"/>
          </a:xfrm>
        </p:spPr>
        <p:txBody>
          <a:bodyPr/>
          <a:lstStyle/>
          <a:p>
            <a:pPr algn="ctr"/>
            <a:r>
              <a:rPr lang="en-US" b="1" dirty="0" smtClean="0">
                <a:latin typeface="Times New Roman" pitchFamily="18" charset="0"/>
                <a:cs typeface="Times New Roman" pitchFamily="18" charset="0"/>
              </a:rPr>
              <a:t>Screenshots</a:t>
            </a:r>
            <a:endParaRPr lang="en-IN" b="1" dirty="0">
              <a:latin typeface="Times New Roman" pitchFamily="18" charset="0"/>
              <a:cs typeface="Times New Roman" pitchFamily="18" charset="0"/>
            </a:endParaRPr>
          </a:p>
        </p:txBody>
      </p:sp>
      <p:sp>
        <p:nvSpPr>
          <p:cNvPr id="4" name="Footer Placeholder 3"/>
          <p:cNvSpPr>
            <a:spLocks noGrp="1"/>
          </p:cNvSpPr>
          <p:nvPr>
            <p:ph type="ftr" sz="quarter" idx="5"/>
          </p:nvPr>
        </p:nvSpPr>
        <p:spPr/>
        <p:txBody>
          <a:bodyPr/>
          <a:lstStyle/>
          <a:p>
            <a:pPr marL="12700">
              <a:lnSpc>
                <a:spcPts val="1425"/>
              </a:lnSpc>
            </a:pPr>
            <a:r>
              <a:rPr lang="en-US" spc="-5" smtClean="0"/>
              <a:t>By </a:t>
            </a:r>
            <a:r>
              <a:rPr lang="en-US" smtClean="0"/>
              <a:t>Mr </a:t>
            </a:r>
            <a:r>
              <a:rPr lang="en-US" spc="-5" smtClean="0"/>
              <a:t>Nisarg </a:t>
            </a:r>
            <a:r>
              <a:rPr lang="en-US" smtClean="0"/>
              <a:t>Gandhewar </a:t>
            </a:r>
            <a:r>
              <a:rPr lang="en-US" spc="-5" smtClean="0"/>
              <a:t>Dept </a:t>
            </a:r>
            <a:r>
              <a:rPr lang="en-US" smtClean="0"/>
              <a:t>of </a:t>
            </a:r>
            <a:r>
              <a:rPr lang="en-US" spc="-5" smtClean="0"/>
              <a:t>CSE, SBJITMR,</a:t>
            </a:r>
            <a:r>
              <a:rPr lang="en-US" spc="-10" smtClean="0"/>
              <a:t> </a:t>
            </a:r>
            <a:r>
              <a:rPr lang="en-US" smtClean="0"/>
              <a:t>Nagpur</a:t>
            </a:r>
            <a:endParaRPr lang="en-US" dirty="0"/>
          </a:p>
        </p:txBody>
      </p:sp>
      <p:sp>
        <p:nvSpPr>
          <p:cNvPr id="5" name="Slide Number Placeholder 4"/>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19</a:t>
            </a:fld>
            <a:endParaRPr lang="en-IN" dirty="0"/>
          </a:p>
        </p:txBody>
      </p:sp>
      <p:pic>
        <p:nvPicPr>
          <p:cNvPr id="1026" name="Picture 2" descr="C:\Users\Gaurav\Desktop\Proposal\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371600"/>
            <a:ext cx="7293746" cy="3886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15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457200" y="274680"/>
            <a:ext cx="8229323" cy="1142640"/>
          </a:xfrm>
          <a:prstGeom prst="rect">
            <a:avLst/>
          </a:prstGeom>
        </p:spPr>
        <p:txBody>
          <a:bodyPr anchor="ctr"/>
          <a:lstStyle/>
          <a:p>
            <a:pPr>
              <a:lnSpc>
                <a:spcPct val="100000"/>
              </a:lnSpc>
            </a:pPr>
            <a:r>
              <a:rPr lang="en-US" sz="4400" b="1" dirty="0">
                <a:solidFill>
                  <a:srgbClr val="000000"/>
                </a:solidFill>
                <a:latin typeface="Calibri"/>
              </a:rPr>
              <a:t>Contents</a:t>
            </a:r>
            <a:endParaRPr dirty="0"/>
          </a:p>
        </p:txBody>
      </p:sp>
      <p:sp>
        <p:nvSpPr>
          <p:cNvPr id="125" name="TextShape 2"/>
          <p:cNvSpPr txBox="1"/>
          <p:nvPr/>
        </p:nvSpPr>
        <p:spPr>
          <a:xfrm>
            <a:off x="457200" y="1600200"/>
            <a:ext cx="8229323" cy="4525560"/>
          </a:xfrm>
          <a:prstGeom prst="rect">
            <a:avLst/>
          </a:prstGeom>
        </p:spPr>
        <p:txBody>
          <a:bodyPr/>
          <a:lstStyle/>
          <a:p>
            <a:pPr>
              <a:lnSpc>
                <a:spcPct val="100000"/>
              </a:lnSpc>
              <a:buFont typeface="Arial"/>
              <a:buChar char="•"/>
            </a:pPr>
            <a:r>
              <a:rPr lang="en-US" sz="2400" dirty="0">
                <a:solidFill>
                  <a:srgbClr val="0000FF"/>
                </a:solidFill>
                <a:latin typeface="Cambria"/>
              </a:rPr>
              <a:t>Problem Statement &amp; Objectives</a:t>
            </a:r>
            <a:endParaRPr sz="2400" dirty="0">
              <a:solidFill>
                <a:srgbClr val="0000FF"/>
              </a:solidFill>
            </a:endParaRPr>
          </a:p>
          <a:p>
            <a:pPr>
              <a:lnSpc>
                <a:spcPct val="100000"/>
              </a:lnSpc>
              <a:buFont typeface="Arial"/>
              <a:buChar char="•"/>
            </a:pPr>
            <a:r>
              <a:rPr lang="en-US" sz="2400" dirty="0">
                <a:solidFill>
                  <a:srgbClr val="0000FF"/>
                </a:solidFill>
                <a:latin typeface="Cambria"/>
              </a:rPr>
              <a:t>Introduction</a:t>
            </a:r>
            <a:endParaRPr sz="2400" dirty="0">
              <a:solidFill>
                <a:srgbClr val="0000FF"/>
              </a:solidFill>
            </a:endParaRPr>
          </a:p>
          <a:p>
            <a:pPr>
              <a:lnSpc>
                <a:spcPct val="100000"/>
              </a:lnSpc>
              <a:buFont typeface="Arial"/>
              <a:buChar char="•"/>
            </a:pPr>
            <a:r>
              <a:rPr lang="en-US" sz="2400" dirty="0">
                <a:solidFill>
                  <a:srgbClr val="0000FF"/>
                </a:solidFill>
                <a:latin typeface="Cambria"/>
              </a:rPr>
              <a:t>Literature Survey</a:t>
            </a:r>
            <a:endParaRPr sz="2400" dirty="0">
              <a:solidFill>
                <a:srgbClr val="0000FF"/>
              </a:solidFill>
            </a:endParaRPr>
          </a:p>
          <a:p>
            <a:pPr>
              <a:lnSpc>
                <a:spcPct val="100000"/>
              </a:lnSpc>
              <a:buFont typeface="Arial"/>
              <a:buChar char="•"/>
            </a:pPr>
            <a:r>
              <a:rPr lang="en-US" sz="2400" dirty="0">
                <a:solidFill>
                  <a:srgbClr val="0000FF"/>
                </a:solidFill>
                <a:latin typeface="Cambria"/>
              </a:rPr>
              <a:t>System Design</a:t>
            </a:r>
            <a:endParaRPr sz="2400" dirty="0">
              <a:solidFill>
                <a:srgbClr val="0000FF"/>
              </a:solidFill>
            </a:endParaRPr>
          </a:p>
          <a:p>
            <a:pPr>
              <a:lnSpc>
                <a:spcPct val="100000"/>
              </a:lnSpc>
              <a:buFont typeface="Arial"/>
              <a:buChar char="•"/>
            </a:pPr>
            <a:r>
              <a:rPr lang="en-US" sz="2400" dirty="0">
                <a:solidFill>
                  <a:srgbClr val="0000FF"/>
                </a:solidFill>
                <a:latin typeface="Cambria"/>
              </a:rPr>
              <a:t>Proposed Work</a:t>
            </a:r>
            <a:endParaRPr sz="2400" dirty="0">
              <a:solidFill>
                <a:srgbClr val="0000FF"/>
              </a:solidFill>
            </a:endParaRPr>
          </a:p>
          <a:p>
            <a:pPr>
              <a:lnSpc>
                <a:spcPct val="100000"/>
              </a:lnSpc>
              <a:buFont typeface="Arial"/>
              <a:buChar char="•"/>
            </a:pPr>
            <a:r>
              <a:rPr lang="en-US" sz="2400" dirty="0">
                <a:solidFill>
                  <a:srgbClr val="0000FF"/>
                </a:solidFill>
                <a:latin typeface="Cambria"/>
              </a:rPr>
              <a:t>Technology to be Use </a:t>
            </a:r>
            <a:endParaRPr sz="2400" dirty="0">
              <a:solidFill>
                <a:srgbClr val="0000FF"/>
              </a:solidFill>
            </a:endParaRPr>
          </a:p>
          <a:p>
            <a:pPr>
              <a:lnSpc>
                <a:spcPct val="100000"/>
              </a:lnSpc>
              <a:buFont typeface="Arial"/>
              <a:buChar char="•"/>
            </a:pPr>
            <a:r>
              <a:rPr lang="en-US" sz="2400" dirty="0">
                <a:solidFill>
                  <a:srgbClr val="0000FF"/>
                </a:solidFill>
                <a:latin typeface="Cambria"/>
              </a:rPr>
              <a:t>Advantages &amp; Applications</a:t>
            </a:r>
            <a:endParaRPr sz="2400" dirty="0">
              <a:solidFill>
                <a:srgbClr val="0000FF"/>
              </a:solidFill>
            </a:endParaRPr>
          </a:p>
          <a:p>
            <a:pPr>
              <a:lnSpc>
                <a:spcPct val="100000"/>
              </a:lnSpc>
              <a:buFont typeface="Arial"/>
              <a:buChar char="•"/>
            </a:pPr>
            <a:r>
              <a:rPr lang="en-US" sz="2400" dirty="0">
                <a:solidFill>
                  <a:srgbClr val="0000FF"/>
                </a:solidFill>
                <a:latin typeface="Cambria"/>
              </a:rPr>
              <a:t> Plan of Work</a:t>
            </a:r>
            <a:endParaRPr sz="2400" dirty="0">
              <a:solidFill>
                <a:srgbClr val="0000FF"/>
              </a:solidFill>
            </a:endParaRPr>
          </a:p>
          <a:p>
            <a:pPr>
              <a:lnSpc>
                <a:spcPct val="100000"/>
              </a:lnSpc>
              <a:buFont typeface="Arial"/>
              <a:buChar char="•"/>
            </a:pPr>
            <a:r>
              <a:rPr lang="en-US" sz="2400" dirty="0">
                <a:solidFill>
                  <a:srgbClr val="0000FF"/>
                </a:solidFill>
                <a:latin typeface="Cambria"/>
              </a:rPr>
              <a:t>References</a:t>
            </a:r>
            <a:endParaRPr sz="2400" dirty="0">
              <a:solidFill>
                <a:srgbClr val="0000FF"/>
              </a:solidFill>
            </a:endParaRPr>
          </a:p>
          <a:p>
            <a:pPr>
              <a:lnSpc>
                <a:spcPct val="100000"/>
              </a:lnSpc>
            </a:pPr>
            <a:endParaRPr dirty="0"/>
          </a:p>
          <a:p>
            <a:pPr>
              <a:lnSpc>
                <a:spcPct val="100000"/>
              </a:lnSpc>
            </a:pPr>
            <a:endParaRPr dirty="0"/>
          </a:p>
        </p:txBody>
      </p:sp>
      <p:sp>
        <p:nvSpPr>
          <p:cNvPr id="126" name="TextShape 3"/>
          <p:cNvSpPr txBox="1"/>
          <p:nvPr/>
        </p:nvSpPr>
        <p:spPr>
          <a:xfrm>
            <a:off x="152400" y="6324960"/>
            <a:ext cx="6681877" cy="533040"/>
          </a:xfrm>
          <a:prstGeom prst="rect">
            <a:avLst/>
          </a:prstGeom>
        </p:spPr>
        <p:txBody>
          <a:bodyPr anchor="ctr"/>
          <a:lstStyle/>
          <a:p>
            <a:pPr>
              <a:lnSpc>
                <a:spcPct val="100000"/>
              </a:lnSpc>
            </a:pPr>
            <a:r>
              <a:rPr lang="en-IN" dirty="0">
                <a:solidFill>
                  <a:srgbClr val="0000FF"/>
                </a:solidFill>
                <a:latin typeface="Cambria"/>
              </a:rPr>
              <a:t>S. B. Jain Institute of Technology Management and </a:t>
            </a:r>
            <a:r>
              <a:rPr lang="en-IN" dirty="0" smtClean="0">
                <a:solidFill>
                  <a:srgbClr val="0000FF"/>
                </a:solidFill>
                <a:latin typeface="Cambria"/>
              </a:rPr>
              <a:t>Research</a:t>
            </a:r>
            <a:endParaRPr dirty="0">
              <a:solidFill>
                <a:srgbClr val="0000FF"/>
              </a:solidFill>
            </a:endParaRPr>
          </a:p>
        </p:txBody>
      </p:sp>
      <p:sp>
        <p:nvSpPr>
          <p:cNvPr id="127" name="TextShape 4"/>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2</a:t>
            </a:fld>
            <a:endParaRPr dirty="0">
              <a:solidFill>
                <a:srgbClr val="0000FF"/>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5"/>
          </p:nvPr>
        </p:nvSpPr>
        <p:spPr/>
        <p:txBody>
          <a:bodyPr/>
          <a:lstStyle/>
          <a:p>
            <a:pPr marL="12700">
              <a:lnSpc>
                <a:spcPts val="1425"/>
              </a:lnSpc>
            </a:pPr>
            <a:r>
              <a:rPr lang="en-US" spc="-5" smtClean="0"/>
              <a:t>By </a:t>
            </a:r>
            <a:r>
              <a:rPr lang="en-US" smtClean="0"/>
              <a:t>Mr </a:t>
            </a:r>
            <a:r>
              <a:rPr lang="en-US" spc="-5" smtClean="0"/>
              <a:t>Nisarg </a:t>
            </a:r>
            <a:r>
              <a:rPr lang="en-US" smtClean="0"/>
              <a:t>Gandhewar </a:t>
            </a:r>
            <a:r>
              <a:rPr lang="en-US" spc="-5" smtClean="0"/>
              <a:t>Dept </a:t>
            </a:r>
            <a:r>
              <a:rPr lang="en-US" smtClean="0"/>
              <a:t>of </a:t>
            </a:r>
            <a:r>
              <a:rPr lang="en-US" spc="-5" smtClean="0"/>
              <a:t>CSE, SBJITMR,</a:t>
            </a:r>
            <a:r>
              <a:rPr lang="en-US" spc="-10" smtClean="0"/>
              <a:t> </a:t>
            </a:r>
            <a:r>
              <a:rPr lang="en-US" smtClean="0"/>
              <a:t>Nagpur</a:t>
            </a:r>
            <a:endParaRPr lang="en-US" dirty="0"/>
          </a:p>
        </p:txBody>
      </p:sp>
      <p:sp>
        <p:nvSpPr>
          <p:cNvPr id="5" name="Slide Number Placeholder 4"/>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20</a:t>
            </a:fld>
            <a:endParaRPr lang="en-IN" dirty="0"/>
          </a:p>
        </p:txBody>
      </p:sp>
      <p:sp>
        <p:nvSpPr>
          <p:cNvPr id="6" name="Title 1"/>
          <p:cNvSpPr>
            <a:spLocks noGrp="1"/>
          </p:cNvSpPr>
          <p:nvPr>
            <p:ph type="title"/>
          </p:nvPr>
        </p:nvSpPr>
        <p:spPr>
          <a:xfrm>
            <a:off x="670559" y="346709"/>
            <a:ext cx="7802880" cy="369332"/>
          </a:xfrm>
        </p:spPr>
        <p:txBody>
          <a:bodyPr/>
          <a:lstStyle/>
          <a:p>
            <a:pPr algn="ctr"/>
            <a:r>
              <a:rPr lang="en-US" b="1" dirty="0" smtClean="0">
                <a:latin typeface="Times New Roman" pitchFamily="18" charset="0"/>
                <a:cs typeface="Times New Roman" pitchFamily="18" charset="0"/>
              </a:rPr>
              <a:t>Screenshots</a:t>
            </a:r>
            <a:endParaRPr lang="en-IN" b="1" dirty="0">
              <a:latin typeface="Times New Roman" pitchFamily="18" charset="0"/>
              <a:cs typeface="Times New Roman" pitchFamily="18" charset="0"/>
            </a:endParaRPr>
          </a:p>
        </p:txBody>
      </p:sp>
      <p:pic>
        <p:nvPicPr>
          <p:cNvPr id="2050" name="Picture 2" descr="C:\Users\Gaurav\Desktop\Proposal\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295400"/>
            <a:ext cx="4727121" cy="234632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Gaurav\Desktop\Proposal\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3733800"/>
            <a:ext cx="4724400" cy="2504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3680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5"/>
          </p:nvPr>
        </p:nvSpPr>
        <p:spPr/>
        <p:txBody>
          <a:bodyPr/>
          <a:lstStyle/>
          <a:p>
            <a:pPr marL="12700">
              <a:lnSpc>
                <a:spcPts val="1425"/>
              </a:lnSpc>
            </a:pPr>
            <a:r>
              <a:rPr lang="en-US" spc="-5" smtClean="0"/>
              <a:t>By </a:t>
            </a:r>
            <a:r>
              <a:rPr lang="en-US" smtClean="0"/>
              <a:t>Mr </a:t>
            </a:r>
            <a:r>
              <a:rPr lang="en-US" spc="-5" smtClean="0"/>
              <a:t>Nisarg </a:t>
            </a:r>
            <a:r>
              <a:rPr lang="en-US" smtClean="0"/>
              <a:t>Gandhewar </a:t>
            </a:r>
            <a:r>
              <a:rPr lang="en-US" spc="-5" smtClean="0"/>
              <a:t>Dept </a:t>
            </a:r>
            <a:r>
              <a:rPr lang="en-US" smtClean="0"/>
              <a:t>of </a:t>
            </a:r>
            <a:r>
              <a:rPr lang="en-US" spc="-5" smtClean="0"/>
              <a:t>CSE, SBJITMR,</a:t>
            </a:r>
            <a:r>
              <a:rPr lang="en-US" spc="-10" smtClean="0"/>
              <a:t> </a:t>
            </a:r>
            <a:r>
              <a:rPr lang="en-US" smtClean="0"/>
              <a:t>Nagpur</a:t>
            </a:r>
            <a:endParaRPr lang="en-US" dirty="0"/>
          </a:p>
        </p:txBody>
      </p:sp>
      <p:sp>
        <p:nvSpPr>
          <p:cNvPr id="5" name="Slide Number Placeholder 4"/>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21</a:t>
            </a:fld>
            <a:endParaRPr lang="en-IN" dirty="0"/>
          </a:p>
        </p:txBody>
      </p:sp>
      <p:sp>
        <p:nvSpPr>
          <p:cNvPr id="6" name="Title 1"/>
          <p:cNvSpPr>
            <a:spLocks noGrp="1"/>
          </p:cNvSpPr>
          <p:nvPr>
            <p:ph type="title"/>
          </p:nvPr>
        </p:nvSpPr>
        <p:spPr>
          <a:xfrm>
            <a:off x="670559" y="346709"/>
            <a:ext cx="7802880" cy="369332"/>
          </a:xfrm>
        </p:spPr>
        <p:txBody>
          <a:bodyPr/>
          <a:lstStyle/>
          <a:p>
            <a:pPr algn="ctr"/>
            <a:r>
              <a:rPr lang="en-US" b="1" dirty="0" smtClean="0">
                <a:latin typeface="Times New Roman" pitchFamily="18" charset="0"/>
                <a:cs typeface="Times New Roman" pitchFamily="18" charset="0"/>
              </a:rPr>
              <a:t>Screenshots</a:t>
            </a:r>
            <a:endParaRPr lang="en-IN" b="1" dirty="0">
              <a:latin typeface="Times New Roman" pitchFamily="18" charset="0"/>
              <a:cs typeface="Times New Roman" pitchFamily="18" charset="0"/>
            </a:endParaRPr>
          </a:p>
        </p:txBody>
      </p:sp>
      <p:pic>
        <p:nvPicPr>
          <p:cNvPr id="3074" name="Picture 2" descr="C:\Users\Gaurav\Desktop\Proposal\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1" y="965200"/>
            <a:ext cx="4495800" cy="2376686"/>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Gaurav\Desktop\Proposal\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0" y="3429000"/>
            <a:ext cx="5280593" cy="2786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5853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5"/>
          </p:nvPr>
        </p:nvSpPr>
        <p:spPr/>
        <p:txBody>
          <a:bodyPr/>
          <a:lstStyle/>
          <a:p>
            <a:pPr marL="12700">
              <a:lnSpc>
                <a:spcPts val="1425"/>
              </a:lnSpc>
            </a:pPr>
            <a:r>
              <a:rPr lang="en-US" spc="-5" smtClean="0"/>
              <a:t>By </a:t>
            </a:r>
            <a:r>
              <a:rPr lang="en-US" smtClean="0"/>
              <a:t>Mr </a:t>
            </a:r>
            <a:r>
              <a:rPr lang="en-US" spc="-5" smtClean="0"/>
              <a:t>Nisarg </a:t>
            </a:r>
            <a:r>
              <a:rPr lang="en-US" smtClean="0"/>
              <a:t>Gandhewar </a:t>
            </a:r>
            <a:r>
              <a:rPr lang="en-US" spc="-5" smtClean="0"/>
              <a:t>Dept </a:t>
            </a:r>
            <a:r>
              <a:rPr lang="en-US" smtClean="0"/>
              <a:t>of </a:t>
            </a:r>
            <a:r>
              <a:rPr lang="en-US" spc="-5" smtClean="0"/>
              <a:t>CSE, SBJITMR,</a:t>
            </a:r>
            <a:r>
              <a:rPr lang="en-US" spc="-10" smtClean="0"/>
              <a:t> </a:t>
            </a:r>
            <a:r>
              <a:rPr lang="en-US" smtClean="0"/>
              <a:t>Nagpur</a:t>
            </a:r>
            <a:endParaRPr lang="en-US" dirty="0"/>
          </a:p>
        </p:txBody>
      </p:sp>
      <p:sp>
        <p:nvSpPr>
          <p:cNvPr id="5" name="Slide Number Placeholder 4"/>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22</a:t>
            </a:fld>
            <a:endParaRPr lang="en-IN" dirty="0"/>
          </a:p>
        </p:txBody>
      </p:sp>
      <p:sp>
        <p:nvSpPr>
          <p:cNvPr id="6" name="Title 1"/>
          <p:cNvSpPr>
            <a:spLocks noGrp="1"/>
          </p:cNvSpPr>
          <p:nvPr>
            <p:ph type="title"/>
          </p:nvPr>
        </p:nvSpPr>
        <p:spPr>
          <a:xfrm>
            <a:off x="670559" y="346709"/>
            <a:ext cx="7802880" cy="369332"/>
          </a:xfrm>
        </p:spPr>
        <p:txBody>
          <a:bodyPr/>
          <a:lstStyle/>
          <a:p>
            <a:pPr algn="ctr"/>
            <a:r>
              <a:rPr lang="en-US" b="1" dirty="0" smtClean="0">
                <a:latin typeface="Times New Roman" pitchFamily="18" charset="0"/>
                <a:cs typeface="Times New Roman" pitchFamily="18" charset="0"/>
              </a:rPr>
              <a:t>Screenshots</a:t>
            </a:r>
            <a:endParaRPr lang="en-IN" b="1" dirty="0">
              <a:latin typeface="Times New Roman" pitchFamily="18" charset="0"/>
              <a:cs typeface="Times New Roman" pitchFamily="18" charset="0"/>
            </a:endParaRPr>
          </a:p>
        </p:txBody>
      </p:sp>
      <p:pic>
        <p:nvPicPr>
          <p:cNvPr id="4098" name="Picture 2" descr="C:\Users\Gaurav\Desktop\Proposal\7.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838200"/>
            <a:ext cx="4876799" cy="2580639"/>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Gaurav\Desktop\Proposal\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3505200"/>
            <a:ext cx="5243513" cy="2777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058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5"/>
          </p:nvPr>
        </p:nvSpPr>
        <p:spPr/>
        <p:txBody>
          <a:bodyPr/>
          <a:lstStyle/>
          <a:p>
            <a:pPr marL="12700">
              <a:lnSpc>
                <a:spcPts val="1425"/>
              </a:lnSpc>
            </a:pPr>
            <a:r>
              <a:rPr lang="en-US" spc="-5" smtClean="0"/>
              <a:t>By </a:t>
            </a:r>
            <a:r>
              <a:rPr lang="en-US" smtClean="0"/>
              <a:t>Mr </a:t>
            </a:r>
            <a:r>
              <a:rPr lang="en-US" spc="-5" smtClean="0"/>
              <a:t>Nisarg </a:t>
            </a:r>
            <a:r>
              <a:rPr lang="en-US" smtClean="0"/>
              <a:t>Gandhewar </a:t>
            </a:r>
            <a:r>
              <a:rPr lang="en-US" spc="-5" smtClean="0"/>
              <a:t>Dept </a:t>
            </a:r>
            <a:r>
              <a:rPr lang="en-US" smtClean="0"/>
              <a:t>of </a:t>
            </a:r>
            <a:r>
              <a:rPr lang="en-US" spc="-5" smtClean="0"/>
              <a:t>CSE, SBJITMR,</a:t>
            </a:r>
            <a:r>
              <a:rPr lang="en-US" spc="-10" smtClean="0"/>
              <a:t> </a:t>
            </a:r>
            <a:r>
              <a:rPr lang="en-US" smtClean="0"/>
              <a:t>Nagpur</a:t>
            </a:r>
            <a:endParaRPr lang="en-US" dirty="0"/>
          </a:p>
        </p:txBody>
      </p:sp>
      <p:sp>
        <p:nvSpPr>
          <p:cNvPr id="5" name="Slide Number Placeholder 4"/>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23</a:t>
            </a:fld>
            <a:endParaRPr lang="en-IN" dirty="0"/>
          </a:p>
        </p:txBody>
      </p:sp>
      <p:sp>
        <p:nvSpPr>
          <p:cNvPr id="6" name="Title 1"/>
          <p:cNvSpPr>
            <a:spLocks noGrp="1"/>
          </p:cNvSpPr>
          <p:nvPr>
            <p:ph type="title"/>
          </p:nvPr>
        </p:nvSpPr>
        <p:spPr>
          <a:xfrm>
            <a:off x="670559" y="346709"/>
            <a:ext cx="7802880" cy="369332"/>
          </a:xfrm>
        </p:spPr>
        <p:txBody>
          <a:bodyPr/>
          <a:lstStyle/>
          <a:p>
            <a:pPr algn="ctr"/>
            <a:r>
              <a:rPr lang="en-US" b="1" dirty="0" smtClean="0">
                <a:latin typeface="Times New Roman" pitchFamily="18" charset="0"/>
                <a:cs typeface="Times New Roman" pitchFamily="18" charset="0"/>
              </a:rPr>
              <a:t>Screenshots</a:t>
            </a:r>
            <a:endParaRPr lang="en-IN" b="1" dirty="0">
              <a:latin typeface="Times New Roman" pitchFamily="18" charset="0"/>
              <a:cs typeface="Times New Roman" pitchFamily="18" charset="0"/>
            </a:endParaRPr>
          </a:p>
        </p:txBody>
      </p:sp>
      <p:pic>
        <p:nvPicPr>
          <p:cNvPr id="5122" name="Picture 2" descr="C:\Users\Gaurav\Desktop\Proposal\1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143000"/>
            <a:ext cx="7837713"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183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5"/>
          </p:nvPr>
        </p:nvSpPr>
        <p:spPr/>
        <p:txBody>
          <a:bodyPr/>
          <a:lstStyle/>
          <a:p>
            <a:pPr marL="12700">
              <a:lnSpc>
                <a:spcPts val="1425"/>
              </a:lnSpc>
            </a:pPr>
            <a:r>
              <a:rPr lang="en-US" spc="-5" smtClean="0"/>
              <a:t>By </a:t>
            </a:r>
            <a:r>
              <a:rPr lang="en-US" smtClean="0"/>
              <a:t>Mr </a:t>
            </a:r>
            <a:r>
              <a:rPr lang="en-US" spc="-5" smtClean="0"/>
              <a:t>Nisarg </a:t>
            </a:r>
            <a:r>
              <a:rPr lang="en-US" smtClean="0"/>
              <a:t>Gandhewar </a:t>
            </a:r>
            <a:r>
              <a:rPr lang="en-US" spc="-5" smtClean="0"/>
              <a:t>Dept </a:t>
            </a:r>
            <a:r>
              <a:rPr lang="en-US" smtClean="0"/>
              <a:t>of </a:t>
            </a:r>
            <a:r>
              <a:rPr lang="en-US" spc="-5" smtClean="0"/>
              <a:t>CSE, SBJITMR,</a:t>
            </a:r>
            <a:r>
              <a:rPr lang="en-US" spc="-10" smtClean="0"/>
              <a:t> </a:t>
            </a:r>
            <a:r>
              <a:rPr lang="en-US" smtClean="0"/>
              <a:t>Nagpur</a:t>
            </a:r>
            <a:endParaRPr lang="en-US" dirty="0"/>
          </a:p>
        </p:txBody>
      </p:sp>
      <p:sp>
        <p:nvSpPr>
          <p:cNvPr id="5" name="Slide Number Placeholder 4"/>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24</a:t>
            </a:fld>
            <a:endParaRPr lang="en-IN" dirty="0"/>
          </a:p>
        </p:txBody>
      </p:sp>
      <p:sp>
        <p:nvSpPr>
          <p:cNvPr id="6" name="Title 1"/>
          <p:cNvSpPr>
            <a:spLocks noGrp="1"/>
          </p:cNvSpPr>
          <p:nvPr>
            <p:ph type="title"/>
          </p:nvPr>
        </p:nvSpPr>
        <p:spPr>
          <a:xfrm>
            <a:off x="670559" y="346709"/>
            <a:ext cx="7802880" cy="369332"/>
          </a:xfrm>
        </p:spPr>
        <p:txBody>
          <a:bodyPr/>
          <a:lstStyle/>
          <a:p>
            <a:pPr algn="ctr"/>
            <a:r>
              <a:rPr lang="en-US" b="1" dirty="0" smtClean="0">
                <a:latin typeface="Times New Roman" pitchFamily="18" charset="0"/>
                <a:cs typeface="Times New Roman" pitchFamily="18" charset="0"/>
              </a:rPr>
              <a:t>Screenshots</a:t>
            </a:r>
            <a:endParaRPr lang="en-IN" b="1" dirty="0">
              <a:latin typeface="Times New Roman" pitchFamily="18" charset="0"/>
              <a:cs typeface="Times New Roman" pitchFamily="18" charset="0"/>
            </a:endParaRPr>
          </a:p>
        </p:txBody>
      </p:sp>
      <p:pic>
        <p:nvPicPr>
          <p:cNvPr id="6146" name="Picture 2" descr="C:\Users\Gaurav\Desktop\Proposal\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953" y="1008185"/>
            <a:ext cx="8191873"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854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457200" y="274680"/>
            <a:ext cx="8229323" cy="6397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Technology to be Use</a:t>
            </a:r>
            <a:endParaRPr sz="3200" dirty="0">
              <a:latin typeface="Times New Roman" pitchFamily="18" charset="0"/>
              <a:cs typeface="Times New Roman" pitchFamily="18" charset="0"/>
            </a:endParaRPr>
          </a:p>
        </p:txBody>
      </p:sp>
      <p:sp>
        <p:nvSpPr>
          <p:cNvPr id="149" name="TextShape 2"/>
          <p:cNvSpPr txBox="1"/>
          <p:nvPr/>
        </p:nvSpPr>
        <p:spPr>
          <a:xfrm>
            <a:off x="457200" y="1066800"/>
            <a:ext cx="8229323" cy="5181600"/>
          </a:xfrm>
          <a:prstGeom prst="rect">
            <a:avLst/>
          </a:prstGeom>
        </p:spPr>
        <p:txBody>
          <a:bodyPr/>
          <a:lstStyle/>
          <a:p>
            <a:pPr algn="just">
              <a:lnSpc>
                <a:spcPct val="100000"/>
              </a:lnSpc>
              <a:buFont typeface="Arial"/>
              <a:buChar char="•"/>
            </a:pPr>
            <a:r>
              <a:rPr lang="en-US" sz="2400" b="1" dirty="0">
                <a:solidFill>
                  <a:srgbClr val="000000"/>
                </a:solidFill>
                <a:latin typeface="Times New Roman" pitchFamily="18" charset="0"/>
                <a:cs typeface="Times New Roman" pitchFamily="18" charset="0"/>
              </a:rPr>
              <a:t>Front End:                 </a:t>
            </a:r>
            <a:endParaRPr sz="2400" b="1" dirty="0">
              <a:latin typeface="Times New Roman" pitchFamily="18" charset="0"/>
              <a:cs typeface="Times New Roman" pitchFamily="18" charset="0"/>
            </a:endParaRPr>
          </a:p>
          <a:p>
            <a:pPr algn="just">
              <a:lnSpc>
                <a:spcPct val="100000"/>
              </a:lnSpc>
            </a:pPr>
            <a:r>
              <a:rPr lang="en-US" sz="2400" dirty="0" smtClean="0">
                <a:solidFill>
                  <a:srgbClr val="000000"/>
                </a:solidFill>
                <a:latin typeface="Times New Roman" pitchFamily="18" charset="0"/>
                <a:cs typeface="Times New Roman" pitchFamily="18" charset="0"/>
              </a:rPr>
              <a:t>              </a:t>
            </a:r>
            <a:r>
              <a:rPr lang="en-US" sz="2000" dirty="0" smtClean="0">
                <a:solidFill>
                  <a:srgbClr val="000000"/>
                </a:solidFill>
                <a:latin typeface="Times New Roman" pitchFamily="18" charset="0"/>
                <a:cs typeface="Times New Roman" pitchFamily="18" charset="0"/>
              </a:rPr>
              <a:t>JavaScript </a:t>
            </a:r>
            <a:r>
              <a:rPr lang="en-US" sz="2000" dirty="0">
                <a:solidFill>
                  <a:srgbClr val="000000"/>
                </a:solidFill>
                <a:latin typeface="Times New Roman" pitchFamily="18" charset="0"/>
                <a:cs typeface="Times New Roman" pitchFamily="18" charset="0"/>
              </a:rPr>
              <a:t>: </a:t>
            </a:r>
            <a:r>
              <a:rPr lang="en-US" sz="2000" dirty="0" smtClean="0">
                <a:solidFill>
                  <a:srgbClr val="000000"/>
                </a:solidFill>
                <a:latin typeface="Times New Roman" pitchFamily="18" charset="0"/>
                <a:cs typeface="Times New Roman" pitchFamily="18" charset="0"/>
              </a:rPr>
              <a:t>- </a:t>
            </a:r>
            <a:r>
              <a:rPr lang="en-US" sz="2000" dirty="0">
                <a:solidFill>
                  <a:srgbClr val="000000"/>
                </a:solidFill>
                <a:latin typeface="Times New Roman" pitchFamily="18" charset="0"/>
                <a:cs typeface="Times New Roman" pitchFamily="18" charset="0"/>
              </a:rPr>
              <a:t>Java script is used for client side scripting which can help in using validation on the </a:t>
            </a:r>
          </a:p>
          <a:p>
            <a:pPr algn="just">
              <a:lnSpc>
                <a:spcPct val="100000"/>
              </a:lnSpc>
            </a:pPr>
            <a:r>
              <a:rPr lang="en-US" sz="2000" dirty="0">
                <a:solidFill>
                  <a:srgbClr val="000000"/>
                </a:solidFill>
                <a:latin typeface="Times New Roman" pitchFamily="18" charset="0"/>
                <a:cs typeface="Times New Roman" pitchFamily="18" charset="0"/>
              </a:rPr>
              <a:t>website and many more other functions.</a:t>
            </a:r>
            <a:endParaRPr lang="en-US" sz="2000" dirty="0" smtClean="0">
              <a:solidFill>
                <a:srgbClr val="000000"/>
              </a:solidFill>
              <a:latin typeface="Times New Roman" pitchFamily="18" charset="0"/>
              <a:cs typeface="Times New Roman" pitchFamily="18" charset="0"/>
            </a:endParaRPr>
          </a:p>
          <a:p>
            <a:pPr algn="just">
              <a:lnSpc>
                <a:spcPct val="100000"/>
              </a:lnSpc>
            </a:pPr>
            <a:r>
              <a:rPr lang="en-US" sz="2000" dirty="0">
                <a:solidFill>
                  <a:srgbClr val="000000"/>
                </a:solidFill>
                <a:latin typeface="Times New Roman" pitchFamily="18" charset="0"/>
                <a:cs typeface="Times New Roman" pitchFamily="18" charset="0"/>
              </a:rPr>
              <a:t>	</a:t>
            </a:r>
            <a:r>
              <a:rPr lang="en-US" sz="2000" dirty="0" smtClean="0">
                <a:solidFill>
                  <a:srgbClr val="000000"/>
                </a:solidFill>
                <a:latin typeface="Times New Roman" pitchFamily="18" charset="0"/>
                <a:cs typeface="Times New Roman" pitchFamily="18" charset="0"/>
              </a:rPr>
              <a:t>CSS : - </a:t>
            </a:r>
            <a:r>
              <a:rPr lang="en-US" sz="2000" dirty="0">
                <a:solidFill>
                  <a:srgbClr val="000000"/>
                </a:solidFill>
                <a:latin typeface="Times New Roman" pitchFamily="18" charset="0"/>
                <a:cs typeface="Times New Roman" pitchFamily="18" charset="0"/>
              </a:rPr>
              <a:t>CSS is cascading style sheet which is used to give designer look to HTML using the </a:t>
            </a:r>
            <a:endParaRPr lang="en-US" sz="2000" dirty="0" smtClean="0">
              <a:solidFill>
                <a:srgbClr val="000000"/>
              </a:solidFill>
              <a:latin typeface="Times New Roman" pitchFamily="18" charset="0"/>
              <a:cs typeface="Times New Roman" pitchFamily="18" charset="0"/>
            </a:endParaRPr>
          </a:p>
          <a:p>
            <a:pPr algn="just">
              <a:lnSpc>
                <a:spcPct val="100000"/>
              </a:lnSpc>
            </a:pPr>
            <a:r>
              <a:rPr lang="en-US" sz="2000" dirty="0">
                <a:solidFill>
                  <a:srgbClr val="000000"/>
                </a:solidFill>
                <a:latin typeface="Times New Roman" pitchFamily="18" charset="0"/>
                <a:cs typeface="Times New Roman" pitchFamily="18" charset="0"/>
              </a:rPr>
              <a:t>	HTML : - It is used for giving eye catching look to the website. And also providing easy to use </a:t>
            </a:r>
            <a:endParaRPr sz="2000" dirty="0">
              <a:latin typeface="Times New Roman" pitchFamily="18" charset="0"/>
              <a:cs typeface="Times New Roman" pitchFamily="18" charset="0"/>
            </a:endParaRPr>
          </a:p>
          <a:p>
            <a:pPr algn="just">
              <a:lnSpc>
                <a:spcPct val="100000"/>
              </a:lnSpc>
            </a:pPr>
            <a:endParaRPr sz="2400" dirty="0">
              <a:latin typeface="Times New Roman" pitchFamily="18" charset="0"/>
              <a:cs typeface="Times New Roman" pitchFamily="18" charset="0"/>
            </a:endParaRPr>
          </a:p>
          <a:p>
            <a:pPr algn="just">
              <a:lnSpc>
                <a:spcPct val="100000"/>
              </a:lnSpc>
              <a:buFont typeface="Arial"/>
              <a:buChar char="•"/>
            </a:pPr>
            <a:r>
              <a:rPr lang="en-US" sz="2400" b="1" dirty="0">
                <a:solidFill>
                  <a:srgbClr val="000000"/>
                </a:solidFill>
                <a:latin typeface="Times New Roman" pitchFamily="18" charset="0"/>
                <a:cs typeface="Times New Roman" pitchFamily="18" charset="0"/>
              </a:rPr>
              <a:t>Back </a:t>
            </a:r>
            <a:r>
              <a:rPr lang="en-US" sz="2400" b="1" dirty="0" smtClean="0">
                <a:solidFill>
                  <a:srgbClr val="000000"/>
                </a:solidFill>
                <a:latin typeface="Times New Roman" pitchFamily="18" charset="0"/>
                <a:cs typeface="Times New Roman" pitchFamily="18" charset="0"/>
              </a:rPr>
              <a:t>End:</a:t>
            </a:r>
            <a:endParaRPr sz="2400" b="1" dirty="0">
              <a:latin typeface="Times New Roman" pitchFamily="18" charset="0"/>
              <a:cs typeface="Times New Roman" pitchFamily="18" charset="0"/>
            </a:endParaRPr>
          </a:p>
          <a:p>
            <a:pPr algn="just">
              <a:lnSpc>
                <a:spcPct val="100000"/>
              </a:lnSpc>
            </a:pPr>
            <a:r>
              <a:rPr lang="en-US" sz="2400" dirty="0">
                <a:solidFill>
                  <a:srgbClr val="000000"/>
                </a:solidFill>
                <a:latin typeface="Times New Roman" pitchFamily="18" charset="0"/>
                <a:cs typeface="Times New Roman" pitchFamily="18" charset="0"/>
              </a:rPr>
              <a:t>  </a:t>
            </a:r>
            <a:r>
              <a:rPr lang="en-US" sz="2400" dirty="0" smtClean="0">
                <a:solidFill>
                  <a:srgbClr val="000000"/>
                </a:solidFill>
                <a:latin typeface="Times New Roman" pitchFamily="18" charset="0"/>
                <a:cs typeface="Times New Roman" pitchFamily="18" charset="0"/>
              </a:rPr>
              <a:t>	</a:t>
            </a:r>
            <a:r>
              <a:rPr lang="en-US" sz="2000" dirty="0" smtClean="0">
                <a:solidFill>
                  <a:srgbClr val="000000"/>
                </a:solidFill>
                <a:latin typeface="Times New Roman" pitchFamily="18" charset="0"/>
                <a:cs typeface="Times New Roman" pitchFamily="18" charset="0"/>
              </a:rPr>
              <a:t>PHP, MySQL, Firebase</a:t>
            </a:r>
          </a:p>
          <a:p>
            <a:pPr algn="just">
              <a:lnSpc>
                <a:spcPct val="100000"/>
              </a:lnSpc>
              <a:buFont typeface="Arial" pitchFamily="34" charset="0"/>
              <a:buChar char="•"/>
            </a:pPr>
            <a:r>
              <a:rPr lang="en-US" sz="2400" b="1" dirty="0" smtClean="0">
                <a:solidFill>
                  <a:srgbClr val="000000"/>
                </a:solidFill>
                <a:latin typeface="Times New Roman" pitchFamily="18" charset="0"/>
                <a:cs typeface="Times New Roman" pitchFamily="18" charset="0"/>
              </a:rPr>
              <a:t>Library/API/Framework:</a:t>
            </a:r>
          </a:p>
          <a:p>
            <a:pPr algn="just">
              <a:lnSpc>
                <a:spcPct val="100000"/>
              </a:lnSpc>
            </a:pPr>
            <a:r>
              <a:rPr lang="en-US" sz="2400" dirty="0">
                <a:solidFill>
                  <a:srgbClr val="000000"/>
                </a:solidFill>
                <a:latin typeface="Times New Roman" pitchFamily="18" charset="0"/>
                <a:cs typeface="Times New Roman" pitchFamily="18" charset="0"/>
              </a:rPr>
              <a:t>	</a:t>
            </a:r>
            <a:r>
              <a:rPr lang="en-US" sz="2400" dirty="0" smtClean="0">
                <a:solidFill>
                  <a:srgbClr val="000000"/>
                </a:solidFill>
                <a:latin typeface="Times New Roman" pitchFamily="18" charset="0"/>
                <a:cs typeface="Times New Roman" pitchFamily="18" charset="0"/>
              </a:rPr>
              <a:t>React JS</a:t>
            </a:r>
          </a:p>
          <a:p>
            <a:pPr algn="just">
              <a:lnSpc>
                <a:spcPct val="100000"/>
              </a:lnSpc>
              <a:buFont typeface="Arial" pitchFamily="34" charset="0"/>
              <a:buChar char="•"/>
            </a:pPr>
            <a:r>
              <a:rPr lang="en-US" sz="2400" b="1" dirty="0">
                <a:solidFill>
                  <a:srgbClr val="000000"/>
                </a:solidFill>
                <a:latin typeface="Times New Roman" pitchFamily="18" charset="0"/>
                <a:cs typeface="Times New Roman" pitchFamily="18" charset="0"/>
              </a:rPr>
              <a:t> </a:t>
            </a:r>
            <a:r>
              <a:rPr lang="en-US" sz="2400" b="1" dirty="0" smtClean="0">
                <a:solidFill>
                  <a:srgbClr val="000000"/>
                </a:solidFill>
                <a:latin typeface="Times New Roman" pitchFamily="18" charset="0"/>
                <a:cs typeface="Times New Roman" pitchFamily="18" charset="0"/>
              </a:rPr>
              <a:t>Hardware used: </a:t>
            </a:r>
          </a:p>
          <a:p>
            <a:pPr algn="just">
              <a:lnSpc>
                <a:spcPct val="100000"/>
              </a:lnSpc>
            </a:pPr>
            <a:r>
              <a:rPr lang="en-US" sz="2400" dirty="0">
                <a:solidFill>
                  <a:srgbClr val="000000"/>
                </a:solidFill>
                <a:latin typeface="Times New Roman" pitchFamily="18" charset="0"/>
                <a:cs typeface="Times New Roman" pitchFamily="18" charset="0"/>
              </a:rPr>
              <a:t>	</a:t>
            </a:r>
            <a:r>
              <a:rPr lang="en-US" sz="2000" dirty="0" smtClean="0">
                <a:solidFill>
                  <a:srgbClr val="000000"/>
                </a:solidFill>
                <a:latin typeface="Times New Roman" pitchFamily="18" charset="0"/>
                <a:cs typeface="Times New Roman" pitchFamily="18" charset="0"/>
              </a:rPr>
              <a:t>Desktop(Computer , Laptop)              </a:t>
            </a:r>
            <a:endParaRPr sz="2400" dirty="0">
              <a:latin typeface="Times New Roman" pitchFamily="18" charset="0"/>
              <a:cs typeface="Times New Roman" pitchFamily="18" charset="0"/>
            </a:endParaRPr>
          </a:p>
          <a:p>
            <a:pPr>
              <a:lnSpc>
                <a:spcPct val="100000"/>
              </a:lnSpc>
            </a:pPr>
            <a:endParaRPr dirty="0"/>
          </a:p>
        </p:txBody>
      </p:sp>
      <p:sp>
        <p:nvSpPr>
          <p:cNvPr id="150"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151" name="TextShape 4"/>
          <p:cNvSpPr txBox="1"/>
          <p:nvPr/>
        </p:nvSpPr>
        <p:spPr>
          <a:xfrm>
            <a:off x="8264769" y="6172200"/>
            <a:ext cx="585969" cy="685440"/>
          </a:xfrm>
          <a:prstGeom prst="rect">
            <a:avLst/>
          </a:prstGeom>
        </p:spPr>
        <p:txBody>
          <a:bodyPr anchor="ctr"/>
          <a:lstStyle/>
          <a:p>
            <a:pPr>
              <a:lnSpc>
                <a:spcPct val="100000"/>
              </a:lnSpc>
            </a:pPr>
            <a:fld id="{8365E75B-33D1-40DC-9A8A-B397845CC64A}" type="slidenum">
              <a:rPr lang="en-IN">
                <a:solidFill>
                  <a:srgbClr val="0000FF"/>
                </a:solidFill>
                <a:latin typeface="Cambria"/>
              </a:rPr>
              <a:pPr>
                <a:lnSpc>
                  <a:spcPct val="100000"/>
                </a:lnSpc>
              </a:pPr>
              <a:t>25</a:t>
            </a:fld>
            <a:endParaRPr dirty="0">
              <a:solidFill>
                <a:srgbClr val="0000FF"/>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457200" y="457200"/>
            <a:ext cx="8229323" cy="5635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Advantages &amp; Applications</a:t>
            </a:r>
            <a:endParaRPr sz="3200" dirty="0">
              <a:latin typeface="Times New Roman" pitchFamily="18" charset="0"/>
              <a:cs typeface="Times New Roman" pitchFamily="18" charset="0"/>
            </a:endParaRPr>
          </a:p>
        </p:txBody>
      </p:sp>
      <p:sp>
        <p:nvSpPr>
          <p:cNvPr id="153" name="TextShape 2"/>
          <p:cNvSpPr txBox="1"/>
          <p:nvPr/>
        </p:nvSpPr>
        <p:spPr>
          <a:xfrm>
            <a:off x="457200" y="1600200"/>
            <a:ext cx="8229323" cy="4525560"/>
          </a:xfrm>
          <a:prstGeom prst="rect">
            <a:avLst/>
          </a:prstGeom>
        </p:spPr>
        <p:txBody>
          <a:bodyPr/>
          <a:lstStyle/>
          <a:p>
            <a:endParaRPr dirty="0"/>
          </a:p>
        </p:txBody>
      </p:sp>
      <p:sp>
        <p:nvSpPr>
          <p:cNvPr id="154"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a:t>
            </a:r>
            <a:r>
              <a:rPr lang="en-IN" dirty="0" smtClean="0">
                <a:solidFill>
                  <a:srgbClr val="0000FF"/>
                </a:solidFill>
                <a:latin typeface="Cambria"/>
              </a:rPr>
              <a:t>Research</a:t>
            </a:r>
            <a:endParaRPr dirty="0">
              <a:solidFill>
                <a:srgbClr val="0000FF"/>
              </a:solidFill>
            </a:endParaRPr>
          </a:p>
        </p:txBody>
      </p:sp>
      <p:sp>
        <p:nvSpPr>
          <p:cNvPr id="155" name="TextShape 4"/>
          <p:cNvSpPr txBox="1"/>
          <p:nvPr/>
        </p:nvSpPr>
        <p:spPr>
          <a:xfrm>
            <a:off x="8264769" y="6172200"/>
            <a:ext cx="585969" cy="685440"/>
          </a:xfrm>
          <a:prstGeom prst="rect">
            <a:avLst/>
          </a:prstGeom>
        </p:spPr>
        <p:txBody>
          <a:bodyPr anchor="ctr"/>
          <a:lstStyle/>
          <a:p>
            <a:pPr>
              <a:lnSpc>
                <a:spcPct val="100000"/>
              </a:lnSpc>
            </a:pPr>
            <a:fld id="{D3518213-5C68-4944-8677-D2500BF033B6}" type="slidenum">
              <a:rPr lang="en-IN">
                <a:solidFill>
                  <a:srgbClr val="0000FF"/>
                </a:solidFill>
                <a:latin typeface="Cambria"/>
              </a:rPr>
              <a:pPr>
                <a:lnSpc>
                  <a:spcPct val="100000"/>
                </a:lnSpc>
              </a:pPr>
              <a:t>26</a:t>
            </a:fld>
            <a:endParaRPr dirty="0">
              <a:solidFill>
                <a:srgbClr val="0000FF"/>
              </a:solidFill>
            </a:endParaRPr>
          </a:p>
        </p:txBody>
      </p:sp>
      <p:sp>
        <p:nvSpPr>
          <p:cNvPr id="3" name="Text Placeholder 2"/>
          <p:cNvSpPr>
            <a:spLocks noGrp="1"/>
          </p:cNvSpPr>
          <p:nvPr>
            <p:ph type="body" idx="1"/>
          </p:nvPr>
        </p:nvSpPr>
        <p:spPr>
          <a:xfrm>
            <a:off x="793360" y="1447800"/>
            <a:ext cx="7471409" cy="3600986"/>
          </a:xfrm>
        </p:spPr>
        <p:txBody>
          <a:bodyPr/>
          <a:lstStyle/>
          <a:p>
            <a:r>
              <a:rPr lang="en-US" b="1" dirty="0" smtClean="0">
                <a:latin typeface="Times New Roman" pitchFamily="18" charset="0"/>
                <a:cs typeface="Times New Roman" pitchFamily="18" charset="0"/>
              </a:rPr>
              <a:t>Advantages:</a:t>
            </a:r>
          </a:p>
          <a:p>
            <a:pPr marL="285750" indent="-285750">
              <a:buFont typeface="Arial" pitchFamily="34" charset="0"/>
              <a:buChar char="•"/>
            </a:pPr>
            <a:r>
              <a:rPr lang="en-US" dirty="0" smtClean="0">
                <a:latin typeface="Times New Roman" pitchFamily="18" charset="0"/>
                <a:cs typeface="Times New Roman" pitchFamily="18" charset="0"/>
              </a:rPr>
              <a:t>By this website Customer will be able to get items easily .</a:t>
            </a:r>
          </a:p>
          <a:p>
            <a:pPr marL="285750" indent="-285750">
              <a:buFont typeface="Arial" pitchFamily="34" charset="0"/>
              <a:buChar char="•"/>
            </a:pPr>
            <a:r>
              <a:rPr lang="en-US" dirty="0" smtClean="0">
                <a:latin typeface="Times New Roman" pitchFamily="18" charset="0"/>
                <a:cs typeface="Times New Roman" pitchFamily="18" charset="0"/>
              </a:rPr>
              <a:t>Customer does not need find parts at shops because it will be available at the website.</a:t>
            </a:r>
          </a:p>
          <a:p>
            <a:pPr marL="285750" indent="-285750">
              <a:buFont typeface="Arial" pitchFamily="34" charset="0"/>
              <a:buChar char="•"/>
            </a:pPr>
            <a:r>
              <a:rPr lang="en-US" dirty="0" smtClean="0">
                <a:latin typeface="Times New Roman" pitchFamily="18" charset="0"/>
                <a:cs typeface="Times New Roman" pitchFamily="18" charset="0"/>
              </a:rPr>
              <a:t>Also ,Shipment of the part will be at there designated location.</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b="1" dirty="0" smtClean="0">
                <a:latin typeface="Times New Roman" pitchFamily="18" charset="0"/>
                <a:cs typeface="Times New Roman" pitchFamily="18" charset="0"/>
              </a:rPr>
              <a:t>Application:</a:t>
            </a:r>
          </a:p>
          <a:p>
            <a:pPr marL="285750" indent="-285750">
              <a:buFont typeface="Arial" pitchFamily="34" charset="0"/>
              <a:buChar char="•"/>
            </a:pPr>
            <a:r>
              <a:rPr lang="en-US" dirty="0" smtClean="0">
                <a:latin typeface="Times New Roman" pitchFamily="18" charset="0"/>
                <a:cs typeface="Times New Roman" pitchFamily="18" charset="0"/>
              </a:rPr>
              <a:t>As per the survey , the major customer are the shopkeepers, because of lack of parts .</a:t>
            </a:r>
          </a:p>
          <a:p>
            <a:pPr marL="285750" indent="-285750">
              <a:buFont typeface="Arial" pitchFamily="34" charset="0"/>
              <a:buChar char="•"/>
            </a:pPr>
            <a:r>
              <a:rPr lang="en-US" dirty="0" smtClean="0">
                <a:latin typeface="Times New Roman" pitchFamily="18" charset="0"/>
                <a:cs typeface="Times New Roman" pitchFamily="18" charset="0"/>
              </a:rPr>
              <a:t>Which will help them to easily restore parts from website.</a:t>
            </a:r>
          </a:p>
          <a:p>
            <a:pPr marL="285750" indent="-285750">
              <a:buFont typeface="Arial" pitchFamily="34" charset="0"/>
              <a:buChar char="•"/>
            </a:pPr>
            <a:r>
              <a:rPr lang="en-US" dirty="0" smtClean="0">
                <a:latin typeface="Times New Roman" pitchFamily="18" charset="0"/>
                <a:cs typeface="Times New Roman" pitchFamily="18" charset="0"/>
              </a:rPr>
              <a:t>As well as, customer who needs parts for there vehicle(local customers). </a:t>
            </a:r>
          </a:p>
          <a:p>
            <a:pPr marL="285750" indent="-285750">
              <a:buFont typeface="Arial" pitchFamily="34" charset="0"/>
              <a:buChar char="•"/>
            </a:pPr>
            <a:r>
              <a:rPr lang="en-US" dirty="0" smtClean="0">
                <a:latin typeface="Times New Roman" pitchFamily="18" charset="0"/>
                <a:cs typeface="Times New Roman" pitchFamily="18" charset="0"/>
              </a:rPr>
              <a:t>Some customers needs part to customize there vehicles.</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410400" y="228600"/>
            <a:ext cx="8229323" cy="60960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Plan of Work</a:t>
            </a:r>
            <a:endParaRPr sz="3200" dirty="0">
              <a:latin typeface="Times New Roman" pitchFamily="18" charset="0"/>
              <a:cs typeface="Times New Roman" pitchFamily="18" charset="0"/>
            </a:endParaRPr>
          </a:p>
        </p:txBody>
      </p:sp>
      <p:graphicFrame>
        <p:nvGraphicFramePr>
          <p:cNvPr id="157" name="Table 2"/>
          <p:cNvGraphicFramePr/>
          <p:nvPr>
            <p:extLst>
              <p:ext uri="{D42A27DB-BD31-4B8C-83A1-F6EECF244321}">
                <p14:modId xmlns:p14="http://schemas.microsoft.com/office/powerpoint/2010/main" val="1616478865"/>
              </p:ext>
            </p:extLst>
          </p:nvPr>
        </p:nvGraphicFramePr>
        <p:xfrm>
          <a:off x="410400" y="914400"/>
          <a:ext cx="8381631" cy="5326820"/>
        </p:xfrm>
        <a:graphic>
          <a:graphicData uri="http://schemas.openxmlformats.org/drawingml/2006/table">
            <a:tbl>
              <a:tblPr/>
              <a:tblGrid>
                <a:gridCol w="2793877"/>
                <a:gridCol w="2793877"/>
                <a:gridCol w="2793877"/>
              </a:tblGrid>
              <a:tr h="330333">
                <a:tc>
                  <a:txBody>
                    <a:bodyPr/>
                    <a:lstStyle/>
                    <a:p>
                      <a:pPr algn="ctr">
                        <a:lnSpc>
                          <a:spcPct val="100000"/>
                        </a:lnSpc>
                      </a:pPr>
                      <a:r>
                        <a:rPr lang="en-IN" b="1" dirty="0">
                          <a:solidFill>
                            <a:schemeClr val="tx1"/>
                          </a:solidFill>
                          <a:latin typeface="Arial"/>
                        </a:rPr>
                        <a:t>Work</a:t>
                      </a:r>
                      <a:endParaRPr dirty="0">
                        <a:solidFill>
                          <a:schemeClr val="tx1"/>
                        </a:solidFill>
                      </a:endParaRPr>
                    </a:p>
                  </a:txBody>
                  <a:tcPr marL="70338" marR="70338"/>
                </a:tc>
                <a:tc>
                  <a:txBody>
                    <a:bodyPr/>
                    <a:lstStyle/>
                    <a:p>
                      <a:pPr algn="ctr">
                        <a:lnSpc>
                          <a:spcPct val="100000"/>
                        </a:lnSpc>
                      </a:pPr>
                      <a:r>
                        <a:rPr lang="en-IN" b="1" dirty="0">
                          <a:solidFill>
                            <a:schemeClr val="tx1"/>
                          </a:solidFill>
                          <a:latin typeface="Arial"/>
                        </a:rPr>
                        <a:t>Time (Days)</a:t>
                      </a:r>
                      <a:endParaRPr dirty="0">
                        <a:solidFill>
                          <a:schemeClr val="tx1"/>
                        </a:solidFill>
                      </a:endParaRPr>
                    </a:p>
                  </a:txBody>
                  <a:tcPr marL="70338" marR="70338"/>
                </a:tc>
                <a:tc>
                  <a:txBody>
                    <a:bodyPr/>
                    <a:lstStyle/>
                    <a:p>
                      <a:pPr algn="ctr">
                        <a:lnSpc>
                          <a:spcPct val="100000"/>
                        </a:lnSpc>
                      </a:pPr>
                      <a:r>
                        <a:rPr lang="en-IN" b="1" dirty="0">
                          <a:solidFill>
                            <a:schemeClr val="tx1"/>
                          </a:solidFill>
                          <a:latin typeface="Arial"/>
                        </a:rPr>
                        <a:t>Status</a:t>
                      </a:r>
                      <a:endParaRPr dirty="0">
                        <a:solidFill>
                          <a:schemeClr val="tx1"/>
                        </a:solidFill>
                      </a:endParaRPr>
                    </a:p>
                  </a:txBody>
                  <a:tcPr marL="70338" marR="70338"/>
                </a:tc>
              </a:tr>
              <a:tr h="275277">
                <a:tc>
                  <a:txBody>
                    <a:bodyPr/>
                    <a:lstStyle/>
                    <a:p>
                      <a:pPr algn="ctr">
                        <a:lnSpc>
                          <a:spcPct val="100000"/>
                        </a:lnSpc>
                      </a:pPr>
                      <a:r>
                        <a:rPr lang="en-IN" sz="1100" dirty="0">
                          <a:solidFill>
                            <a:srgbClr val="000000"/>
                          </a:solidFill>
                          <a:latin typeface="Arial"/>
                        </a:rPr>
                        <a:t>Requirement Gathering (Project)</a:t>
                      </a:r>
                      <a:endParaRPr sz="1100" dirty="0"/>
                    </a:p>
                  </a:txBody>
                  <a:tcPr marL="70338" marR="70338"/>
                </a:tc>
                <a:tc>
                  <a:txBody>
                    <a:bodyPr/>
                    <a:lstStyle/>
                    <a:p>
                      <a:pPr algn="ctr">
                        <a:lnSpc>
                          <a:spcPct val="100000"/>
                        </a:lnSpc>
                      </a:pPr>
                      <a:r>
                        <a:rPr lang="en-US" sz="1100" dirty="0" smtClean="0"/>
                        <a:t>1 Day</a:t>
                      </a:r>
                      <a:endParaRPr sz="1100" dirty="0"/>
                    </a:p>
                  </a:txBody>
                  <a:tcPr marL="70338" marR="70338"/>
                </a:tc>
                <a:tc>
                  <a:txBody>
                    <a:bodyPr/>
                    <a:lstStyle/>
                    <a:p>
                      <a:pPr algn="ctr">
                        <a:lnSpc>
                          <a:spcPct val="100000"/>
                        </a:lnSpc>
                      </a:pPr>
                      <a:r>
                        <a:rPr lang="en-IN" sz="1100" dirty="0">
                          <a:solidFill>
                            <a:srgbClr val="000000"/>
                          </a:solidFill>
                          <a:latin typeface="Arial"/>
                        </a:rPr>
                        <a:t>Done</a:t>
                      </a:r>
                      <a:endParaRPr sz="1100" dirty="0"/>
                    </a:p>
                  </a:txBody>
                  <a:tcPr marL="70338" marR="70338"/>
                </a:tc>
              </a:tr>
              <a:tr h="330333">
                <a:tc>
                  <a:txBody>
                    <a:bodyPr/>
                    <a:lstStyle/>
                    <a:p>
                      <a:pPr algn="ctr">
                        <a:lnSpc>
                          <a:spcPct val="100000"/>
                        </a:lnSpc>
                      </a:pPr>
                      <a:r>
                        <a:rPr lang="en-IN" sz="1100" dirty="0">
                          <a:solidFill>
                            <a:srgbClr val="000000"/>
                          </a:solidFill>
                          <a:latin typeface="Arial"/>
                        </a:rPr>
                        <a:t>Analysis (Project)</a:t>
                      </a:r>
                      <a:endParaRPr sz="1100" dirty="0"/>
                    </a:p>
                  </a:txBody>
                  <a:tcPr marL="70338" marR="70338"/>
                </a:tc>
                <a:tc>
                  <a:txBody>
                    <a:bodyPr/>
                    <a:lstStyle/>
                    <a:p>
                      <a:pPr algn="ctr">
                        <a:lnSpc>
                          <a:spcPct val="100000"/>
                        </a:lnSpc>
                      </a:pPr>
                      <a:r>
                        <a:rPr lang="en-US" sz="1100" dirty="0" smtClean="0"/>
                        <a:t>Half</a:t>
                      </a:r>
                      <a:r>
                        <a:rPr lang="en-US" sz="1100" baseline="0" dirty="0" smtClean="0"/>
                        <a:t> Day</a:t>
                      </a:r>
                      <a:endParaRPr sz="1100" dirty="0"/>
                    </a:p>
                  </a:txBody>
                  <a:tcPr marL="70338" marR="70338"/>
                </a:tc>
                <a:tc>
                  <a:txBody>
                    <a:bodyPr/>
                    <a:lstStyle/>
                    <a:p>
                      <a:pPr algn="ctr">
                        <a:lnSpc>
                          <a:spcPct val="100000"/>
                        </a:lnSpc>
                      </a:pPr>
                      <a:r>
                        <a:rPr lang="en-IN" sz="1100" dirty="0">
                          <a:solidFill>
                            <a:srgbClr val="000000"/>
                          </a:solidFill>
                          <a:latin typeface="Arial"/>
                        </a:rPr>
                        <a:t>Done</a:t>
                      </a:r>
                      <a:endParaRPr sz="1100" dirty="0"/>
                    </a:p>
                  </a:txBody>
                  <a:tcPr marL="70338" marR="70338"/>
                </a:tc>
              </a:tr>
              <a:tr h="467972">
                <a:tc>
                  <a:txBody>
                    <a:bodyPr/>
                    <a:lstStyle/>
                    <a:p>
                      <a:pPr algn="ctr">
                        <a:lnSpc>
                          <a:spcPct val="100000"/>
                        </a:lnSpc>
                      </a:pPr>
                      <a:r>
                        <a:rPr lang="en-IN" sz="1100" dirty="0">
                          <a:solidFill>
                            <a:srgbClr val="000000"/>
                          </a:solidFill>
                          <a:latin typeface="Arial"/>
                        </a:rPr>
                        <a:t>Requirement gathering &amp; Analysis (Module1)</a:t>
                      </a:r>
                      <a:endParaRPr sz="1100" dirty="0"/>
                    </a:p>
                  </a:txBody>
                  <a:tcPr marL="70338" marR="70338"/>
                </a:tc>
                <a:tc>
                  <a:txBody>
                    <a:bodyPr/>
                    <a:lstStyle/>
                    <a:p>
                      <a:pPr algn="ctr">
                        <a:lnSpc>
                          <a:spcPct val="100000"/>
                        </a:lnSpc>
                      </a:pPr>
                      <a:r>
                        <a:rPr lang="en-US" sz="1100" dirty="0" smtClean="0"/>
                        <a:t>2-3 Days</a:t>
                      </a:r>
                      <a:endParaRPr sz="1100" dirty="0"/>
                    </a:p>
                  </a:txBody>
                  <a:tcPr marL="70338" marR="70338"/>
                </a:tc>
                <a:tc>
                  <a:txBody>
                    <a:bodyPr/>
                    <a:lstStyle/>
                    <a:p>
                      <a:pPr algn="ctr">
                        <a:lnSpc>
                          <a:spcPct val="100000"/>
                        </a:lnSpc>
                      </a:pPr>
                      <a:r>
                        <a:rPr lang="en-IN" sz="1100" dirty="0">
                          <a:solidFill>
                            <a:srgbClr val="000000"/>
                          </a:solidFill>
                          <a:latin typeface="Arial"/>
                        </a:rPr>
                        <a:t>Done</a:t>
                      </a:r>
                      <a:endParaRPr sz="1100" dirty="0"/>
                    </a:p>
                  </a:txBody>
                  <a:tcPr marL="70338" marR="70338"/>
                </a:tc>
              </a:tr>
              <a:tr h="330333">
                <a:tc>
                  <a:txBody>
                    <a:bodyPr/>
                    <a:lstStyle/>
                    <a:p>
                      <a:pPr algn="ctr">
                        <a:lnSpc>
                          <a:spcPct val="100000"/>
                        </a:lnSpc>
                      </a:pPr>
                      <a:r>
                        <a:rPr lang="en-IN" sz="1100" dirty="0">
                          <a:solidFill>
                            <a:srgbClr val="000000"/>
                          </a:solidFill>
                          <a:latin typeface="Arial"/>
                        </a:rPr>
                        <a:t>Implementation (Module1)</a:t>
                      </a:r>
                      <a:endParaRPr sz="1100" dirty="0"/>
                    </a:p>
                  </a:txBody>
                  <a:tcPr marL="70338" marR="70338"/>
                </a:tc>
                <a:tc>
                  <a:txBody>
                    <a:bodyPr/>
                    <a:lstStyle/>
                    <a:p>
                      <a:pPr algn="ctr">
                        <a:lnSpc>
                          <a:spcPct val="100000"/>
                        </a:lnSpc>
                      </a:pPr>
                      <a:r>
                        <a:rPr lang="en-US" sz="1100" dirty="0" smtClean="0"/>
                        <a:t>10-12</a:t>
                      </a:r>
                      <a:r>
                        <a:rPr lang="en-US" sz="1100" baseline="0" dirty="0" smtClean="0"/>
                        <a:t> Days</a:t>
                      </a:r>
                      <a:endParaRPr sz="1100" dirty="0"/>
                    </a:p>
                  </a:txBody>
                  <a:tcPr marL="70338" marR="70338"/>
                </a:tc>
                <a:tc>
                  <a:txBody>
                    <a:bodyPr/>
                    <a:lstStyle/>
                    <a:p>
                      <a:pPr algn="ctr">
                        <a:lnSpc>
                          <a:spcPct val="100000"/>
                        </a:lnSpc>
                      </a:pPr>
                      <a:r>
                        <a:rPr lang="en-US" sz="1100" dirty="0" smtClean="0">
                          <a:solidFill>
                            <a:srgbClr val="000000"/>
                          </a:solidFill>
                          <a:latin typeface="Arial"/>
                        </a:rPr>
                        <a:t>Done</a:t>
                      </a:r>
                      <a:endParaRPr sz="1100" dirty="0"/>
                    </a:p>
                  </a:txBody>
                  <a:tcPr marL="70338" marR="70338"/>
                </a:tc>
              </a:tr>
              <a:tr h="363925">
                <a:tc>
                  <a:txBody>
                    <a:bodyPr/>
                    <a:lstStyle/>
                    <a:p>
                      <a:pPr algn="ctr">
                        <a:lnSpc>
                          <a:spcPct val="100000"/>
                        </a:lnSpc>
                      </a:pPr>
                      <a:r>
                        <a:rPr lang="en-IN" sz="1100" dirty="0">
                          <a:solidFill>
                            <a:srgbClr val="000000"/>
                          </a:solidFill>
                          <a:latin typeface="Arial"/>
                        </a:rPr>
                        <a:t>Testing (Module1)</a:t>
                      </a:r>
                      <a:endParaRPr sz="1100" dirty="0"/>
                    </a:p>
                  </a:txBody>
                  <a:tcPr marL="70338" marR="70338"/>
                </a:tc>
                <a:tc>
                  <a:txBody>
                    <a:bodyPr/>
                    <a:lstStyle/>
                    <a:p>
                      <a:pPr algn="ctr">
                        <a:lnSpc>
                          <a:spcPct val="100000"/>
                        </a:lnSpc>
                      </a:pPr>
                      <a:r>
                        <a:rPr lang="en-US" sz="1100" dirty="0" smtClean="0">
                          <a:latin typeface="Arial" pitchFamily="34" charset="0"/>
                          <a:cs typeface="Arial" pitchFamily="34" charset="0"/>
                        </a:rPr>
                        <a:t>1-2</a:t>
                      </a:r>
                      <a:r>
                        <a:rPr lang="en-US" sz="1100" baseline="0" dirty="0" smtClean="0">
                          <a:latin typeface="Arial" pitchFamily="34" charset="0"/>
                          <a:cs typeface="Arial" pitchFamily="34" charset="0"/>
                        </a:rPr>
                        <a:t> Days</a:t>
                      </a:r>
                      <a:endParaRPr sz="1100" dirty="0">
                        <a:latin typeface="Arial" pitchFamily="34" charset="0"/>
                        <a:cs typeface="Arial" pitchFamily="34" charset="0"/>
                      </a:endParaRPr>
                    </a:p>
                  </a:txBody>
                  <a:tcPr marL="70338" marR="70338"/>
                </a:tc>
                <a:tc>
                  <a:txBody>
                    <a:bodyPr/>
                    <a:lstStyle/>
                    <a:p>
                      <a:pPr algn="ctr">
                        <a:lnSpc>
                          <a:spcPct val="100000"/>
                        </a:lnSpc>
                      </a:pPr>
                      <a:r>
                        <a:rPr lang="en-US" sz="1100" dirty="0" smtClean="0">
                          <a:latin typeface="Arial" pitchFamily="34" charset="0"/>
                          <a:cs typeface="Arial" pitchFamily="34" charset="0"/>
                        </a:rPr>
                        <a:t>Done</a:t>
                      </a:r>
                      <a:endParaRPr sz="1400" dirty="0">
                        <a:latin typeface="Arial" pitchFamily="34" charset="0"/>
                        <a:cs typeface="Arial" pitchFamily="34" charset="0"/>
                      </a:endParaRPr>
                    </a:p>
                  </a:txBody>
                  <a:tcPr marL="70338" marR="70338"/>
                </a:tc>
              </a:tr>
              <a:tr h="467972">
                <a:tc>
                  <a:txBody>
                    <a:bodyPr/>
                    <a:lstStyle/>
                    <a:p>
                      <a:pPr algn="ctr">
                        <a:lnSpc>
                          <a:spcPct val="100000"/>
                        </a:lnSpc>
                      </a:pPr>
                      <a:r>
                        <a:rPr lang="en-IN" sz="1100" dirty="0">
                          <a:solidFill>
                            <a:srgbClr val="000000"/>
                          </a:solidFill>
                          <a:latin typeface="Arial"/>
                        </a:rPr>
                        <a:t>Requirement gathering &amp; Analysis(Module2)</a:t>
                      </a:r>
                      <a:endParaRPr sz="1100" dirty="0"/>
                    </a:p>
                  </a:txBody>
                  <a:tcPr marL="70338" marR="70338"/>
                </a:tc>
                <a:tc>
                  <a:txBody>
                    <a:bodyPr/>
                    <a:lstStyle/>
                    <a:p>
                      <a:pPr algn="ctr">
                        <a:lnSpc>
                          <a:spcPct val="100000"/>
                        </a:lnSpc>
                      </a:pPr>
                      <a:r>
                        <a:rPr lang="en-US" sz="1100" dirty="0" smtClean="0">
                          <a:latin typeface="Arial" pitchFamily="34" charset="0"/>
                          <a:cs typeface="Arial" pitchFamily="34" charset="0"/>
                        </a:rPr>
                        <a:t>4-5 Days</a:t>
                      </a:r>
                      <a:endParaRPr sz="1100" dirty="0">
                        <a:latin typeface="Arial" pitchFamily="34" charset="0"/>
                        <a:cs typeface="Arial" pitchFamily="34" charset="0"/>
                      </a:endParaRPr>
                    </a:p>
                  </a:txBody>
                  <a:tcPr marL="70338" marR="70338"/>
                </a:tc>
                <a:tc>
                  <a:txBody>
                    <a:bodyPr/>
                    <a:lstStyle/>
                    <a:p>
                      <a:pPr algn="ctr">
                        <a:lnSpc>
                          <a:spcPct val="100000"/>
                        </a:lnSpc>
                      </a:pPr>
                      <a:r>
                        <a:rPr lang="en-US" sz="1100" dirty="0" smtClean="0">
                          <a:latin typeface="Arial" pitchFamily="34" charset="0"/>
                          <a:cs typeface="Arial" pitchFamily="34" charset="0"/>
                        </a:rPr>
                        <a:t>In Process</a:t>
                      </a:r>
                      <a:endParaRPr sz="1100" dirty="0">
                        <a:latin typeface="Arial" pitchFamily="34" charset="0"/>
                        <a:cs typeface="Arial" pitchFamily="34" charset="0"/>
                      </a:endParaRPr>
                    </a:p>
                  </a:txBody>
                  <a:tcPr marL="70338" marR="70338"/>
                </a:tc>
              </a:tr>
              <a:tr h="330333">
                <a:tc>
                  <a:txBody>
                    <a:bodyPr/>
                    <a:lstStyle/>
                    <a:p>
                      <a:pPr algn="ctr">
                        <a:lnSpc>
                          <a:spcPct val="100000"/>
                        </a:lnSpc>
                      </a:pPr>
                      <a:r>
                        <a:rPr lang="en-IN" sz="1100" dirty="0">
                          <a:solidFill>
                            <a:srgbClr val="000000"/>
                          </a:solidFill>
                          <a:latin typeface="Arial"/>
                        </a:rPr>
                        <a:t>Implementation (Module2)</a:t>
                      </a:r>
                      <a:endParaRPr sz="1100" dirty="0"/>
                    </a:p>
                  </a:txBody>
                  <a:tcPr marL="70338" marR="70338"/>
                </a:tc>
                <a:tc>
                  <a:txBody>
                    <a:bodyPr/>
                    <a:lstStyle/>
                    <a:p>
                      <a:pPr algn="ctr">
                        <a:lnSpc>
                          <a:spcPct val="100000"/>
                        </a:lnSpc>
                      </a:pPr>
                      <a:endParaRPr sz="1100" dirty="0"/>
                    </a:p>
                  </a:txBody>
                  <a:tcPr marL="70338" marR="70338"/>
                </a:tc>
                <a:tc>
                  <a:txBody>
                    <a:bodyPr/>
                    <a:lstStyle/>
                    <a:p>
                      <a:endParaRPr lang="en-US" sz="1100" dirty="0"/>
                    </a:p>
                  </a:txBody>
                  <a:tcPr marL="70338" marR="70338"/>
                </a:tc>
              </a:tr>
              <a:tr h="330333">
                <a:tc>
                  <a:txBody>
                    <a:bodyPr/>
                    <a:lstStyle/>
                    <a:p>
                      <a:pPr algn="ctr">
                        <a:lnSpc>
                          <a:spcPct val="100000"/>
                        </a:lnSpc>
                      </a:pPr>
                      <a:r>
                        <a:rPr lang="en-IN" sz="1100" dirty="0">
                          <a:solidFill>
                            <a:srgbClr val="000000"/>
                          </a:solidFill>
                          <a:latin typeface="Arial"/>
                        </a:rPr>
                        <a:t>Testing (Module2)</a:t>
                      </a:r>
                      <a:endParaRPr sz="1100" dirty="0"/>
                    </a:p>
                  </a:txBody>
                  <a:tcPr marL="70338" marR="70338"/>
                </a:tc>
                <a:tc>
                  <a:txBody>
                    <a:bodyPr/>
                    <a:lstStyle/>
                    <a:p>
                      <a:pPr algn="ctr">
                        <a:lnSpc>
                          <a:spcPct val="100000"/>
                        </a:lnSpc>
                      </a:pPr>
                      <a:endParaRPr sz="1100" dirty="0"/>
                    </a:p>
                  </a:txBody>
                  <a:tcPr marL="70338" marR="70338"/>
                </a:tc>
                <a:tc>
                  <a:txBody>
                    <a:bodyPr/>
                    <a:lstStyle/>
                    <a:p>
                      <a:endParaRPr lang="en-US" sz="1100" dirty="0"/>
                    </a:p>
                  </a:txBody>
                  <a:tcPr marL="70338" marR="70338"/>
                </a:tc>
              </a:tr>
              <a:tr h="467972">
                <a:tc>
                  <a:txBody>
                    <a:bodyPr/>
                    <a:lstStyle/>
                    <a:p>
                      <a:pPr algn="ctr">
                        <a:lnSpc>
                          <a:spcPct val="100000"/>
                        </a:lnSpc>
                      </a:pPr>
                      <a:r>
                        <a:rPr lang="en-IN" sz="1100" dirty="0">
                          <a:solidFill>
                            <a:srgbClr val="000000"/>
                          </a:solidFill>
                          <a:latin typeface="Arial"/>
                        </a:rPr>
                        <a:t>         Report Generation &amp;Submission</a:t>
                      </a:r>
                      <a:endParaRPr sz="1100" dirty="0"/>
                    </a:p>
                  </a:txBody>
                  <a:tcPr marL="70338" marR="70338"/>
                </a:tc>
                <a:tc>
                  <a:txBody>
                    <a:bodyPr/>
                    <a:lstStyle/>
                    <a:p>
                      <a:pPr algn="ctr">
                        <a:lnSpc>
                          <a:spcPct val="100000"/>
                        </a:lnSpc>
                      </a:pPr>
                      <a:endParaRPr sz="1100" dirty="0"/>
                    </a:p>
                  </a:txBody>
                  <a:tcPr marL="70338" marR="70338"/>
                </a:tc>
                <a:tc>
                  <a:txBody>
                    <a:bodyPr/>
                    <a:lstStyle/>
                    <a:p>
                      <a:pPr algn="ctr">
                        <a:lnSpc>
                          <a:spcPct val="100000"/>
                        </a:lnSpc>
                      </a:pPr>
                      <a:r>
                        <a:rPr lang="en-IN" sz="1100" dirty="0">
                          <a:solidFill>
                            <a:srgbClr val="000000"/>
                          </a:solidFill>
                          <a:latin typeface="Arial"/>
                        </a:rPr>
                        <a:t>After </a:t>
                      </a:r>
                      <a:r>
                        <a:rPr lang="en-IN" sz="1100" dirty="0" smtClean="0">
                          <a:solidFill>
                            <a:srgbClr val="000000"/>
                          </a:solidFill>
                          <a:latin typeface="Arial"/>
                        </a:rPr>
                        <a:t>Successful </a:t>
                      </a:r>
                      <a:r>
                        <a:rPr lang="en-IN" sz="1100" dirty="0">
                          <a:solidFill>
                            <a:srgbClr val="000000"/>
                          </a:solidFill>
                          <a:latin typeface="Arial"/>
                        </a:rPr>
                        <a:t>completion of above modules</a:t>
                      </a:r>
                      <a:endParaRPr sz="1100" dirty="0"/>
                    </a:p>
                  </a:txBody>
                  <a:tcPr marL="70338" marR="70338"/>
                </a:tc>
              </a:tr>
              <a:tr h="467972">
                <a:tc>
                  <a:txBody>
                    <a:bodyPr/>
                    <a:lstStyle/>
                    <a:p>
                      <a:pPr algn="ctr">
                        <a:lnSpc>
                          <a:spcPct val="100000"/>
                        </a:lnSpc>
                      </a:pPr>
                      <a:r>
                        <a:rPr lang="en-IN" sz="1100" dirty="0">
                          <a:solidFill>
                            <a:srgbClr val="000000"/>
                          </a:solidFill>
                          <a:latin typeface="Arial"/>
                        </a:rPr>
                        <a:t>Requirement gathering &amp; Analysis(Module3)</a:t>
                      </a:r>
                      <a:endParaRPr sz="1100" dirty="0"/>
                    </a:p>
                  </a:txBody>
                  <a:tcPr marL="70338" marR="70338"/>
                </a:tc>
                <a:tc>
                  <a:txBody>
                    <a:bodyPr/>
                    <a:lstStyle/>
                    <a:p>
                      <a:pPr algn="ctr">
                        <a:lnSpc>
                          <a:spcPct val="100000"/>
                        </a:lnSpc>
                      </a:pPr>
                      <a:endParaRPr sz="1100" dirty="0"/>
                    </a:p>
                  </a:txBody>
                  <a:tcPr marL="70338" marR="70338"/>
                </a:tc>
                <a:tc>
                  <a:txBody>
                    <a:bodyPr/>
                    <a:lstStyle/>
                    <a:p>
                      <a:endParaRPr lang="en-US" sz="1100" dirty="0"/>
                    </a:p>
                  </a:txBody>
                  <a:tcPr marL="70338" marR="70338"/>
                </a:tc>
              </a:tr>
              <a:tr h="330333">
                <a:tc>
                  <a:txBody>
                    <a:bodyPr/>
                    <a:lstStyle/>
                    <a:p>
                      <a:pPr algn="ctr">
                        <a:lnSpc>
                          <a:spcPct val="100000"/>
                        </a:lnSpc>
                      </a:pPr>
                      <a:r>
                        <a:rPr lang="en-IN" sz="1100" dirty="0">
                          <a:solidFill>
                            <a:srgbClr val="000000"/>
                          </a:solidFill>
                          <a:latin typeface="Arial"/>
                        </a:rPr>
                        <a:t>Implementation (Module3)</a:t>
                      </a:r>
                      <a:endParaRPr sz="1100" dirty="0"/>
                    </a:p>
                  </a:txBody>
                  <a:tcPr marL="70338" marR="70338"/>
                </a:tc>
                <a:tc>
                  <a:txBody>
                    <a:bodyPr/>
                    <a:lstStyle/>
                    <a:p>
                      <a:pPr algn="ctr">
                        <a:lnSpc>
                          <a:spcPct val="100000"/>
                        </a:lnSpc>
                      </a:pPr>
                      <a:endParaRPr sz="1100" dirty="0"/>
                    </a:p>
                  </a:txBody>
                  <a:tcPr marL="70338" marR="70338"/>
                </a:tc>
                <a:tc>
                  <a:txBody>
                    <a:bodyPr/>
                    <a:lstStyle/>
                    <a:p>
                      <a:endParaRPr lang="en-US" sz="1100" dirty="0"/>
                    </a:p>
                  </a:txBody>
                  <a:tcPr marL="70338" marR="70338"/>
                </a:tc>
              </a:tr>
              <a:tr h="330333">
                <a:tc>
                  <a:txBody>
                    <a:bodyPr/>
                    <a:lstStyle/>
                    <a:p>
                      <a:pPr algn="ctr">
                        <a:lnSpc>
                          <a:spcPct val="100000"/>
                        </a:lnSpc>
                      </a:pPr>
                      <a:r>
                        <a:rPr lang="en-IN" sz="1100" dirty="0">
                          <a:solidFill>
                            <a:srgbClr val="000000"/>
                          </a:solidFill>
                          <a:latin typeface="Arial"/>
                        </a:rPr>
                        <a:t>Testing (Module3)</a:t>
                      </a:r>
                      <a:endParaRPr sz="1100" dirty="0"/>
                    </a:p>
                  </a:txBody>
                  <a:tcPr marL="70338" marR="70338"/>
                </a:tc>
                <a:tc>
                  <a:txBody>
                    <a:bodyPr/>
                    <a:lstStyle/>
                    <a:p>
                      <a:pPr algn="ctr">
                        <a:lnSpc>
                          <a:spcPct val="100000"/>
                        </a:lnSpc>
                      </a:pPr>
                      <a:endParaRPr sz="1100" dirty="0"/>
                    </a:p>
                  </a:txBody>
                  <a:tcPr marL="70338" marR="70338"/>
                </a:tc>
                <a:tc>
                  <a:txBody>
                    <a:bodyPr/>
                    <a:lstStyle/>
                    <a:p>
                      <a:endParaRPr lang="en-US" sz="1100" dirty="0"/>
                    </a:p>
                  </a:txBody>
                  <a:tcPr marL="70338" marR="70338"/>
                </a:tc>
              </a:tr>
              <a:tr h="467972">
                <a:tc>
                  <a:txBody>
                    <a:bodyPr/>
                    <a:lstStyle/>
                    <a:p>
                      <a:pPr algn="ctr">
                        <a:lnSpc>
                          <a:spcPct val="100000"/>
                        </a:lnSpc>
                      </a:pPr>
                      <a:r>
                        <a:rPr lang="en-IN" sz="1100" dirty="0">
                          <a:solidFill>
                            <a:srgbClr val="000000"/>
                          </a:solidFill>
                          <a:latin typeface="Arial"/>
                        </a:rPr>
                        <a:t>Report Generation &amp;Submission</a:t>
                      </a:r>
                      <a:endParaRPr sz="1100" dirty="0"/>
                    </a:p>
                  </a:txBody>
                  <a:tcPr marL="70338" marR="70338"/>
                </a:tc>
                <a:tc>
                  <a:txBody>
                    <a:bodyPr/>
                    <a:lstStyle/>
                    <a:p>
                      <a:pPr algn="ctr">
                        <a:lnSpc>
                          <a:spcPct val="100000"/>
                        </a:lnSpc>
                      </a:pPr>
                      <a:endParaRPr sz="1100" dirty="0"/>
                    </a:p>
                  </a:txBody>
                  <a:tcPr marL="70338" marR="70338"/>
                </a:tc>
                <a:tc>
                  <a:txBody>
                    <a:bodyPr/>
                    <a:lstStyle/>
                    <a:p>
                      <a:pPr algn="ctr">
                        <a:lnSpc>
                          <a:spcPct val="100000"/>
                        </a:lnSpc>
                      </a:pPr>
                      <a:r>
                        <a:rPr lang="en-IN" sz="1100" dirty="0">
                          <a:solidFill>
                            <a:srgbClr val="000000"/>
                          </a:solidFill>
                          <a:latin typeface="Arial"/>
                        </a:rPr>
                        <a:t>After </a:t>
                      </a:r>
                      <a:r>
                        <a:rPr lang="en-IN" sz="1100" dirty="0" smtClean="0">
                          <a:solidFill>
                            <a:srgbClr val="000000"/>
                          </a:solidFill>
                          <a:latin typeface="Arial"/>
                        </a:rPr>
                        <a:t>Successful </a:t>
                      </a:r>
                      <a:r>
                        <a:rPr lang="en-IN" sz="1100" dirty="0">
                          <a:solidFill>
                            <a:srgbClr val="000000"/>
                          </a:solidFill>
                          <a:latin typeface="Arial"/>
                        </a:rPr>
                        <a:t>completion of above modules</a:t>
                      </a:r>
                      <a:endParaRPr sz="1100" dirty="0"/>
                    </a:p>
                  </a:txBody>
                  <a:tcPr marL="70338" marR="70338"/>
                </a:tc>
              </a:tr>
            </a:tbl>
          </a:graphicData>
        </a:graphic>
      </p:graphicFrame>
      <p:sp>
        <p:nvSpPr>
          <p:cNvPr id="158"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a:t>
            </a:r>
            <a:r>
              <a:rPr lang="en-IN" dirty="0" smtClean="0">
                <a:solidFill>
                  <a:srgbClr val="0000FF"/>
                </a:solidFill>
                <a:latin typeface="Cambria"/>
              </a:rPr>
              <a:t>Research</a:t>
            </a:r>
            <a:endParaRPr dirty="0">
              <a:solidFill>
                <a:srgbClr val="0000FF"/>
              </a:solidFill>
            </a:endParaRPr>
          </a:p>
        </p:txBody>
      </p:sp>
      <p:sp>
        <p:nvSpPr>
          <p:cNvPr id="159" name="TextShape 4"/>
          <p:cNvSpPr txBox="1"/>
          <p:nvPr/>
        </p:nvSpPr>
        <p:spPr>
          <a:xfrm>
            <a:off x="8264769" y="6172200"/>
            <a:ext cx="585969" cy="685440"/>
          </a:xfrm>
          <a:prstGeom prst="rect">
            <a:avLst/>
          </a:prstGeom>
        </p:spPr>
        <p:txBody>
          <a:bodyPr anchor="ctr"/>
          <a:lstStyle/>
          <a:p>
            <a:pPr>
              <a:lnSpc>
                <a:spcPct val="100000"/>
              </a:lnSpc>
            </a:pPr>
            <a:fld id="{43864133-B4DF-4796-BC9E-D841CC37DF19}" type="slidenum">
              <a:rPr lang="en-IN">
                <a:solidFill>
                  <a:srgbClr val="0000FF"/>
                </a:solidFill>
                <a:latin typeface="Cambria"/>
              </a:rPr>
              <a:pPr>
                <a:lnSpc>
                  <a:spcPct val="100000"/>
                </a:lnSpc>
              </a:pPr>
              <a:t>27</a:t>
            </a:fld>
            <a:endParaRPr dirty="0">
              <a:solidFill>
                <a:srgbClr val="0000FF"/>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457200" y="274680"/>
            <a:ext cx="8229323" cy="4873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References</a:t>
            </a:r>
            <a:endParaRPr sz="3200" dirty="0">
              <a:latin typeface="Times New Roman" pitchFamily="18" charset="0"/>
              <a:cs typeface="Times New Roman" pitchFamily="18" charset="0"/>
            </a:endParaRPr>
          </a:p>
        </p:txBody>
      </p:sp>
      <p:sp>
        <p:nvSpPr>
          <p:cNvPr id="161" name="TextShape 2"/>
          <p:cNvSpPr txBox="1"/>
          <p:nvPr/>
        </p:nvSpPr>
        <p:spPr>
          <a:xfrm>
            <a:off x="457200" y="990600"/>
            <a:ext cx="8229323" cy="5105400"/>
          </a:xfrm>
          <a:prstGeom prst="rect">
            <a:avLst/>
          </a:prstGeom>
        </p:spPr>
        <p:txBody>
          <a:bodyPr/>
          <a:lstStyle/>
          <a:p>
            <a:pPr>
              <a:lnSpc>
                <a:spcPct val="100000"/>
              </a:lnSpc>
              <a:buFont typeface="Arial"/>
              <a:buChar char="•"/>
            </a:pPr>
            <a:r>
              <a:rPr lang="en-US" sz="3200" b="1" dirty="0" smtClean="0">
                <a:solidFill>
                  <a:srgbClr val="000000"/>
                </a:solidFill>
                <a:latin typeface="Cambria"/>
              </a:rPr>
              <a:t>Online Articles</a:t>
            </a:r>
            <a:r>
              <a:rPr lang="en-US" sz="3200" b="1" dirty="0" smtClean="0">
                <a:solidFill>
                  <a:srgbClr val="000000"/>
                </a:solidFill>
                <a:latin typeface="Cambria"/>
              </a:rPr>
              <a:t>:</a:t>
            </a:r>
            <a:endParaRPr lang="en-IN" dirty="0" smtClean="0">
              <a:hlinkClick r:id="rId2"/>
            </a:endParaRPr>
          </a:p>
          <a:p>
            <a:pPr marL="285750" indent="-285750">
              <a:lnSpc>
                <a:spcPct val="100000"/>
              </a:lnSpc>
              <a:buFont typeface="Arial" pitchFamily="34" charset="0"/>
              <a:buChar char="•"/>
            </a:pPr>
            <a:r>
              <a:rPr lang="en-IN" dirty="0">
                <a:hlinkClick r:id="rId2"/>
              </a:rPr>
              <a:t>https://www.bigcommerce.com/articles/ecommerce/selling-auto-parts-online/</a:t>
            </a:r>
          </a:p>
          <a:p>
            <a:pPr marL="285750" indent="-285750">
              <a:lnSpc>
                <a:spcPct val="100000"/>
              </a:lnSpc>
              <a:buFont typeface="Arial" pitchFamily="34" charset="0"/>
              <a:buChar char="•"/>
            </a:pPr>
            <a:r>
              <a:rPr lang="en-IN" dirty="0" smtClean="0">
                <a:hlinkClick r:id="rId2"/>
              </a:rPr>
              <a:t>https</a:t>
            </a:r>
            <a:r>
              <a:rPr lang="en-IN" dirty="0">
                <a:hlinkClick r:id="rId2"/>
              </a:rPr>
              <a:t>://www.bytestechnolab.com/blog/building-an-online-auto-parts-store-an-overview-of-essential-features</a:t>
            </a:r>
            <a:r>
              <a:rPr lang="en-IN" dirty="0" smtClean="0">
                <a:hlinkClick r:id="rId2"/>
              </a:rPr>
              <a:t>/</a:t>
            </a:r>
            <a:endParaRPr dirty="0"/>
          </a:p>
          <a:p>
            <a:pPr>
              <a:lnSpc>
                <a:spcPct val="100000"/>
              </a:lnSpc>
            </a:pPr>
            <a:endParaRPr dirty="0"/>
          </a:p>
          <a:p>
            <a:pPr>
              <a:lnSpc>
                <a:spcPct val="100000"/>
              </a:lnSpc>
              <a:buFont typeface="Arial"/>
              <a:buChar char="•"/>
            </a:pPr>
            <a:r>
              <a:rPr lang="en-US" sz="3200" b="1" dirty="0" smtClean="0">
                <a:solidFill>
                  <a:srgbClr val="000000"/>
                </a:solidFill>
                <a:latin typeface="Cambria"/>
              </a:rPr>
              <a:t>Websites:</a:t>
            </a:r>
            <a:endParaRPr dirty="0" smtClean="0"/>
          </a:p>
          <a:p>
            <a:pPr marL="342900" indent="-342900">
              <a:lnSpc>
                <a:spcPct val="100000"/>
              </a:lnSpc>
              <a:buFont typeface="Arial" pitchFamily="34" charset="0"/>
              <a:buChar char="•"/>
            </a:pPr>
            <a:r>
              <a:rPr lang="en-US" sz="2000" dirty="0" smtClean="0">
                <a:hlinkClick r:id="rId3"/>
              </a:rPr>
              <a:t>www.mouthshut.com</a:t>
            </a:r>
            <a:endParaRPr lang="en-US" sz="2000" dirty="0" smtClean="0"/>
          </a:p>
          <a:p>
            <a:pPr marL="342900" indent="-342900">
              <a:lnSpc>
                <a:spcPct val="100000"/>
              </a:lnSpc>
              <a:buFont typeface="Arial" pitchFamily="34" charset="0"/>
              <a:buChar char="•"/>
            </a:pPr>
            <a:r>
              <a:rPr lang="en-IN" sz="2000" dirty="0" smtClean="0">
                <a:hlinkClick r:id="rId4"/>
              </a:rPr>
              <a:t>www.gomechanic.in</a:t>
            </a:r>
            <a:r>
              <a:rPr lang="en-IN" sz="2000" dirty="0"/>
              <a:t> </a:t>
            </a:r>
            <a:endParaRPr sz="2000" dirty="0" smtClean="0"/>
          </a:p>
          <a:p>
            <a:pPr>
              <a:lnSpc>
                <a:spcPct val="100000"/>
              </a:lnSpc>
              <a:buFont typeface="Arial"/>
              <a:buChar char="•"/>
            </a:pPr>
            <a:r>
              <a:rPr lang="en-US" sz="3200" b="1" dirty="0" smtClean="0">
                <a:solidFill>
                  <a:srgbClr val="000000"/>
                </a:solidFill>
                <a:latin typeface="Cambria"/>
              </a:rPr>
              <a:t>Real-time Survey from Shops:</a:t>
            </a:r>
          </a:p>
          <a:p>
            <a:pPr marL="285750" indent="-285750">
              <a:buFont typeface="Arial" pitchFamily="34" charset="0"/>
              <a:buChar char="•"/>
            </a:pPr>
            <a:r>
              <a:rPr lang="en-US" dirty="0">
                <a:latin typeface="Times New Roman" pitchFamily="18" charset="0"/>
                <a:cs typeface="Times New Roman" pitchFamily="18" charset="0"/>
              </a:rPr>
              <a:t>Bombay Scooter agency - </a:t>
            </a:r>
          </a:p>
          <a:p>
            <a:r>
              <a:rPr lang="en-US" dirty="0">
                <a:latin typeface="Times New Roman" pitchFamily="18" charset="0"/>
                <a:cs typeface="Times New Roman" pitchFamily="18" charset="0"/>
              </a:rPr>
              <a:t>	location – Yashwant stadium ,Sitaburdi, </a:t>
            </a:r>
            <a:r>
              <a:rPr lang="en-US" dirty="0" smtClean="0">
                <a:latin typeface="Times New Roman" pitchFamily="18" charset="0"/>
                <a:cs typeface="Times New Roman" pitchFamily="18" charset="0"/>
              </a:rPr>
              <a:t>Nagpur</a:t>
            </a:r>
          </a:p>
          <a:p>
            <a:pPr marL="285750" indent="-285750">
              <a:buFont typeface="Arial" pitchFamily="34" charset="0"/>
              <a:buChar char="•"/>
            </a:pPr>
            <a:r>
              <a:rPr lang="en-US" dirty="0">
                <a:latin typeface="Times New Roman" pitchFamily="18" charset="0"/>
                <a:cs typeface="Times New Roman" pitchFamily="18" charset="0"/>
              </a:rPr>
              <a:t>Karan enterprises </a:t>
            </a:r>
          </a:p>
          <a:p>
            <a:r>
              <a:rPr lang="en-US" dirty="0">
                <a:latin typeface="Times New Roman" pitchFamily="18" charset="0"/>
                <a:cs typeface="Times New Roman" pitchFamily="18" charset="0"/>
              </a:rPr>
              <a:t>	location – Katol Naka , Nagpur</a:t>
            </a:r>
          </a:p>
          <a:p>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a:latin typeface="Times New Roman" pitchFamily="18" charset="0"/>
              <a:cs typeface="Times New Roman" pitchFamily="18" charset="0"/>
            </a:endParaRPr>
          </a:p>
        </p:txBody>
      </p:sp>
      <p:sp>
        <p:nvSpPr>
          <p:cNvPr id="162"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a:t>
            </a:r>
            <a:r>
              <a:rPr lang="en-IN" dirty="0" smtClean="0">
                <a:solidFill>
                  <a:srgbClr val="0000FF"/>
                </a:solidFill>
                <a:latin typeface="Cambria"/>
              </a:rPr>
              <a:t>Research</a:t>
            </a:r>
            <a:endParaRPr>
              <a:solidFill>
                <a:srgbClr val="0000FF"/>
              </a:solidFill>
            </a:endParaRPr>
          </a:p>
        </p:txBody>
      </p:sp>
      <p:sp>
        <p:nvSpPr>
          <p:cNvPr id="163" name="TextShape 4"/>
          <p:cNvSpPr txBox="1"/>
          <p:nvPr/>
        </p:nvSpPr>
        <p:spPr>
          <a:xfrm>
            <a:off x="8264769" y="6172200"/>
            <a:ext cx="585969" cy="685440"/>
          </a:xfrm>
          <a:prstGeom prst="rect">
            <a:avLst/>
          </a:prstGeom>
        </p:spPr>
        <p:txBody>
          <a:bodyPr anchor="ctr"/>
          <a:lstStyle/>
          <a:p>
            <a:pPr>
              <a:lnSpc>
                <a:spcPct val="100000"/>
              </a:lnSpc>
            </a:pPr>
            <a:fld id="{6B3B2609-D781-49FA-ACF3-213527B908E8}" type="slidenum">
              <a:rPr lang="en-IN">
                <a:solidFill>
                  <a:srgbClr val="0000FF"/>
                </a:solidFill>
                <a:latin typeface="Cambria"/>
              </a:rPr>
              <a:pPr>
                <a:lnSpc>
                  <a:spcPct val="100000"/>
                </a:lnSpc>
              </a:pPr>
              <a:t>28</a:t>
            </a:fld>
            <a:endParaRPr>
              <a:solidFill>
                <a:srgbClr val="0000FF"/>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703384" y="2895480"/>
            <a:ext cx="7626462" cy="1316520"/>
          </a:xfrm>
          <a:prstGeom prst="rect">
            <a:avLst/>
          </a:prstGeom>
          <a:noFill/>
          <a:ln>
            <a:noFill/>
          </a:ln>
        </p:spPr>
        <p:txBody>
          <a:bodyPr lIns="90000" tIns="45000" rIns="90000" bIns="45000"/>
          <a:lstStyle/>
          <a:p>
            <a:pPr>
              <a:lnSpc>
                <a:spcPct val="100000"/>
              </a:lnSpc>
            </a:pPr>
            <a:r>
              <a:rPr lang="en-IN" sz="2800" dirty="0">
                <a:solidFill>
                  <a:srgbClr val="0000FF"/>
                </a:solidFill>
                <a:latin typeface="Arial"/>
              </a:rPr>
              <a:t>                     </a:t>
            </a:r>
            <a:r>
              <a:rPr lang="en-IN" sz="4800" b="1" dirty="0" smtClean="0">
                <a:solidFill>
                  <a:srgbClr val="0000FF"/>
                </a:solidFill>
                <a:latin typeface="Arial"/>
              </a:rPr>
              <a:t>Thank </a:t>
            </a:r>
            <a:r>
              <a:rPr lang="en-IN" sz="4800" b="1" dirty="0">
                <a:solidFill>
                  <a:srgbClr val="0000FF"/>
                </a:solidFill>
                <a:latin typeface="Arial"/>
              </a:rPr>
              <a:t>You</a:t>
            </a:r>
            <a:endParaRPr/>
          </a:p>
          <a:p>
            <a:pPr>
              <a:lnSpc>
                <a:spcPct val="100000"/>
              </a:lnSpc>
            </a:pPr>
            <a:r>
              <a:rPr lang="en-IN" sz="4800" dirty="0">
                <a:solidFill>
                  <a:srgbClr val="0000FF"/>
                </a:solidFill>
                <a:latin typeface="Arial"/>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457200" y="274680"/>
            <a:ext cx="8229323" cy="6397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Problem Statement &amp; Objectives</a:t>
            </a:r>
            <a:endParaRPr sz="3200" dirty="0">
              <a:latin typeface="Times New Roman" pitchFamily="18" charset="0"/>
              <a:cs typeface="Times New Roman" pitchFamily="18" charset="0"/>
            </a:endParaRPr>
          </a:p>
        </p:txBody>
      </p:sp>
      <p:sp>
        <p:nvSpPr>
          <p:cNvPr id="129" name="TextShape 2"/>
          <p:cNvSpPr txBox="1"/>
          <p:nvPr/>
        </p:nvSpPr>
        <p:spPr>
          <a:xfrm>
            <a:off x="381000" y="1143000"/>
            <a:ext cx="8229323" cy="4525560"/>
          </a:xfrm>
          <a:prstGeom prst="rect">
            <a:avLst/>
          </a:prstGeom>
        </p:spPr>
        <p:txBody>
          <a:bodyPr/>
          <a:lstStyle/>
          <a:p>
            <a:pPr>
              <a:lnSpc>
                <a:spcPct val="100000"/>
              </a:lnSpc>
            </a:pPr>
            <a:r>
              <a:rPr lang="en-US" sz="3200" b="1" dirty="0">
                <a:solidFill>
                  <a:srgbClr val="000000"/>
                </a:solidFill>
                <a:latin typeface="Times New Roman" pitchFamily="18" charset="0"/>
                <a:cs typeface="Times New Roman" pitchFamily="18" charset="0"/>
              </a:rPr>
              <a:t>Problem Statement</a:t>
            </a:r>
            <a:endParaRPr dirty="0">
              <a:latin typeface="Times New Roman" pitchFamily="18" charset="0"/>
              <a:cs typeface="Times New Roman" pitchFamily="18" charset="0"/>
            </a:endParaRPr>
          </a:p>
          <a:p>
            <a:pPr>
              <a:lnSpc>
                <a:spcPct val="100000"/>
              </a:lnSpc>
            </a:pPr>
            <a:r>
              <a:rPr lang="en-US" sz="2400" dirty="0" smtClean="0">
                <a:latin typeface="Times New Roman" pitchFamily="18" charset="0"/>
                <a:cs typeface="Times New Roman" pitchFamily="18" charset="0"/>
              </a:rPr>
              <a:t>Online Automobile parts Store is </a:t>
            </a:r>
            <a:r>
              <a:rPr lang="en-US" sz="2400" dirty="0">
                <a:latin typeface="Times New Roman" pitchFamily="18" charset="0"/>
                <a:cs typeface="Times New Roman" pitchFamily="18" charset="0"/>
              </a:rPr>
              <a:t>a web development project in which </a:t>
            </a:r>
            <a:r>
              <a:rPr lang="en-US" sz="2400" dirty="0" smtClean="0">
                <a:latin typeface="Times New Roman" pitchFamily="18" charset="0"/>
                <a:cs typeface="Times New Roman" pitchFamily="18" charset="0"/>
              </a:rPr>
              <a:t>customer can easily access the  website for automobile parts which are difficult to obtain.</a:t>
            </a:r>
            <a:endParaRPr sz="2400" dirty="0">
              <a:latin typeface="Times New Roman" pitchFamily="18" charset="0"/>
              <a:cs typeface="Times New Roman" pitchFamily="18" charset="0"/>
            </a:endParaRPr>
          </a:p>
          <a:p>
            <a:pPr>
              <a:lnSpc>
                <a:spcPct val="100000"/>
              </a:lnSpc>
            </a:pPr>
            <a:endParaRPr dirty="0"/>
          </a:p>
          <a:p>
            <a:pPr>
              <a:lnSpc>
                <a:spcPct val="100000"/>
              </a:lnSpc>
            </a:pPr>
            <a:endParaRPr dirty="0"/>
          </a:p>
          <a:p>
            <a:pPr>
              <a:lnSpc>
                <a:spcPct val="100000"/>
              </a:lnSpc>
            </a:pPr>
            <a:endParaRPr lang="en-US" sz="3200" b="1" dirty="0" smtClean="0">
              <a:solidFill>
                <a:srgbClr val="000000"/>
              </a:solidFill>
              <a:latin typeface="Times New Roman" pitchFamily="18" charset="0"/>
              <a:cs typeface="Times New Roman" pitchFamily="18" charset="0"/>
            </a:endParaRPr>
          </a:p>
          <a:p>
            <a:pPr>
              <a:lnSpc>
                <a:spcPct val="100000"/>
              </a:lnSpc>
            </a:pPr>
            <a:r>
              <a:rPr lang="en-US" sz="3200" b="1" dirty="0" smtClean="0">
                <a:solidFill>
                  <a:srgbClr val="000000"/>
                </a:solidFill>
                <a:latin typeface="Times New Roman" pitchFamily="18" charset="0"/>
                <a:cs typeface="Times New Roman" pitchFamily="18" charset="0"/>
              </a:rPr>
              <a:t>Objectives</a:t>
            </a:r>
            <a:endParaRPr dirty="0">
              <a:latin typeface="Times New Roman" pitchFamily="18" charset="0"/>
              <a:cs typeface="Times New Roman" pitchFamily="18" charset="0"/>
            </a:endParaRPr>
          </a:p>
          <a:p>
            <a:pPr>
              <a:lnSpc>
                <a:spcPct val="100000"/>
              </a:lnSpc>
            </a:pPr>
            <a:endParaRPr dirty="0">
              <a:solidFill>
                <a:srgbClr val="0000FF"/>
              </a:solidFill>
              <a:latin typeface="Times New Roman" pitchFamily="18" charset="0"/>
              <a:cs typeface="Times New Roman" pitchFamily="18" charset="0"/>
            </a:endParaRPr>
          </a:p>
          <a:p>
            <a:pPr>
              <a:lnSpc>
                <a:spcPct val="100000"/>
              </a:lnSpc>
              <a:buFont typeface="Arial"/>
              <a:buChar char="•"/>
            </a:pPr>
            <a:r>
              <a:rPr lang="en-US" sz="2400" dirty="0">
                <a:solidFill>
                  <a:srgbClr val="0000FF"/>
                </a:solidFill>
                <a:latin typeface="Times New Roman" pitchFamily="18" charset="0"/>
                <a:cs typeface="Times New Roman" pitchFamily="18" charset="0"/>
              </a:rPr>
              <a:t>To Reduce affords </a:t>
            </a:r>
            <a:r>
              <a:rPr lang="en-US" sz="2400" dirty="0" smtClean="0">
                <a:solidFill>
                  <a:srgbClr val="0000FF"/>
                </a:solidFill>
                <a:latin typeface="Times New Roman" pitchFamily="18" charset="0"/>
                <a:cs typeface="Times New Roman" pitchFamily="18" charset="0"/>
              </a:rPr>
              <a:t>of Customer. </a:t>
            </a:r>
            <a:endParaRPr sz="2400" dirty="0">
              <a:solidFill>
                <a:srgbClr val="0000FF"/>
              </a:solidFill>
              <a:latin typeface="Times New Roman" pitchFamily="18" charset="0"/>
              <a:cs typeface="Times New Roman" pitchFamily="18" charset="0"/>
            </a:endParaRPr>
          </a:p>
          <a:p>
            <a:pPr>
              <a:lnSpc>
                <a:spcPct val="100000"/>
              </a:lnSpc>
            </a:pPr>
            <a:endParaRPr sz="2400" dirty="0">
              <a:solidFill>
                <a:srgbClr val="0000FF"/>
              </a:solidFill>
              <a:latin typeface="Times New Roman" pitchFamily="18" charset="0"/>
              <a:cs typeface="Times New Roman" pitchFamily="18" charset="0"/>
            </a:endParaRPr>
          </a:p>
          <a:p>
            <a:pPr>
              <a:lnSpc>
                <a:spcPct val="100000"/>
              </a:lnSpc>
              <a:buFont typeface="Arial"/>
              <a:buChar char="•"/>
            </a:pPr>
            <a:r>
              <a:rPr lang="en-US" sz="2400" dirty="0">
                <a:solidFill>
                  <a:srgbClr val="0000FF"/>
                </a:solidFill>
                <a:latin typeface="Times New Roman" pitchFamily="18" charset="0"/>
                <a:cs typeface="Times New Roman" pitchFamily="18" charset="0"/>
              </a:rPr>
              <a:t>To Provide full satisfaction to user.</a:t>
            </a:r>
            <a:endParaRPr sz="2400" dirty="0">
              <a:solidFill>
                <a:srgbClr val="0000FF"/>
              </a:solidFill>
              <a:latin typeface="Times New Roman" pitchFamily="18" charset="0"/>
              <a:cs typeface="Times New Roman" pitchFamily="18" charset="0"/>
            </a:endParaRPr>
          </a:p>
          <a:p>
            <a:pPr>
              <a:lnSpc>
                <a:spcPct val="100000"/>
              </a:lnSpc>
            </a:pPr>
            <a:endParaRPr dirty="0"/>
          </a:p>
        </p:txBody>
      </p:sp>
      <p:sp>
        <p:nvSpPr>
          <p:cNvPr id="130" name="TextShape 3"/>
          <p:cNvSpPr txBox="1"/>
          <p:nvPr/>
        </p:nvSpPr>
        <p:spPr>
          <a:xfrm>
            <a:off x="228600" y="6477000"/>
            <a:ext cx="6681877" cy="228240"/>
          </a:xfrm>
          <a:prstGeom prst="rect">
            <a:avLst/>
          </a:prstGeom>
        </p:spPr>
        <p:txBody>
          <a:bodyPr anchor="ctr"/>
          <a:lstStyle/>
          <a:p>
            <a:pPr>
              <a:lnSpc>
                <a:spcPct val="100000"/>
              </a:lnSpc>
            </a:pPr>
            <a:r>
              <a:rPr lang="en-US" dirty="0" smtClean="0">
                <a:solidFill>
                  <a:srgbClr val="0000FF"/>
                </a:solidFill>
                <a:latin typeface="Cambria"/>
              </a:rPr>
              <a:t>S. B. Jain Institute of Technology Management and Research</a:t>
            </a:r>
            <a:endParaRPr lang="en-US" dirty="0">
              <a:solidFill>
                <a:srgbClr val="0000FF"/>
              </a:solidFill>
            </a:endParaRPr>
          </a:p>
        </p:txBody>
      </p:sp>
      <p:sp>
        <p:nvSpPr>
          <p:cNvPr id="131" name="TextShape 4"/>
          <p:cNvSpPr txBox="1"/>
          <p:nvPr/>
        </p:nvSpPr>
        <p:spPr>
          <a:xfrm>
            <a:off x="8264769" y="6172200"/>
            <a:ext cx="585969" cy="685440"/>
          </a:xfrm>
          <a:prstGeom prst="rect">
            <a:avLst/>
          </a:prstGeom>
        </p:spPr>
        <p:txBody>
          <a:bodyPr anchor="ctr"/>
          <a:lstStyle/>
          <a:p>
            <a:pPr>
              <a:lnSpc>
                <a:spcPct val="100000"/>
              </a:lnSpc>
            </a:pPr>
            <a:fld id="{AB54F94F-D823-4B90-87AD-C081F999EE5C}" type="slidenum">
              <a:rPr lang="en-IN">
                <a:solidFill>
                  <a:srgbClr val="0000FF"/>
                </a:solidFill>
                <a:latin typeface="Cambria"/>
              </a:rPr>
              <a:pPr>
                <a:lnSpc>
                  <a:spcPct val="100000"/>
                </a:lnSpc>
              </a:pPr>
              <a:t>3</a:t>
            </a:fld>
            <a:endParaRPr dirty="0">
              <a:solidFill>
                <a:srgbClr val="0000FF"/>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457200" y="381000"/>
            <a:ext cx="8229323" cy="7159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Introduction</a:t>
            </a:r>
            <a:endParaRPr sz="3200" dirty="0">
              <a:latin typeface="Times New Roman" pitchFamily="18" charset="0"/>
              <a:cs typeface="Times New Roman" pitchFamily="18" charset="0"/>
            </a:endParaRPr>
          </a:p>
        </p:txBody>
      </p:sp>
      <p:sp>
        <p:nvSpPr>
          <p:cNvPr id="133" name="TextShape 2"/>
          <p:cNvSpPr txBox="1"/>
          <p:nvPr/>
        </p:nvSpPr>
        <p:spPr>
          <a:xfrm>
            <a:off x="457200" y="1600200"/>
            <a:ext cx="8229323" cy="4525560"/>
          </a:xfrm>
          <a:prstGeom prst="rect">
            <a:avLst/>
          </a:prstGeom>
        </p:spPr>
        <p:txBody>
          <a:bodyPr/>
          <a:lstStyle/>
          <a:p>
            <a:endParaRPr dirty="0"/>
          </a:p>
        </p:txBody>
      </p:sp>
      <p:sp>
        <p:nvSpPr>
          <p:cNvPr id="134"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a:t>
            </a:r>
            <a:r>
              <a:rPr lang="en-IN" dirty="0" smtClean="0">
                <a:solidFill>
                  <a:srgbClr val="0000FF"/>
                </a:solidFill>
                <a:latin typeface="Cambria"/>
              </a:rPr>
              <a:t>Research</a:t>
            </a:r>
            <a:endParaRPr dirty="0">
              <a:solidFill>
                <a:srgbClr val="0000FF"/>
              </a:solidFill>
            </a:endParaRPr>
          </a:p>
        </p:txBody>
      </p:sp>
      <p:sp>
        <p:nvSpPr>
          <p:cNvPr id="135" name="TextShape 4"/>
          <p:cNvSpPr txBox="1"/>
          <p:nvPr/>
        </p:nvSpPr>
        <p:spPr>
          <a:xfrm>
            <a:off x="8264769" y="6172200"/>
            <a:ext cx="585969" cy="685440"/>
          </a:xfrm>
          <a:prstGeom prst="rect">
            <a:avLst/>
          </a:prstGeom>
        </p:spPr>
        <p:txBody>
          <a:bodyPr anchor="ctr"/>
          <a:lstStyle/>
          <a:p>
            <a:pPr>
              <a:lnSpc>
                <a:spcPct val="100000"/>
              </a:lnSpc>
            </a:pPr>
            <a:fld id="{E537E29E-8101-40D2-BA48-617917C65D32}" type="slidenum">
              <a:rPr lang="en-IN">
                <a:solidFill>
                  <a:srgbClr val="0000FF"/>
                </a:solidFill>
                <a:latin typeface="Cambria"/>
              </a:rPr>
              <a:pPr>
                <a:lnSpc>
                  <a:spcPct val="100000"/>
                </a:lnSpc>
              </a:pPr>
              <a:t>4</a:t>
            </a:fld>
            <a:endParaRPr dirty="0">
              <a:solidFill>
                <a:srgbClr val="0000FF"/>
              </a:solidFill>
            </a:endParaRPr>
          </a:p>
        </p:txBody>
      </p:sp>
      <p:sp>
        <p:nvSpPr>
          <p:cNvPr id="3" name="Text Placeholder 2"/>
          <p:cNvSpPr>
            <a:spLocks noGrp="1"/>
          </p:cNvSpPr>
          <p:nvPr>
            <p:ph type="body" idx="1"/>
          </p:nvPr>
        </p:nvSpPr>
        <p:spPr>
          <a:xfrm>
            <a:off x="762000" y="1828800"/>
            <a:ext cx="7471409" cy="1661993"/>
          </a:xfrm>
        </p:spPr>
        <p:txBody>
          <a:bodyPr/>
          <a:lstStyle/>
          <a:p>
            <a:pPr algn="just"/>
            <a:r>
              <a:rPr lang="en-US" dirty="0">
                <a:latin typeface="Times New Roman" pitchFamily="18" charset="0"/>
                <a:cs typeface="Times New Roman" pitchFamily="18" charset="0"/>
              </a:rPr>
              <a:t>In today’s day to day life purchasing of products by visiting stores has become a tough job. As in the </a:t>
            </a:r>
            <a:r>
              <a:rPr lang="en-US" dirty="0" smtClean="0">
                <a:latin typeface="Times New Roman" pitchFamily="18" charset="0"/>
                <a:cs typeface="Times New Roman" pitchFamily="18" charset="0"/>
              </a:rPr>
              <a:t>modern </a:t>
            </a:r>
            <a:r>
              <a:rPr lang="en-US" dirty="0">
                <a:latin typeface="Times New Roman" pitchFamily="18" charset="0"/>
                <a:cs typeface="Times New Roman" pitchFamily="18" charset="0"/>
              </a:rPr>
              <a:t>world going to shop and searching for the  product has become difficult for customers. To overcome these difficulties, we are coming up with a website name </a:t>
            </a:r>
            <a:r>
              <a:rPr lang="en-US" dirty="0" smtClean="0">
                <a:latin typeface="Times New Roman" pitchFamily="18" charset="0"/>
                <a:cs typeface="Times New Roman" pitchFamily="18" charset="0"/>
              </a:rPr>
              <a:t>VAp( Vintage Autoparts</a:t>
            </a:r>
            <a:r>
              <a:rPr lang="en-US" dirty="0">
                <a:latin typeface="Times New Roman" pitchFamily="18" charset="0"/>
                <a:cs typeface="Times New Roman" pitchFamily="18" charset="0"/>
              </a:rPr>
              <a:t>).</a:t>
            </a:r>
            <a:r>
              <a:rPr lang="en-US" dirty="0" smtClean="0">
                <a:latin typeface="Times New Roman" pitchFamily="18" charset="0"/>
                <a:cs typeface="Times New Roman" pitchFamily="18" charset="0"/>
              </a:rPr>
              <a:t>VAp </a:t>
            </a:r>
            <a:r>
              <a:rPr lang="en-US" dirty="0">
                <a:latin typeface="Times New Roman" pitchFamily="18" charset="0"/>
                <a:cs typeface="Times New Roman" pitchFamily="18" charset="0"/>
              </a:rPr>
              <a:t>is an Auto parts website which helps to choose a wide range of products through your desktop or smartphone rather than visiting the outlets.</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5"/>
          </p:nvPr>
        </p:nvSpPr>
        <p:spPr/>
        <p:txBody>
          <a:bodyPr/>
          <a:lstStyle/>
          <a:p>
            <a:pPr marL="12700">
              <a:lnSpc>
                <a:spcPts val="1425"/>
              </a:lnSpc>
            </a:pPr>
            <a:r>
              <a:rPr lang="en-US" spc="-5" smtClean="0"/>
              <a:t>By </a:t>
            </a:r>
            <a:r>
              <a:rPr lang="en-US" smtClean="0"/>
              <a:t>Mr </a:t>
            </a:r>
            <a:r>
              <a:rPr lang="en-US" spc="-5" smtClean="0"/>
              <a:t>Nisarg </a:t>
            </a:r>
            <a:r>
              <a:rPr lang="en-US" smtClean="0"/>
              <a:t>Gandhewar </a:t>
            </a:r>
            <a:r>
              <a:rPr lang="en-US" spc="-5" smtClean="0"/>
              <a:t>Dept </a:t>
            </a:r>
            <a:r>
              <a:rPr lang="en-US" smtClean="0"/>
              <a:t>of </a:t>
            </a:r>
            <a:r>
              <a:rPr lang="en-US" spc="-5" smtClean="0"/>
              <a:t>CSE, SBJITMR,</a:t>
            </a:r>
            <a:r>
              <a:rPr lang="en-US" spc="-10" smtClean="0"/>
              <a:t> </a:t>
            </a:r>
            <a:r>
              <a:rPr lang="en-US" smtClean="0"/>
              <a:t>Nagpur</a:t>
            </a:r>
            <a:endParaRPr lang="en-US" dirty="0"/>
          </a:p>
        </p:txBody>
      </p:sp>
      <p:sp>
        <p:nvSpPr>
          <p:cNvPr id="5" name="Slide Number Placeholder 4"/>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5</a:t>
            </a:fld>
            <a:endParaRPr lang="en-IN" dirty="0"/>
          </a:p>
        </p:txBody>
      </p:sp>
      <p:sp>
        <p:nvSpPr>
          <p:cNvPr id="6" name="TextShape 1"/>
          <p:cNvSpPr txBox="1"/>
          <p:nvPr/>
        </p:nvSpPr>
        <p:spPr>
          <a:xfrm>
            <a:off x="457200" y="274680"/>
            <a:ext cx="8229323" cy="715920"/>
          </a:xfrm>
          <a:prstGeom prst="rect">
            <a:avLst/>
          </a:prstGeom>
        </p:spPr>
        <p:txBody>
          <a:bodyPr anchor="ctr"/>
          <a:lstStyle/>
          <a:p>
            <a:pPr algn="ctr"/>
            <a:r>
              <a:rPr lang="en-US" sz="3200" b="1" dirty="0">
                <a:solidFill>
                  <a:srgbClr val="000000"/>
                </a:solidFill>
                <a:latin typeface="Times New Roman" pitchFamily="18" charset="0"/>
                <a:cs typeface="Times New Roman" pitchFamily="18" charset="0"/>
              </a:rPr>
              <a:t>Literature </a:t>
            </a:r>
            <a:r>
              <a:rPr lang="en-US" sz="3200" b="1" dirty="0" smtClean="0">
                <a:solidFill>
                  <a:srgbClr val="000000"/>
                </a:solidFill>
                <a:latin typeface="Times New Roman" pitchFamily="18" charset="0"/>
                <a:cs typeface="Times New Roman" pitchFamily="18" charset="0"/>
              </a:rPr>
              <a:t>Survey</a:t>
            </a:r>
            <a:endParaRPr lang="en-US" sz="3200" b="1" dirty="0">
              <a:solidFill>
                <a:srgbClr val="000000"/>
              </a:solidFill>
              <a:latin typeface="Times New Roman" pitchFamily="18" charset="0"/>
              <a:cs typeface="Times New Roman"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857297395"/>
              </p:ext>
            </p:extLst>
          </p:nvPr>
        </p:nvGraphicFramePr>
        <p:xfrm>
          <a:off x="747070" y="975361"/>
          <a:ext cx="7924799" cy="5349240"/>
        </p:xfrm>
        <a:graphic>
          <a:graphicData uri="http://schemas.openxmlformats.org/drawingml/2006/table">
            <a:tbl>
              <a:tblPr firstRow="1" bandRow="1">
                <a:tableStyleId>{5940675A-B579-460E-94D1-54222C63F5DA}</a:tableStyleId>
              </a:tblPr>
              <a:tblGrid>
                <a:gridCol w="3062930"/>
                <a:gridCol w="4861869"/>
              </a:tblGrid>
              <a:tr h="457199">
                <a:tc>
                  <a:txBody>
                    <a:bodyPr/>
                    <a:lstStyle/>
                    <a:p>
                      <a:pPr algn="ctr"/>
                      <a:r>
                        <a:rPr lang="en-IN" b="1" dirty="0" smtClean="0">
                          <a:latin typeface="Times New Roman" pitchFamily="18" charset="0"/>
                          <a:cs typeface="Times New Roman" pitchFamily="18" charset="0"/>
                        </a:rPr>
                        <a:t>Websites / Paper / Article</a:t>
                      </a:r>
                      <a:endParaRPr lang="en-IN" b="1" dirty="0">
                        <a:latin typeface="Times New Roman" pitchFamily="18" charset="0"/>
                        <a:cs typeface="Times New Roman" pitchFamily="18" charset="0"/>
                      </a:endParaRPr>
                    </a:p>
                  </a:txBody>
                  <a:tcPr/>
                </a:tc>
                <a:tc>
                  <a:txBody>
                    <a:bodyPr/>
                    <a:lstStyle/>
                    <a:p>
                      <a:pPr algn="ctr"/>
                      <a:r>
                        <a:rPr lang="en-IN" b="1" dirty="0" smtClean="0">
                          <a:latin typeface="Times New Roman" pitchFamily="18" charset="0"/>
                          <a:cs typeface="Times New Roman" pitchFamily="18" charset="0"/>
                        </a:rPr>
                        <a:t>Reviews / Findings</a:t>
                      </a:r>
                      <a:endParaRPr lang="en-IN" b="1" dirty="0">
                        <a:latin typeface="Times New Roman" pitchFamily="18" charset="0"/>
                        <a:cs typeface="Times New Roman" pitchFamily="18" charset="0"/>
                      </a:endParaRPr>
                    </a:p>
                  </a:txBody>
                  <a:tcPr/>
                </a:tc>
              </a:tr>
              <a:tr h="1600201">
                <a:tc>
                  <a:txBody>
                    <a:bodyPr/>
                    <a:lstStyle/>
                    <a:p>
                      <a:pPr marL="0" marR="0" indent="0" algn="just" defTabSz="914400" eaLnBrk="1" fontAlgn="auto" latinLnBrk="0" hangingPunct="1">
                        <a:lnSpc>
                          <a:spcPct val="100000"/>
                        </a:lnSpc>
                        <a:spcBef>
                          <a:spcPts val="0"/>
                        </a:spcBef>
                        <a:spcAft>
                          <a:spcPts val="0"/>
                        </a:spcAft>
                        <a:buClrTx/>
                        <a:buSzTx/>
                        <a:buFontTx/>
                        <a:buNone/>
                        <a:tabLst/>
                        <a:defRPr/>
                      </a:pPr>
                      <a:r>
                        <a:rPr lang="en-US" dirty="0" smtClean="0"/>
                        <a:t>1.</a:t>
                      </a:r>
                      <a:r>
                        <a:rPr lang="en-IN" dirty="0" smtClean="0">
                          <a:latin typeface="Times New Roman" pitchFamily="18" charset="0"/>
                          <a:cs typeface="Times New Roman" pitchFamily="18" charset="0"/>
                        </a:rPr>
                        <a:t> www.bigcommerce.com </a:t>
                      </a:r>
                    </a:p>
                    <a:p>
                      <a:endParaRPr lang="en-IN" dirty="0"/>
                    </a:p>
                  </a:txBody>
                  <a:tcPr/>
                </a:tc>
                <a:tc>
                  <a:txBody>
                    <a:bodyPr/>
                    <a:lstStyle/>
                    <a:p>
                      <a:pPr marL="285750" indent="-285750" algn="just">
                        <a:buFont typeface="Arial" pitchFamily="34" charset="0"/>
                        <a:buChar char="•"/>
                      </a:pPr>
                      <a:r>
                        <a:rPr lang="en-US" sz="1600" dirty="0" smtClean="0">
                          <a:latin typeface="Times New Roman" pitchFamily="18" charset="0"/>
                          <a:cs typeface="Times New Roman" pitchFamily="18" charset="0"/>
                        </a:rPr>
                        <a:t>The online automotive parts and accessories sales industry has skyrocketed over the past five years as brick-and-mortar retailers enter the online space. </a:t>
                      </a:r>
                    </a:p>
                    <a:p>
                      <a:pPr marL="285750" marR="0" indent="-285750" algn="just" defTabSz="914400" eaLnBrk="1" fontAlgn="auto" latinLnBrk="0" hangingPunct="1">
                        <a:lnSpc>
                          <a:spcPct val="100000"/>
                        </a:lnSpc>
                        <a:spcBef>
                          <a:spcPts val="0"/>
                        </a:spcBef>
                        <a:spcAft>
                          <a:spcPts val="0"/>
                        </a:spcAft>
                        <a:buClrTx/>
                        <a:buSzTx/>
                        <a:buFont typeface="Arial" pitchFamily="34" charset="0"/>
                        <a:buChar char="•"/>
                        <a:tabLst/>
                        <a:defRPr/>
                      </a:pPr>
                      <a:r>
                        <a:rPr lang="en-US" sz="1600" dirty="0" smtClean="0">
                          <a:latin typeface="Times New Roman" pitchFamily="18" charset="0"/>
                          <a:cs typeface="Times New Roman" pitchFamily="18" charset="0"/>
                        </a:rPr>
                        <a:t>According to Statista, this trend will only grow, as the online automotive aftermarket market size is set to nearly triple worldwide by 2027. </a:t>
                      </a:r>
                      <a:endParaRPr lang="en-IN" dirty="0"/>
                    </a:p>
                  </a:txBody>
                  <a:tcPr/>
                </a:tc>
              </a:tr>
              <a:tr h="3200400">
                <a:tc>
                  <a:txBody>
                    <a:bodyPr/>
                    <a:lstStyle/>
                    <a:p>
                      <a:r>
                        <a:rPr lang="en-US" dirty="0" smtClean="0"/>
                        <a:t>2.</a:t>
                      </a:r>
                      <a:r>
                        <a:rPr lang="en-IN" dirty="0" smtClean="0">
                          <a:latin typeface="Times New Roman" pitchFamily="18" charset="0"/>
                          <a:cs typeface="Times New Roman" pitchFamily="18" charset="0"/>
                        </a:rPr>
                        <a:t> www.bytestechnolab.com</a:t>
                      </a:r>
                      <a:endParaRPr lang="en-IN" dirty="0"/>
                    </a:p>
                  </a:txBody>
                  <a:tcPr/>
                </a:tc>
                <a:tc>
                  <a:txBody>
                    <a:bodyPr/>
                    <a:lstStyle/>
                    <a:p>
                      <a:pPr marL="285750" indent="-285750" algn="just">
                        <a:buFont typeface="Arial" pitchFamily="34" charset="0"/>
                        <a:buChar char="•"/>
                      </a:pPr>
                      <a:r>
                        <a:rPr lang="en-US" sz="1600" dirty="0" smtClean="0">
                          <a:latin typeface="Times New Roman" pitchFamily="18" charset="0"/>
                          <a:cs typeface="Times New Roman" pitchFamily="18" charset="0"/>
                        </a:rPr>
                        <a:t>the auto parts warehouse website for your business and provide your customers a seamless and attractive website with an easy, user-friendly interface to deliver a robust user experience that would enhance conversion rate rather than bounces.</a:t>
                      </a:r>
                    </a:p>
                    <a:p>
                      <a:pPr marL="285750" indent="-285750" algn="just">
                        <a:buFont typeface="Arial" pitchFamily="34" charset="0"/>
                        <a:buChar char="•"/>
                      </a:pPr>
                      <a:r>
                        <a:rPr lang="en-US" sz="1600" dirty="0" smtClean="0">
                          <a:latin typeface="Times New Roman" pitchFamily="18" charset="0"/>
                          <a:cs typeface="Times New Roman" pitchFamily="18" charset="0"/>
                        </a:rPr>
                        <a:t>Another benefit of building your business with an automotive e-commerce solution online would allow thousands of potential customers to reach you quickly</a:t>
                      </a:r>
                      <a:r>
                        <a:rPr lang="en-US" dirty="0" smtClean="0">
                          <a:latin typeface="Times New Roman" pitchFamily="18" charset="0"/>
                          <a:cs typeface="Times New Roman" pitchFamily="18" charset="0"/>
                        </a:rPr>
                        <a:t>.</a:t>
                      </a:r>
                    </a:p>
                    <a:p>
                      <a:pPr marL="285750" indent="-285750" algn="just">
                        <a:buFont typeface="Arial" pitchFamily="34" charset="0"/>
                        <a:buChar char="•"/>
                      </a:pPr>
                      <a:r>
                        <a:rPr lang="en-US" sz="1600" dirty="0" smtClean="0">
                          <a:latin typeface="Times New Roman" pitchFamily="18" charset="0"/>
                          <a:cs typeface="Times New Roman" pitchFamily="18" charset="0"/>
                        </a:rPr>
                        <a:t>With such a website, you can easily provide your customers searching online for the products they need by utilizing and practicing good E-commerce SEO for auto parts  </a:t>
                      </a:r>
                      <a:endParaRPr lang="en-IN" sz="1600" dirty="0"/>
                    </a:p>
                  </a:txBody>
                  <a:tcPr/>
                </a:tc>
              </a:tr>
            </a:tbl>
          </a:graphicData>
        </a:graphic>
      </p:graphicFrame>
    </p:spTree>
    <p:extLst>
      <p:ext uri="{BB962C8B-B14F-4D97-AF65-F5344CB8AC3E}">
        <p14:creationId xmlns:p14="http://schemas.microsoft.com/office/powerpoint/2010/main" val="2193403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5"/>
          </p:nvPr>
        </p:nvSpPr>
        <p:spPr/>
        <p:txBody>
          <a:bodyPr/>
          <a:lstStyle/>
          <a:p>
            <a:pPr marL="12700">
              <a:lnSpc>
                <a:spcPts val="1425"/>
              </a:lnSpc>
            </a:pPr>
            <a:r>
              <a:rPr lang="en-US" spc="-5" smtClean="0"/>
              <a:t>By </a:t>
            </a:r>
            <a:r>
              <a:rPr lang="en-US" smtClean="0"/>
              <a:t>Mr </a:t>
            </a:r>
            <a:r>
              <a:rPr lang="en-US" spc="-5" smtClean="0"/>
              <a:t>Nisarg </a:t>
            </a:r>
            <a:r>
              <a:rPr lang="en-US" smtClean="0"/>
              <a:t>Gandhewar </a:t>
            </a:r>
            <a:r>
              <a:rPr lang="en-US" spc="-5" smtClean="0"/>
              <a:t>Dept </a:t>
            </a:r>
            <a:r>
              <a:rPr lang="en-US" smtClean="0"/>
              <a:t>of </a:t>
            </a:r>
            <a:r>
              <a:rPr lang="en-US" spc="-5" smtClean="0"/>
              <a:t>CSE, SBJITMR,</a:t>
            </a:r>
            <a:r>
              <a:rPr lang="en-US" spc="-10" smtClean="0"/>
              <a:t> </a:t>
            </a:r>
            <a:r>
              <a:rPr lang="en-US" smtClean="0"/>
              <a:t>Nagpur</a:t>
            </a:r>
            <a:endParaRPr lang="en-US" dirty="0"/>
          </a:p>
        </p:txBody>
      </p:sp>
      <p:sp>
        <p:nvSpPr>
          <p:cNvPr id="5" name="Slide Number Placeholder 4"/>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6</a:t>
            </a:fld>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1712354918"/>
              </p:ext>
            </p:extLst>
          </p:nvPr>
        </p:nvGraphicFramePr>
        <p:xfrm>
          <a:off x="457200" y="304800"/>
          <a:ext cx="8458200" cy="5974081"/>
        </p:xfrm>
        <a:graphic>
          <a:graphicData uri="http://schemas.openxmlformats.org/drawingml/2006/table">
            <a:tbl>
              <a:tblPr firstRow="1" bandRow="1">
                <a:tableStyleId>{5940675A-B579-460E-94D1-54222C63F5DA}</a:tableStyleId>
              </a:tblPr>
              <a:tblGrid>
                <a:gridCol w="3124200"/>
                <a:gridCol w="5334000"/>
              </a:tblGrid>
              <a:tr h="213360">
                <a:tc>
                  <a:txBody>
                    <a:bodyPr/>
                    <a:lstStyle/>
                    <a:p>
                      <a:pPr algn="ctr"/>
                      <a:r>
                        <a:rPr lang="en-US" b="1" dirty="0" smtClean="0">
                          <a:latin typeface="Times New Roman" pitchFamily="18" charset="0"/>
                          <a:cs typeface="Times New Roman" pitchFamily="18" charset="0"/>
                        </a:rPr>
                        <a:t>Real-Time</a:t>
                      </a:r>
                      <a:r>
                        <a:rPr lang="en-US" b="1" baseline="0" dirty="0" smtClean="0">
                          <a:latin typeface="Times New Roman" pitchFamily="18" charset="0"/>
                          <a:cs typeface="Times New Roman" pitchFamily="18" charset="0"/>
                        </a:rPr>
                        <a:t> Survey</a:t>
                      </a:r>
                      <a:endParaRPr lang="en-IN" b="1" dirty="0">
                        <a:latin typeface="Times New Roman" pitchFamily="18" charset="0"/>
                        <a:cs typeface="Times New Roman" pitchFamily="18" charset="0"/>
                      </a:endParaRPr>
                    </a:p>
                  </a:txBody>
                  <a:tcPr/>
                </a:tc>
                <a:tc>
                  <a:txBody>
                    <a:bodyPr/>
                    <a:lstStyle/>
                    <a:p>
                      <a:pPr algn="ctr"/>
                      <a:r>
                        <a:rPr lang="en-IN" b="1" dirty="0" smtClean="0">
                          <a:latin typeface="Times New Roman" pitchFamily="18" charset="0"/>
                          <a:cs typeface="Times New Roman" pitchFamily="18" charset="0"/>
                        </a:rPr>
                        <a:t>Reviews / Findings</a:t>
                      </a:r>
                      <a:endParaRPr lang="en-IN" b="1" dirty="0">
                        <a:latin typeface="Times New Roman" pitchFamily="18" charset="0"/>
                        <a:cs typeface="Times New Roman" pitchFamily="18" charset="0"/>
                      </a:endParaRPr>
                    </a:p>
                  </a:txBody>
                  <a:tcPr/>
                </a:tc>
              </a:tr>
              <a:tr h="1600201">
                <a:tc>
                  <a:txBody>
                    <a:bodyPr/>
                    <a:lstStyle/>
                    <a:p>
                      <a:pPr marL="285750" indent="-285750">
                        <a:buFont typeface="Arial" pitchFamily="34" charset="0"/>
                        <a:buChar char="•"/>
                      </a:pPr>
                      <a:r>
                        <a:rPr lang="en-US" dirty="0" smtClean="0"/>
                        <a:t>1.</a:t>
                      </a:r>
                      <a:r>
                        <a:rPr lang="en-IN"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Bombay Scooter agency </a:t>
                      </a:r>
                    </a:p>
                    <a:p>
                      <a:endParaRPr lang="en-IN" dirty="0"/>
                    </a:p>
                  </a:txBody>
                  <a:tcPr/>
                </a:tc>
                <a:tc>
                  <a:txBody>
                    <a:bodyPr/>
                    <a:lstStyle/>
                    <a:p>
                      <a:pPr algn="just"/>
                      <a:r>
                        <a:rPr lang="en-US" sz="1600" dirty="0" smtClean="0">
                          <a:latin typeface="Times New Roman" pitchFamily="18" charset="0"/>
                          <a:cs typeface="Times New Roman" pitchFamily="18" charset="0"/>
                        </a:rPr>
                        <a:t> location – </a:t>
                      </a:r>
                      <a:r>
                        <a:rPr lang="en-US" sz="1600" dirty="0" err="1" smtClean="0">
                          <a:latin typeface="Times New Roman" pitchFamily="18" charset="0"/>
                          <a:cs typeface="Times New Roman" pitchFamily="18" charset="0"/>
                        </a:rPr>
                        <a:t>Yashwant</a:t>
                      </a:r>
                      <a:r>
                        <a:rPr lang="en-US" sz="1600" dirty="0" smtClean="0">
                          <a:latin typeface="Times New Roman" pitchFamily="18" charset="0"/>
                          <a:cs typeface="Times New Roman" pitchFamily="18" charset="0"/>
                        </a:rPr>
                        <a:t> stadium ,</a:t>
                      </a:r>
                      <a:r>
                        <a:rPr lang="en-US" sz="1600" dirty="0" err="1" smtClean="0">
                          <a:latin typeface="Times New Roman" pitchFamily="18" charset="0"/>
                          <a:cs typeface="Times New Roman" pitchFamily="18" charset="0"/>
                        </a:rPr>
                        <a:t>Sitaburdi</a:t>
                      </a:r>
                      <a:r>
                        <a:rPr lang="en-US" sz="1600" dirty="0" smtClean="0">
                          <a:latin typeface="Times New Roman" pitchFamily="18" charset="0"/>
                          <a:cs typeface="Times New Roman" pitchFamily="18" charset="0"/>
                        </a:rPr>
                        <a:t>, Nagpur</a:t>
                      </a:r>
                    </a:p>
                    <a:p>
                      <a:pPr marL="342900" indent="-342900" algn="just">
                        <a:buAutoNum type="arabicPeriod"/>
                      </a:pPr>
                      <a:r>
                        <a:rPr lang="en-US" sz="1600" dirty="0" smtClean="0">
                          <a:latin typeface="Times New Roman" pitchFamily="18" charset="0"/>
                          <a:cs typeface="Times New Roman" pitchFamily="18" charset="0"/>
                        </a:rPr>
                        <a:t>By Survey in shop we find out that, Some parts like, </a:t>
                      </a:r>
                      <a:endParaRPr lang="en-IN" sz="1600" dirty="0" smtClean="0">
                        <a:latin typeface="+mn-lt"/>
                        <a:cs typeface="+mn-cs"/>
                      </a:endParaRPr>
                    </a:p>
                    <a:p>
                      <a:pPr marL="0" marR="0" indent="0" algn="just" defTabSz="91440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    Engine(includes piston, block piston, piston ring etc.),</a:t>
                      </a:r>
                    </a:p>
                    <a:p>
                      <a:pPr marL="0" marR="0" indent="0" algn="just" defTabSz="91440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    Clutch(includes Clutch half, clutch center block set     etc.),</a:t>
                      </a:r>
                    </a:p>
                    <a:p>
                      <a:pPr marL="0" marR="0" indent="0" algn="just" defTabSz="91440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     Are required on daily purpose where as it quantity    low, and customer have to wait for 2 to 4 days to get these parts.    </a:t>
                      </a:r>
                    </a:p>
                  </a:txBody>
                  <a:tcPr/>
                </a:tc>
              </a:tr>
              <a:tr h="2011679">
                <a:tc>
                  <a:txBody>
                    <a:bodyPr/>
                    <a:lstStyle/>
                    <a:p>
                      <a:pPr marL="285750" indent="-285750">
                        <a:buFont typeface="Arial" pitchFamily="34" charset="0"/>
                        <a:buChar char="•"/>
                      </a:pPr>
                      <a:r>
                        <a:rPr lang="en-US" dirty="0" smtClean="0"/>
                        <a:t>2.</a:t>
                      </a:r>
                      <a:r>
                        <a:rPr lang="en-IN"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Karan enterprises </a:t>
                      </a:r>
                      <a:endParaRPr lang="en-US" dirty="0" smtClean="0">
                        <a:latin typeface="Times New Roman" pitchFamily="18" charset="0"/>
                        <a:cs typeface="Times New Roman" pitchFamily="18" charset="0"/>
                      </a:endParaRPr>
                    </a:p>
                  </a:txBody>
                  <a:tcPr/>
                </a:tc>
                <a:tc>
                  <a:txBody>
                    <a:bodyPr/>
                    <a:lstStyle/>
                    <a:p>
                      <a:pPr marL="0" marR="0" indent="0" algn="just" defTabSz="914400" eaLnBrk="1" fontAlgn="auto" latinLnBrk="0" hangingPunct="1">
                        <a:lnSpc>
                          <a:spcPct val="100000"/>
                        </a:lnSpc>
                        <a:spcBef>
                          <a:spcPts val="0"/>
                        </a:spcBef>
                        <a:spcAft>
                          <a:spcPts val="0"/>
                        </a:spcAft>
                        <a:buClrTx/>
                        <a:buSzTx/>
                        <a:buFont typeface="Arial" pitchFamily="34" charset="0"/>
                        <a:buNone/>
                        <a:tabLst/>
                        <a:defRPr/>
                      </a:pPr>
                      <a:r>
                        <a:rPr lang="en-US" sz="1600" dirty="0" smtClean="0">
                          <a:latin typeface="Times New Roman" pitchFamily="18" charset="0"/>
                          <a:cs typeface="Times New Roman" pitchFamily="18" charset="0"/>
                        </a:rPr>
                        <a:t>location – </a:t>
                      </a:r>
                      <a:r>
                        <a:rPr lang="en-US" sz="1600" dirty="0" err="1" smtClean="0">
                          <a:latin typeface="Times New Roman" pitchFamily="18" charset="0"/>
                          <a:cs typeface="Times New Roman" pitchFamily="18" charset="0"/>
                        </a:rPr>
                        <a:t>Katol</a:t>
                      </a:r>
                      <a:r>
                        <a:rPr lang="en-US" sz="1600" dirty="0" smtClean="0">
                          <a:latin typeface="Times New Roman" pitchFamily="18" charset="0"/>
                          <a:cs typeface="Times New Roman" pitchFamily="18" charset="0"/>
                        </a:rPr>
                        <a:t> Naka , Nagpur</a:t>
                      </a:r>
                    </a:p>
                    <a:p>
                      <a:pPr algn="just"/>
                      <a:r>
                        <a:rPr lang="en-US" sz="1600" dirty="0" smtClean="0">
                          <a:latin typeface="Times New Roman" pitchFamily="18" charset="0"/>
                          <a:cs typeface="Times New Roman" pitchFamily="18" charset="0"/>
                        </a:rPr>
                        <a:t>1.    By Survey in shop we find out that, </a:t>
                      </a:r>
                    </a:p>
                    <a:p>
                      <a:pPr algn="just"/>
                      <a:r>
                        <a:rPr lang="en-US" sz="1600" dirty="0" smtClean="0">
                          <a:latin typeface="Times New Roman" pitchFamily="18" charset="0"/>
                          <a:cs typeface="Times New Roman" pitchFamily="18" charset="0"/>
                        </a:rPr>
                        <a:t>Customer always ask for parts like, Oil Tube, Oil tank     assembly ,sensor assembly ,Transmission Extension ,Transmission oil  RHD 4WD ,pedal &amp; brackets ,element filter etc. </a:t>
                      </a:r>
                    </a:p>
                    <a:p>
                      <a:pPr algn="just"/>
                      <a:r>
                        <a:rPr lang="en-US" sz="1600" dirty="0" smtClean="0">
                          <a:latin typeface="Times New Roman" pitchFamily="18" charset="0"/>
                          <a:cs typeface="Times New Roman" pitchFamily="18" charset="0"/>
                        </a:rPr>
                        <a:t>2.    Customer also ask for Custom parts like silencer,</a:t>
                      </a:r>
                      <a:r>
                        <a:rPr lang="en-IN" sz="1600" dirty="0" smtClean="0">
                          <a:latin typeface="Times New Roman" pitchFamily="18" charset="0"/>
                          <a:cs typeface="Times New Roman" pitchFamily="18" charset="0"/>
                        </a:rPr>
                        <a:t> Custom </a:t>
                      </a:r>
                      <a:r>
                        <a:rPr lang="en-IN" sz="1600" dirty="0" err="1" smtClean="0">
                          <a:latin typeface="Times New Roman" pitchFamily="18" charset="0"/>
                          <a:cs typeface="Times New Roman" pitchFamily="18" charset="0"/>
                        </a:rPr>
                        <a:t>lights,Air</a:t>
                      </a:r>
                      <a:r>
                        <a:rPr lang="en-IN" sz="1600" dirty="0" smtClean="0">
                          <a:latin typeface="Times New Roman" pitchFamily="18" charset="0"/>
                          <a:cs typeface="Times New Roman" pitchFamily="18" charset="0"/>
                        </a:rPr>
                        <a:t> horns, etc.</a:t>
                      </a:r>
                      <a:endParaRPr lang="en-US" sz="1600" dirty="0" smtClean="0">
                        <a:latin typeface="Times New Roman" pitchFamily="18" charset="0"/>
                        <a:cs typeface="Times New Roman" pitchFamily="18" charset="0"/>
                      </a:endParaRPr>
                    </a:p>
                  </a:txBody>
                  <a:tcPr/>
                </a:tc>
              </a:tr>
              <a:tr h="1965960">
                <a:tc>
                  <a:txBody>
                    <a:bodyPr/>
                    <a:lstStyle/>
                    <a:p>
                      <a:pPr marL="285750" marR="0" indent="-285750" defTabSz="914400" eaLnBrk="1" fontAlgn="auto" latinLnBrk="0" hangingPunct="1">
                        <a:lnSpc>
                          <a:spcPct val="100000"/>
                        </a:lnSpc>
                        <a:spcBef>
                          <a:spcPts val="0"/>
                        </a:spcBef>
                        <a:spcAft>
                          <a:spcPts val="0"/>
                        </a:spcAft>
                        <a:buClrTx/>
                        <a:buSzTx/>
                        <a:buFont typeface="Arial" pitchFamily="34" charset="0"/>
                        <a:buChar char="•"/>
                        <a:tabLst/>
                        <a:defRPr/>
                      </a:pPr>
                      <a:r>
                        <a:rPr lang="en-US" dirty="0" smtClean="0">
                          <a:latin typeface="Times New Roman" pitchFamily="18" charset="0"/>
                          <a:cs typeface="Times New Roman" pitchFamily="18" charset="0"/>
                        </a:rPr>
                        <a:t>3. </a:t>
                      </a:r>
                      <a:r>
                        <a:rPr lang="en-IN" dirty="0" smtClean="0"/>
                        <a:t>Bharat Scooter Service</a:t>
                      </a:r>
                    </a:p>
                    <a:p>
                      <a:pPr marL="285750" indent="-285750">
                        <a:buFont typeface="Arial" pitchFamily="34" charset="0"/>
                        <a:buChar char="•"/>
                      </a:pPr>
                      <a:endParaRPr lang="en-US" dirty="0" smtClean="0">
                        <a:latin typeface="Times New Roman" pitchFamily="18" charset="0"/>
                        <a:cs typeface="Times New Roman" pitchFamily="18" charset="0"/>
                      </a:endParaRPr>
                    </a:p>
                  </a:txBody>
                  <a:tcPr/>
                </a:tc>
                <a:tc>
                  <a:txBody>
                    <a:bodyPr/>
                    <a:lstStyle/>
                    <a:p>
                      <a:pPr marL="0" marR="0" lvl="1" indent="0" algn="just" defTabSz="914400" eaLnBrk="1" fontAlgn="auto" latinLnBrk="0" hangingPunct="1">
                        <a:lnSpc>
                          <a:spcPct val="100000"/>
                        </a:lnSpc>
                        <a:spcBef>
                          <a:spcPts val="0"/>
                        </a:spcBef>
                        <a:spcAft>
                          <a:spcPts val="0"/>
                        </a:spcAft>
                        <a:buClrTx/>
                        <a:buSzTx/>
                        <a:buFont typeface="Arial" pitchFamily="34" charset="0"/>
                        <a:buNone/>
                        <a:tabLst/>
                        <a:defRPr/>
                      </a:pPr>
                      <a:r>
                        <a:rPr lang="en-IN" sz="1600" dirty="0" smtClean="0">
                          <a:latin typeface="Times New Roman" pitchFamily="18" charset="0"/>
                          <a:cs typeface="Times New Roman" pitchFamily="18" charset="0"/>
                        </a:rPr>
                        <a:t>Location - </a:t>
                      </a:r>
                      <a:r>
                        <a:rPr lang="en-IN" sz="1600" dirty="0" err="1" smtClean="0">
                          <a:latin typeface="Times New Roman" pitchFamily="18" charset="0"/>
                          <a:cs typeface="Times New Roman" pitchFamily="18" charset="0"/>
                        </a:rPr>
                        <a:t>Agresen</a:t>
                      </a:r>
                      <a:r>
                        <a:rPr lang="en-IN" sz="1600" dirty="0" smtClean="0">
                          <a:latin typeface="Times New Roman" pitchFamily="18" charset="0"/>
                          <a:cs typeface="Times New Roman" pitchFamily="18" charset="0"/>
                        </a:rPr>
                        <a:t> Square gandhibaug</a:t>
                      </a:r>
                    </a:p>
                    <a:p>
                      <a:pPr algn="just"/>
                      <a:r>
                        <a:rPr lang="en-IN" sz="1600" dirty="0" smtClean="0">
                          <a:latin typeface="Times New Roman" pitchFamily="18" charset="0"/>
                          <a:cs typeface="Times New Roman" pitchFamily="18" charset="0"/>
                        </a:rPr>
                        <a:t>1. </a:t>
                      </a:r>
                      <a:r>
                        <a:rPr lang="en-US" sz="1600" dirty="0" smtClean="0">
                          <a:latin typeface="Times New Roman" pitchFamily="18" charset="0"/>
                          <a:cs typeface="Times New Roman" pitchFamily="18" charset="0"/>
                        </a:rPr>
                        <a:t>By Survey in shop we find out that, Some parts like, Engine(includes piston, block piston, piston ring etc.),         Clutch(includes Clutch half, clutch center block set etc.),</a:t>
                      </a:r>
                    </a:p>
                    <a:p>
                      <a:pPr algn="just"/>
                      <a:r>
                        <a:rPr lang="en-US" sz="1600" dirty="0" smtClean="0">
                          <a:latin typeface="Times New Roman" pitchFamily="18" charset="0"/>
                          <a:cs typeface="Times New Roman" pitchFamily="18" charset="0"/>
                        </a:rPr>
                        <a:t>Oil tank Parts(includes Oil Seal, Oil pump, Oil Filter etc.)Are required on daily purpose where as it quantity </a:t>
                      </a:r>
                      <a:r>
                        <a:rPr lang="en-US" sz="1600" dirty="0" err="1" smtClean="0">
                          <a:latin typeface="Times New Roman" pitchFamily="18" charset="0"/>
                          <a:cs typeface="Times New Roman" pitchFamily="18" charset="0"/>
                        </a:rPr>
                        <a:t>low,and</a:t>
                      </a:r>
                      <a:r>
                        <a:rPr lang="en-US" sz="1600" dirty="0" smtClean="0">
                          <a:latin typeface="Times New Roman" pitchFamily="18" charset="0"/>
                          <a:cs typeface="Times New Roman" pitchFamily="18" charset="0"/>
                        </a:rPr>
                        <a:t> customer have to wait for 2 to 4 days to get these parts.</a:t>
                      </a:r>
                      <a:endParaRPr lang="en-IN" sz="1600" dirty="0"/>
                    </a:p>
                  </a:txBody>
                  <a:tcPr/>
                </a:tc>
              </a:tr>
            </a:tbl>
          </a:graphicData>
        </a:graphic>
      </p:graphicFrame>
    </p:spTree>
    <p:extLst>
      <p:ext uri="{BB962C8B-B14F-4D97-AF65-F5344CB8AC3E}">
        <p14:creationId xmlns:p14="http://schemas.microsoft.com/office/powerpoint/2010/main" val="144297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457200" y="274680"/>
            <a:ext cx="8229323" cy="715920"/>
          </a:xfrm>
          <a:prstGeom prst="rect">
            <a:avLst/>
          </a:prstGeom>
        </p:spPr>
        <p:txBody>
          <a:bodyPr anchor="ctr"/>
          <a:lstStyle/>
          <a:p>
            <a:pPr algn="ctr"/>
            <a:r>
              <a:rPr lang="en-US" sz="3200" b="1" dirty="0">
                <a:solidFill>
                  <a:srgbClr val="000000"/>
                </a:solidFill>
                <a:latin typeface="Times New Roman" pitchFamily="18" charset="0"/>
                <a:cs typeface="Times New Roman" pitchFamily="18" charset="0"/>
              </a:rPr>
              <a:t>Literature </a:t>
            </a:r>
            <a:r>
              <a:rPr lang="en-US" sz="3200" b="1" dirty="0" smtClean="0">
                <a:solidFill>
                  <a:srgbClr val="000000"/>
                </a:solidFill>
                <a:latin typeface="Times New Roman" pitchFamily="18" charset="0"/>
                <a:cs typeface="Times New Roman" pitchFamily="18" charset="0"/>
              </a:rPr>
              <a:t>Survey</a:t>
            </a:r>
            <a:endParaRPr lang="en-US" sz="3200" b="1" dirty="0">
              <a:solidFill>
                <a:srgbClr val="000000"/>
              </a:solidFill>
              <a:latin typeface="Times New Roman" pitchFamily="18" charset="0"/>
              <a:cs typeface="Times New Roman" pitchFamily="18" charset="0"/>
            </a:endParaRPr>
          </a:p>
        </p:txBody>
      </p:sp>
      <p:sp>
        <p:nvSpPr>
          <p:cNvPr id="138"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139" name="TextShape 4"/>
          <p:cNvSpPr txBox="1"/>
          <p:nvPr/>
        </p:nvSpPr>
        <p:spPr>
          <a:xfrm>
            <a:off x="8264769" y="6172200"/>
            <a:ext cx="585969" cy="685440"/>
          </a:xfrm>
          <a:prstGeom prst="rect">
            <a:avLst/>
          </a:prstGeom>
        </p:spPr>
        <p:txBody>
          <a:bodyPr anchor="ctr"/>
          <a:lstStyle/>
          <a:p>
            <a:pPr>
              <a:lnSpc>
                <a:spcPct val="100000"/>
              </a:lnSpc>
            </a:pPr>
            <a:fld id="{8ABF4D78-6A60-436E-A1A1-B01BCC625A31}" type="slidenum">
              <a:rPr lang="en-IN">
                <a:solidFill>
                  <a:srgbClr val="0000FF"/>
                </a:solidFill>
                <a:latin typeface="Cambria"/>
              </a:rPr>
              <a:pPr>
                <a:lnSpc>
                  <a:spcPct val="100000"/>
                </a:lnSpc>
              </a:pPr>
              <a:t>7</a:t>
            </a:fld>
            <a:endParaRPr dirty="0">
              <a:solidFill>
                <a:srgbClr val="0000FF"/>
              </a:solidFill>
            </a:endParaRPr>
          </a:p>
        </p:txBody>
      </p:sp>
      <p:sp>
        <p:nvSpPr>
          <p:cNvPr id="3" name="Text Placeholder 2"/>
          <p:cNvSpPr>
            <a:spLocks noGrp="1"/>
          </p:cNvSpPr>
          <p:nvPr>
            <p:ph type="body" idx="1"/>
          </p:nvPr>
        </p:nvSpPr>
        <p:spPr>
          <a:xfrm>
            <a:off x="762000" y="1295400"/>
            <a:ext cx="7471409" cy="1938992"/>
          </a:xfrm>
        </p:spPr>
        <p:txBody>
          <a:bodyPr/>
          <a:lstStyle/>
          <a:p>
            <a:pPr marL="285750" indent="-285750" algn="just">
              <a:buFont typeface="Arial" pitchFamily="34" charset="0"/>
              <a:buChar char="•"/>
            </a:pPr>
            <a:r>
              <a:rPr lang="en-IN" dirty="0" smtClean="0">
                <a:latin typeface="Times New Roman" pitchFamily="18" charset="0"/>
                <a:cs typeface="Times New Roman" pitchFamily="18" charset="0"/>
              </a:rPr>
              <a:t>Survey from bigcommerce.com </a:t>
            </a:r>
          </a:p>
          <a:p>
            <a:pPr algn="just"/>
            <a:r>
              <a:rPr lang="en-IN" dirty="0">
                <a:latin typeface="Times New Roman" pitchFamily="18" charset="0"/>
                <a:cs typeface="Times New Roman" pitchFamily="18" charset="0"/>
              </a:rPr>
              <a:t>	</a:t>
            </a:r>
            <a:r>
              <a:rPr lang="en-US" dirty="0">
                <a:latin typeface="Times New Roman" pitchFamily="18" charset="0"/>
                <a:cs typeface="Times New Roman" pitchFamily="18" charset="0"/>
              </a:rPr>
              <a:t>The online automotive parts and accessories sales industry has skyrocketed over the past five years as brick-and-mortar retailers enter the online space. </a:t>
            </a:r>
          </a:p>
          <a:p>
            <a:pPr algn="just"/>
            <a:r>
              <a:rPr lang="en-US" dirty="0">
                <a:latin typeface="Times New Roman" pitchFamily="18" charset="0"/>
                <a:cs typeface="Times New Roman" pitchFamily="18" charset="0"/>
              </a:rPr>
              <a:t>According to Statista, this trend will only grow, as the online automotive aftermarket market size is set to nearly triple worldwide by 2027. </a:t>
            </a:r>
          </a:p>
          <a:p>
            <a:r>
              <a:rPr lang="en-IN" dirty="0" smtClean="0"/>
              <a:t> </a:t>
            </a:r>
            <a:endParaRPr lang="en-IN" dirty="0"/>
          </a:p>
        </p:txBody>
      </p:sp>
      <p:pic>
        <p:nvPicPr>
          <p:cNvPr id="6146" name="Picture 2" descr="C:\Users\Gaurav\Downloads\123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6860" y="3124200"/>
            <a:ext cx="6350001" cy="3124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457200" y="457200"/>
            <a:ext cx="8229323" cy="563520"/>
          </a:xfrm>
          <a:prstGeom prst="rect">
            <a:avLst/>
          </a:prstGeom>
        </p:spPr>
        <p:txBody>
          <a:bodyPr anchor="ctr"/>
          <a:lstStyle/>
          <a:p>
            <a:pPr algn="ctr">
              <a:lnSpc>
                <a:spcPct val="100000"/>
              </a:lnSpc>
            </a:pPr>
            <a:r>
              <a:rPr lang="en-US" sz="3200" b="1" dirty="0" smtClean="0">
                <a:solidFill>
                  <a:srgbClr val="000000"/>
                </a:solidFill>
                <a:latin typeface="Times New Roman" pitchFamily="18" charset="0"/>
                <a:cs typeface="Times New Roman" pitchFamily="18" charset="0"/>
              </a:rPr>
              <a:t>Real Time </a:t>
            </a:r>
            <a:r>
              <a:rPr lang="en-US" sz="3200" b="1" dirty="0">
                <a:solidFill>
                  <a:srgbClr val="000000"/>
                </a:solidFill>
                <a:latin typeface="Times New Roman" pitchFamily="18" charset="0"/>
                <a:cs typeface="Times New Roman" pitchFamily="18" charset="0"/>
              </a:rPr>
              <a:t>Survey</a:t>
            </a:r>
            <a:endParaRPr sz="3200" dirty="0">
              <a:latin typeface="Times New Roman" pitchFamily="18" charset="0"/>
              <a:cs typeface="Times New Roman" pitchFamily="18" charset="0"/>
            </a:endParaRPr>
          </a:p>
        </p:txBody>
      </p:sp>
      <p:sp>
        <p:nvSpPr>
          <p:cNvPr id="138"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139" name="TextShape 4"/>
          <p:cNvSpPr txBox="1"/>
          <p:nvPr/>
        </p:nvSpPr>
        <p:spPr>
          <a:xfrm>
            <a:off x="8264769" y="6172200"/>
            <a:ext cx="585969" cy="685440"/>
          </a:xfrm>
          <a:prstGeom prst="rect">
            <a:avLst/>
          </a:prstGeom>
        </p:spPr>
        <p:txBody>
          <a:bodyPr anchor="ctr"/>
          <a:lstStyle/>
          <a:p>
            <a:pPr>
              <a:lnSpc>
                <a:spcPct val="100000"/>
              </a:lnSpc>
            </a:pPr>
            <a:fld id="{8ABF4D78-6A60-436E-A1A1-B01BCC625A31}" type="slidenum">
              <a:rPr lang="en-IN">
                <a:solidFill>
                  <a:srgbClr val="0000FF"/>
                </a:solidFill>
                <a:latin typeface="Cambria"/>
              </a:rPr>
              <a:pPr>
                <a:lnSpc>
                  <a:spcPct val="100000"/>
                </a:lnSpc>
              </a:pPr>
              <a:t>8</a:t>
            </a:fld>
            <a:endParaRPr dirty="0">
              <a:solidFill>
                <a:srgbClr val="0000FF"/>
              </a:solidFill>
            </a:endParaRPr>
          </a:p>
        </p:txBody>
      </p:sp>
      <p:sp>
        <p:nvSpPr>
          <p:cNvPr id="3" name="Text Placeholder 2"/>
          <p:cNvSpPr>
            <a:spLocks noGrp="1"/>
          </p:cNvSpPr>
          <p:nvPr>
            <p:ph type="body" idx="1"/>
          </p:nvPr>
        </p:nvSpPr>
        <p:spPr>
          <a:xfrm>
            <a:off x="793360" y="1600200"/>
            <a:ext cx="7471409" cy="2769989"/>
          </a:xfrm>
        </p:spPr>
        <p:txBody>
          <a:bodyPr/>
          <a:lstStyle/>
          <a:p>
            <a:pPr marL="285750" indent="-285750">
              <a:buFont typeface="Arial" pitchFamily="34" charset="0"/>
              <a:buChar char="•"/>
            </a:pPr>
            <a:r>
              <a:rPr lang="en-US" dirty="0" smtClean="0">
                <a:latin typeface="Times New Roman" pitchFamily="18" charset="0"/>
                <a:cs typeface="Times New Roman" pitchFamily="18" charset="0"/>
              </a:rPr>
              <a:t>Bombay Scooter agency - </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location – </a:t>
            </a:r>
            <a:r>
              <a:rPr lang="en-US" dirty="0">
                <a:latin typeface="Times New Roman" pitchFamily="18" charset="0"/>
                <a:cs typeface="Times New Roman" pitchFamily="18" charset="0"/>
              </a:rPr>
              <a:t>Y</a:t>
            </a:r>
            <a:r>
              <a:rPr lang="en-US" dirty="0" smtClean="0">
                <a:latin typeface="Times New Roman" pitchFamily="18" charset="0"/>
                <a:cs typeface="Times New Roman" pitchFamily="18" charset="0"/>
              </a:rPr>
              <a:t>ashwant stadium ,</a:t>
            </a:r>
            <a:r>
              <a:rPr lang="en-US" dirty="0">
                <a:latin typeface="Times New Roman" pitchFamily="18" charset="0"/>
                <a:cs typeface="Times New Roman" pitchFamily="18" charset="0"/>
              </a:rPr>
              <a:t>S</a:t>
            </a:r>
            <a:r>
              <a:rPr lang="en-US" dirty="0" smtClean="0">
                <a:latin typeface="Times New Roman" pitchFamily="18" charset="0"/>
                <a:cs typeface="Times New Roman" pitchFamily="18" charset="0"/>
              </a:rPr>
              <a:t>itaburdi, Nagpur</a:t>
            </a:r>
          </a:p>
          <a:p>
            <a:r>
              <a:rPr lang="en-US" dirty="0" smtClean="0">
                <a:latin typeface="Times New Roman" pitchFamily="18" charset="0"/>
                <a:cs typeface="Times New Roman" pitchFamily="18" charset="0"/>
              </a:rPr>
              <a:t>	1. By Survey in shop we find out that, Some parts like,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Engine(includes piston, block piston, piston ring etc.),</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Clutch(includes Clutch half, clutch center block set etc.),</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Body parts(includes indicator, headlights assembly, wirings 		etc.)</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Are required on daily purpose where as it quantity low,</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and customer have to wait for 2 to 4 days to get these parts.</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5"/>
          </p:nvPr>
        </p:nvSpPr>
        <p:spPr>
          <a:xfrm>
            <a:off x="382270" y="6458416"/>
            <a:ext cx="3950970" cy="364202"/>
          </a:xfrm>
        </p:spPr>
        <p:txBody>
          <a:bodyPr/>
          <a:lstStyle/>
          <a:p>
            <a:pPr marL="12700">
              <a:lnSpc>
                <a:spcPts val="1425"/>
              </a:lnSpc>
            </a:pPr>
            <a:r>
              <a:rPr lang="en-US" dirty="0">
                <a:solidFill>
                  <a:srgbClr val="0000FF"/>
                </a:solidFill>
                <a:latin typeface="Cambria"/>
              </a:rPr>
              <a:t>S. B. Jain Institute of Technology Management and research</a:t>
            </a:r>
            <a:endParaRPr lang="en-US" dirty="0">
              <a:solidFill>
                <a:srgbClr val="0000FF"/>
              </a:solidFill>
            </a:endParaRPr>
          </a:p>
          <a:p>
            <a:pPr marL="12700">
              <a:lnSpc>
                <a:spcPts val="1425"/>
              </a:lnSpc>
            </a:pPr>
            <a:endParaRPr lang="en-US" dirty="0"/>
          </a:p>
        </p:txBody>
      </p:sp>
      <p:sp>
        <p:nvSpPr>
          <p:cNvPr id="5" name="Slide Number Placeholder 4"/>
          <p:cNvSpPr>
            <a:spLocks noGrp="1"/>
          </p:cNvSpPr>
          <p:nvPr>
            <p:ph type="sldNum" sz="quarter" idx="7"/>
          </p:nvPr>
        </p:nvSpPr>
        <p:spPr>
          <a:xfrm>
            <a:off x="8459469" y="6430208"/>
            <a:ext cx="302259" cy="243656"/>
          </a:xfrm>
        </p:spPr>
        <p:txBody>
          <a:bodyPr/>
          <a:lstStyle/>
          <a:p>
            <a:pPr marL="38100">
              <a:lnSpc>
                <a:spcPts val="1870"/>
              </a:lnSpc>
            </a:pPr>
            <a:r>
              <a:rPr lang="en-US" dirty="0" smtClean="0">
                <a:solidFill>
                  <a:srgbClr val="0000FF"/>
                </a:solidFill>
                <a:latin typeface="Cambria"/>
              </a:rPr>
              <a:t>8</a:t>
            </a:r>
          </a:p>
        </p:txBody>
      </p:sp>
      <p:pic>
        <p:nvPicPr>
          <p:cNvPr id="6" name="Picture 2" descr="C:\Users\Gaurav\Downloads\WhatsApp Image 2022-03-23 at 19.31.48.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069" y="533400"/>
            <a:ext cx="3505201" cy="55753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Gaurav\Downloads\WhatsApp Image 2022-03-23 at 19.31.30.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9" y="533400"/>
            <a:ext cx="3962401" cy="557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3502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1111</TotalTime>
  <Words>1157</Words>
  <Application>Microsoft Office PowerPoint</Application>
  <PresentationFormat>On-screen Show (4:3)</PresentationFormat>
  <Paragraphs>254</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Literature Survey Seminar on  Vintage Autoparts – Antique Automotive Parts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 Case Diagram</vt:lpstr>
      <vt:lpstr>PowerPoint Presentation</vt:lpstr>
      <vt:lpstr>PowerPoint Presentation</vt:lpstr>
      <vt:lpstr>PowerPoint Presentation</vt:lpstr>
      <vt:lpstr>Screenshots</vt:lpstr>
      <vt:lpstr>Screenshots</vt:lpstr>
      <vt:lpstr>Screenshots</vt:lpstr>
      <vt:lpstr>Screenshots</vt:lpstr>
      <vt:lpstr>Screenshots</vt:lpstr>
      <vt:lpstr>Screenshots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Gaurav</dc:creator>
  <cp:lastModifiedBy>Gaurav</cp:lastModifiedBy>
  <cp:revision>134</cp:revision>
  <dcterms:created xsi:type="dcterms:W3CDTF">2021-03-08T15:20:31Z</dcterms:created>
  <dcterms:modified xsi:type="dcterms:W3CDTF">2022-04-17T09:41:01Z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2017-11-07T00:00:00Z</vt:filetime>
  </property>
  <property fmtid="{D5CDD505-2E9C-101B-9397-08002B2CF9AE}" pid="3" name="Creator">
    <vt:lpwstr>Impress</vt:lpwstr>
  </property>
  <property fmtid="{D5CDD505-2E9C-101B-9397-08002B2CF9AE}" pid="4" name="LastSaved">
    <vt:filetime>2021-03-08T00:00:00Z</vt:filetime>
  </property>
</Properties>
</file>