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4" r:id="rId1"/>
    <p:sldMasterId id="2147483801" r:id="rId2"/>
  </p:sldMasterIdLst>
  <p:sldIdLst>
    <p:sldId id="256" r:id="rId3"/>
    <p:sldId id="257" r:id="rId4"/>
    <p:sldId id="281" r:id="rId5"/>
    <p:sldId id="279" r:id="rId6"/>
    <p:sldId id="273" r:id="rId7"/>
    <p:sldId id="274" r:id="rId8"/>
    <p:sldId id="277" r:id="rId9"/>
    <p:sldId id="270" r:id="rId10"/>
    <p:sldId id="280" r:id="rId11"/>
    <p:sldId id="27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02" y="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549BF-109E-466A-95D4-FEF6D573C483}" type="datetimeFigureOut">
              <a:rPr lang="en-IN" smtClean="0"/>
              <a:t>13-10-2023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1DCA9-5F26-4156-9FEB-F11C04B71B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121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549BF-109E-466A-95D4-FEF6D573C483}" type="datetimeFigureOut">
              <a:rPr lang="en-IN" smtClean="0"/>
              <a:t>13-10-2023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1DCA9-5F26-4156-9FEB-F11C04B71B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1934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549BF-109E-466A-95D4-FEF6D573C483}" type="datetimeFigureOut">
              <a:rPr lang="en-IN" smtClean="0"/>
              <a:t>13-10-2023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1DCA9-5F26-4156-9FEB-F11C04B71BC6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111683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549BF-109E-466A-95D4-FEF6D573C483}" type="datetimeFigureOut">
              <a:rPr lang="en-IN" smtClean="0"/>
              <a:t>13-10-2023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1DCA9-5F26-4156-9FEB-F11C04B71B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24065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549BF-109E-466A-95D4-FEF6D573C483}" type="datetimeFigureOut">
              <a:rPr lang="en-IN" smtClean="0"/>
              <a:t>13-10-2023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1DCA9-5F26-4156-9FEB-F11C04B71BC6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305822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549BF-109E-466A-95D4-FEF6D573C483}" type="datetimeFigureOut">
              <a:rPr lang="en-IN" smtClean="0"/>
              <a:t>13-10-2023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1DCA9-5F26-4156-9FEB-F11C04B71B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51508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549BF-109E-466A-95D4-FEF6D573C483}" type="datetimeFigureOut">
              <a:rPr lang="en-IN" smtClean="0"/>
              <a:t>13-10-2023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1DCA9-5F26-4156-9FEB-F11C04B71B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5145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549BF-109E-466A-95D4-FEF6D573C483}" type="datetimeFigureOut">
              <a:rPr lang="en-IN" smtClean="0"/>
              <a:t>13-10-2023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1DCA9-5F26-4156-9FEB-F11C04B71B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89978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549BF-109E-466A-95D4-FEF6D573C483}" type="datetimeFigureOut">
              <a:rPr lang="en-IN" smtClean="0"/>
              <a:t>13-10-2023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1DCA9-5F26-4156-9FEB-F11C04B71B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15514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549BF-109E-466A-95D4-FEF6D573C483}" type="datetimeFigureOut">
              <a:rPr lang="en-IN" smtClean="0"/>
              <a:t>13-10-2023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1DCA9-5F26-4156-9FEB-F11C04B71B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561395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549BF-109E-466A-95D4-FEF6D573C483}" type="datetimeFigureOut">
              <a:rPr lang="en-IN" smtClean="0"/>
              <a:t>13-10-2023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1DCA9-5F26-4156-9FEB-F11C04B71B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4204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549BF-109E-466A-95D4-FEF6D573C483}" type="datetimeFigureOut">
              <a:rPr lang="en-IN" smtClean="0"/>
              <a:t>13-10-2023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1DCA9-5F26-4156-9FEB-F11C04B71B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068877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549BF-109E-466A-95D4-FEF6D573C483}" type="datetimeFigureOut">
              <a:rPr lang="en-IN" smtClean="0"/>
              <a:t>13-10-2023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1DCA9-5F26-4156-9FEB-F11C04B71B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31170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549BF-109E-466A-95D4-FEF6D573C483}" type="datetimeFigureOut">
              <a:rPr lang="en-IN" smtClean="0"/>
              <a:t>13-10-2023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1DCA9-5F26-4156-9FEB-F11C04B71B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75750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549BF-109E-466A-95D4-FEF6D573C483}" type="datetimeFigureOut">
              <a:rPr lang="en-IN" smtClean="0"/>
              <a:t>13-10-2023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1DCA9-5F26-4156-9FEB-F11C04B71B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50016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549BF-109E-466A-95D4-FEF6D573C483}" type="datetimeFigureOut">
              <a:rPr lang="en-IN" smtClean="0"/>
              <a:t>13-10-2023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1DCA9-5F26-4156-9FEB-F11C04B71B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274975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549BF-109E-466A-95D4-FEF6D573C483}" type="datetimeFigureOut">
              <a:rPr lang="en-IN" smtClean="0"/>
              <a:t>13-10-2023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1DCA9-5F26-4156-9FEB-F11C04B71B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24066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549BF-109E-466A-95D4-FEF6D573C483}" type="datetimeFigureOut">
              <a:rPr lang="en-IN" smtClean="0"/>
              <a:t>13-10-2023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1DCA9-5F26-4156-9FEB-F11C04B71B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728562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549BF-109E-466A-95D4-FEF6D573C483}" type="datetimeFigureOut">
              <a:rPr lang="en-IN" smtClean="0"/>
              <a:t>13-10-2023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1DCA9-5F26-4156-9FEB-F11C04B71B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37378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549BF-109E-466A-95D4-FEF6D573C483}" type="datetimeFigureOut">
              <a:rPr lang="en-IN" smtClean="0"/>
              <a:t>13-10-2023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1DCA9-5F26-4156-9FEB-F11C04B71BC6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2524451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549BF-109E-466A-95D4-FEF6D573C483}" type="datetimeFigureOut">
              <a:rPr lang="en-IN" smtClean="0"/>
              <a:t>13-10-2023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1DCA9-5F26-4156-9FEB-F11C04B71B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128496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549BF-109E-466A-95D4-FEF6D573C483}" type="datetimeFigureOut">
              <a:rPr lang="en-IN" smtClean="0"/>
              <a:t>13-10-2023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1DCA9-5F26-4156-9FEB-F11C04B71BC6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23375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549BF-109E-466A-95D4-FEF6D573C483}" type="datetimeFigureOut">
              <a:rPr lang="en-IN" smtClean="0"/>
              <a:t>13-10-2023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1DCA9-5F26-4156-9FEB-F11C04B71B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305723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549BF-109E-466A-95D4-FEF6D573C483}" type="datetimeFigureOut">
              <a:rPr lang="en-IN" smtClean="0"/>
              <a:t>13-10-2023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1DCA9-5F26-4156-9FEB-F11C04B71B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253712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549BF-109E-466A-95D4-FEF6D573C483}" type="datetimeFigureOut">
              <a:rPr lang="en-IN" smtClean="0"/>
              <a:t>13-10-2023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1DCA9-5F26-4156-9FEB-F11C04B71B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615796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549BF-109E-466A-95D4-FEF6D573C483}" type="datetimeFigureOut">
              <a:rPr lang="en-IN" smtClean="0"/>
              <a:t>13-10-2023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1DCA9-5F26-4156-9FEB-F11C04B71B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8171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549BF-109E-466A-95D4-FEF6D573C483}" type="datetimeFigureOut">
              <a:rPr lang="en-IN" smtClean="0"/>
              <a:t>13-10-2023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1DCA9-5F26-4156-9FEB-F11C04B71B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9102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549BF-109E-466A-95D4-FEF6D573C483}" type="datetimeFigureOut">
              <a:rPr lang="en-IN" smtClean="0"/>
              <a:t>13-10-2023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1DCA9-5F26-4156-9FEB-F11C04B71B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0142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549BF-109E-466A-95D4-FEF6D573C483}" type="datetimeFigureOut">
              <a:rPr lang="en-IN" smtClean="0"/>
              <a:t>13-10-2023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1DCA9-5F26-4156-9FEB-F11C04B71B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5790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549BF-109E-466A-95D4-FEF6D573C483}" type="datetimeFigureOut">
              <a:rPr lang="en-IN" smtClean="0"/>
              <a:t>13-10-2023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1DCA9-5F26-4156-9FEB-F11C04B71B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0379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549BF-109E-466A-95D4-FEF6D573C483}" type="datetimeFigureOut">
              <a:rPr lang="en-IN" smtClean="0"/>
              <a:t>13-10-2023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1DCA9-5F26-4156-9FEB-F11C04B71B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8871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549BF-109E-466A-95D4-FEF6D573C483}" type="datetimeFigureOut">
              <a:rPr lang="en-IN" smtClean="0"/>
              <a:t>13-10-2023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1DCA9-5F26-4156-9FEB-F11C04B71B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7157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B549BF-109E-466A-95D4-FEF6D573C483}" type="datetimeFigureOut">
              <a:rPr lang="en-IN" smtClean="0"/>
              <a:t>13-10-2023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111DCA9-5F26-4156-9FEB-F11C04B71B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005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5" r:id="rId1"/>
    <p:sldLayoutId id="2147483786" r:id="rId2"/>
    <p:sldLayoutId id="2147483787" r:id="rId3"/>
    <p:sldLayoutId id="2147483788" r:id="rId4"/>
    <p:sldLayoutId id="2147483789" r:id="rId5"/>
    <p:sldLayoutId id="2147483790" r:id="rId6"/>
    <p:sldLayoutId id="2147483791" r:id="rId7"/>
    <p:sldLayoutId id="2147483792" r:id="rId8"/>
    <p:sldLayoutId id="2147483793" r:id="rId9"/>
    <p:sldLayoutId id="2147483794" r:id="rId10"/>
    <p:sldLayoutId id="2147483795" r:id="rId11"/>
    <p:sldLayoutId id="2147483796" r:id="rId12"/>
    <p:sldLayoutId id="2147483797" r:id="rId13"/>
    <p:sldLayoutId id="2147483798" r:id="rId14"/>
    <p:sldLayoutId id="2147483799" r:id="rId15"/>
    <p:sldLayoutId id="214748380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B549BF-109E-466A-95D4-FEF6D573C483}" type="datetimeFigureOut">
              <a:rPr lang="en-IN" smtClean="0"/>
              <a:t>13-10-2023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111DCA9-5F26-4156-9FEB-F11C04B71B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508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0" r:id="rId9"/>
    <p:sldLayoutId id="2147483811" r:id="rId10"/>
    <p:sldLayoutId id="2147483812" r:id="rId11"/>
    <p:sldLayoutId id="2147483813" r:id="rId12"/>
    <p:sldLayoutId id="2147483814" r:id="rId13"/>
    <p:sldLayoutId id="2147483815" r:id="rId14"/>
    <p:sldLayoutId id="2147483816" r:id="rId15"/>
    <p:sldLayoutId id="214748381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B9F1AF0-258E-4349-B7CF-035066C9AEB6}"/>
              </a:ext>
            </a:extLst>
          </p:cNvPr>
          <p:cNvSpPr txBox="1"/>
          <p:nvPr/>
        </p:nvSpPr>
        <p:spPr>
          <a:xfrm>
            <a:off x="2801471" y="2519082"/>
            <a:ext cx="65890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Title: Knowbot Quiz Generation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D99448-AE0B-4271-A9C6-01718825F720}"/>
              </a:ext>
            </a:extLst>
          </p:cNvPr>
          <p:cNvSpPr txBox="1"/>
          <p:nvPr/>
        </p:nvSpPr>
        <p:spPr>
          <a:xfrm>
            <a:off x="1672478" y="4130915"/>
            <a:ext cx="3290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/>
              <a:t>Project Members</a:t>
            </a:r>
            <a:r>
              <a:rPr lang="en-US" dirty="0"/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2D2073C-EE90-4A49-92AC-6587C118B14E}"/>
              </a:ext>
            </a:extLst>
          </p:cNvPr>
          <p:cNvSpPr txBox="1"/>
          <p:nvPr/>
        </p:nvSpPr>
        <p:spPr>
          <a:xfrm>
            <a:off x="7691719" y="4130915"/>
            <a:ext cx="4105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Supervisor Name</a:t>
            </a:r>
            <a:r>
              <a:rPr lang="en-US" dirty="0"/>
              <a:t>: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4DA9E18-50B9-4DDD-A8E3-1642DC2A3B1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5152" y="200745"/>
            <a:ext cx="2801695" cy="2489166"/>
          </a:xfrm>
          <a:prstGeom prst="rect">
            <a:avLst/>
          </a:prstGeom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B316FA4-B9F5-A140-5C58-42926C0935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0561289"/>
              </p:ext>
            </p:extLst>
          </p:nvPr>
        </p:nvGraphicFramePr>
        <p:xfrm>
          <a:off x="1672478" y="4500247"/>
          <a:ext cx="4194922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26144">
                  <a:extLst>
                    <a:ext uri="{9D8B030D-6E8A-4147-A177-3AD203B41FA5}">
                      <a16:colId xmlns:a16="http://schemas.microsoft.com/office/drawing/2014/main" val="1125668088"/>
                    </a:ext>
                  </a:extLst>
                </a:gridCol>
                <a:gridCol w="2068778">
                  <a:extLst>
                    <a:ext uri="{9D8B030D-6E8A-4147-A177-3AD203B41FA5}">
                      <a16:colId xmlns:a16="http://schemas.microsoft.com/office/drawing/2014/main" val="4965100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Gaurav Shukla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2000910100067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013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Divyansh Shandilya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2000910100062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8951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Abhinav Garg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2000910100005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6894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Divyam</a:t>
                      </a:r>
                      <a:r>
                        <a:rPr lang="en-IN" dirty="0"/>
                        <a:t> Dua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2000910100061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492339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4B7BCCA1-DDC2-0FB3-7C9D-797C92F2A7CF}"/>
              </a:ext>
            </a:extLst>
          </p:cNvPr>
          <p:cNvSpPr txBox="1"/>
          <p:nvPr/>
        </p:nvSpPr>
        <p:spPr>
          <a:xfrm>
            <a:off x="7691719" y="4500247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Mrs. Surekha M</a:t>
            </a:r>
          </a:p>
        </p:txBody>
      </p:sp>
    </p:spTree>
    <p:extLst>
      <p:ext uri="{BB962C8B-B14F-4D97-AF65-F5344CB8AC3E}">
        <p14:creationId xmlns:p14="http://schemas.microsoft.com/office/powerpoint/2010/main" val="10124724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5475B-3817-42BE-A2F1-5BC99A1984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611120"/>
            <a:ext cx="8915400" cy="33001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4800" b="1">
                <a:latin typeface="Bradley Hand ITC" panose="03070402050302030203" pitchFamily="66" charset="0"/>
                <a:cs typeface="Times New Roman" panose="02020603050405020304" pitchFamily="18" charset="0"/>
              </a:rPr>
              <a:t>        </a:t>
            </a:r>
            <a:r>
              <a:rPr lang="en-IN" sz="4800" b="1">
                <a:solidFill>
                  <a:schemeClr val="tx1"/>
                </a:solidFill>
                <a:latin typeface="Bradley Hand ITC" panose="03070402050302030203" pitchFamily="66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825129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9A96C-BC14-4786-8C79-40CDAA09C2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6612" y="429209"/>
            <a:ext cx="10888824" cy="485192"/>
          </a:xfrm>
        </p:spPr>
        <p:txBody>
          <a:bodyPr>
            <a:normAutofit/>
          </a:bodyPr>
          <a:lstStyle/>
          <a:p>
            <a:pPr algn="ctr"/>
            <a:r>
              <a:rPr lang="en-IN" sz="2400" b="1" cap="all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CONTENTS OF THE PPT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656123-806F-3E3B-DB82-0EFDEFFD2552}"/>
              </a:ext>
            </a:extLst>
          </p:cNvPr>
          <p:cNvSpPr txBox="1"/>
          <p:nvPr/>
        </p:nvSpPr>
        <p:spPr>
          <a:xfrm>
            <a:off x="1211424" y="1210734"/>
            <a:ext cx="8839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INTRODUCTION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OBJECTIVES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LITERATURE SURVEY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HARDWARE AND SOFTWARE REQUIREMENTS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TIMELINE AND GANTT CHART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CONCLUSION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REFERENCES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43710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9A96C-BC14-4786-8C79-40CDAA09C2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6612" y="429209"/>
            <a:ext cx="10888824" cy="485192"/>
          </a:xfrm>
        </p:spPr>
        <p:txBody>
          <a:bodyPr>
            <a:normAutofit/>
          </a:bodyPr>
          <a:lstStyle/>
          <a:p>
            <a:pPr algn="ctr"/>
            <a:r>
              <a:rPr lang="en-IN" sz="2400" b="1" cap="all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742A3E-DF5E-4213-8F61-EF66E70148A6}"/>
              </a:ext>
            </a:extLst>
          </p:cNvPr>
          <p:cNvSpPr txBox="1"/>
          <p:nvPr/>
        </p:nvSpPr>
        <p:spPr>
          <a:xfrm>
            <a:off x="601773" y="1285875"/>
            <a:ext cx="72310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Questions, particularly Multiple Choice Questions (MCQs), are fundamental tools for assessing a learner’s knowledge and understanding, playing a pivotal role in the educational process.</a:t>
            </a:r>
          </a:p>
          <a:p>
            <a:pPr algn="just"/>
            <a:endParaRPr lang="en-US" b="0" i="0" dirty="0">
              <a:solidFill>
                <a:srgbClr val="111111"/>
              </a:solidFill>
              <a:effectLst/>
              <a:latin typeface="-apple-system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111111"/>
                </a:solidFill>
                <a:effectLst/>
                <a:latin typeface="-apple-system"/>
              </a:rPr>
              <a:t>Advantages of MCQs</a:t>
            </a: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: MCQs offer several notable advantages, including expedited evaluation, reduced testing time, consistent scoring, and the ability to facilitate electronic assessments.</a:t>
            </a:r>
          </a:p>
          <a:p>
            <a:pPr algn="just"/>
            <a:endParaRPr lang="en-US" b="0" i="0" dirty="0">
              <a:solidFill>
                <a:srgbClr val="111111"/>
              </a:solidFill>
              <a:effectLst/>
              <a:latin typeface="-apple-system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111111"/>
                </a:solidFill>
                <a:effectLst/>
                <a:latin typeface="-apple-system"/>
              </a:rPr>
              <a:t>Challenges and Solutions</a:t>
            </a: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: Crafting MCQs manually can be time-consuming and expensive. To address this, the research community has developed methods for the automated generation of MCQs.</a:t>
            </a:r>
          </a:p>
          <a:p>
            <a:pPr algn="just"/>
            <a:endParaRPr lang="en-US" b="0" i="0" dirty="0">
              <a:solidFill>
                <a:srgbClr val="111111"/>
              </a:solidFill>
              <a:effectLst/>
              <a:latin typeface="-apple-system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111111"/>
                </a:solidFill>
                <a:effectLst/>
                <a:latin typeface="-apple-system"/>
              </a:rPr>
              <a:t>Future of MCQ Generation</a:t>
            </a: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: With advancing technology, the automated generation of MCQs is set to become an essential component of educational assessment, benefitting both educators and learners.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495 3D Answer Illustrations - Free in PNG, BLEND, GLTF - IconScout">
            <a:extLst>
              <a:ext uri="{FF2B5EF4-FFF2-40B4-BE49-F238E27FC236}">
                <a16:creationId xmlns:a16="http://schemas.microsoft.com/office/drawing/2014/main" id="{32606298-1980-7767-B0AF-80A08F758E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2893" y="1285875"/>
            <a:ext cx="428625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2242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9A96C-BC14-4786-8C79-40CDAA09C2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6612" y="429209"/>
            <a:ext cx="10888824" cy="485192"/>
          </a:xfrm>
        </p:spPr>
        <p:txBody>
          <a:bodyPr>
            <a:normAutofit/>
          </a:bodyPr>
          <a:lstStyle/>
          <a:p>
            <a:pPr algn="ctr"/>
            <a:r>
              <a:rPr lang="en-IN" sz="2400" b="1" cap="all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742A3E-DF5E-4213-8F61-EF66E70148A6}"/>
              </a:ext>
            </a:extLst>
          </p:cNvPr>
          <p:cNvSpPr txBox="1"/>
          <p:nvPr/>
        </p:nvSpPr>
        <p:spPr>
          <a:xfrm>
            <a:off x="553616" y="1278295"/>
            <a:ext cx="11084767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47675" indent="-447675" algn="just">
              <a:buFont typeface="Courier New" panose="02070309020205020404" pitchFamily="49" charset="0"/>
              <a:buChar char="o"/>
              <a:tabLst>
                <a:tab pos="447675" algn="l"/>
              </a:tabLst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tabLst>
                <a:tab pos="447675" algn="l"/>
              </a:tabLst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8728F8-8BB5-149E-CD83-417CA912C0B9}"/>
              </a:ext>
            </a:extLst>
          </p:cNvPr>
          <p:cNvSpPr txBox="1"/>
          <p:nvPr/>
        </p:nvSpPr>
        <p:spPr>
          <a:xfrm>
            <a:off x="2981908" y="1486261"/>
            <a:ext cx="657696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the wake of Covid-19, the swift shift to online education underscored the need for efficient test creation tools to allow educators to focus more on teaching. Our objectives are:</a:t>
            </a:r>
          </a:p>
          <a:p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/>
              <a:t>Efficiency</a:t>
            </a:r>
            <a:r>
              <a:rPr lang="en-US" dirty="0"/>
              <a:t>: Reduce the average time spent on creating a class test.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/>
              <a:t>Integrity</a:t>
            </a:r>
            <a:r>
              <a:rPr lang="en-US" dirty="0"/>
              <a:t>: Generate unique questions to minimize the use of unfair means.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/>
              <a:t>Automation</a:t>
            </a:r>
            <a:r>
              <a:rPr lang="en-US" dirty="0"/>
              <a:t>: Use natural language processing and machine learning for automatic question generation.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/>
              <a:t>User Base</a:t>
            </a:r>
            <a:r>
              <a:rPr lang="en-US" dirty="0"/>
              <a:t>: Cater to the large user base depending on online tools for test assessment and generation.</a:t>
            </a:r>
            <a:endParaRPr lang="en-IN" dirty="0"/>
          </a:p>
        </p:txBody>
      </p:sp>
      <p:pic>
        <p:nvPicPr>
          <p:cNvPr id="3074" name="Picture 2" descr="GCE A Level MCQs - A Level Quiz Questions - A Level MCQs Answers">
            <a:extLst>
              <a:ext uri="{FF2B5EF4-FFF2-40B4-BE49-F238E27FC236}">
                <a16:creationId xmlns:a16="http://schemas.microsoft.com/office/drawing/2014/main" id="{D32CBB9B-7C85-CF2B-04E8-30D91B2595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09" y="2369846"/>
            <a:ext cx="2118307" cy="2118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4579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9A96C-BC14-4786-8C79-40CDAA09C2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6612" y="429209"/>
            <a:ext cx="10888824" cy="485192"/>
          </a:xfrm>
        </p:spPr>
        <p:txBody>
          <a:bodyPr>
            <a:normAutofit/>
          </a:bodyPr>
          <a:lstStyle/>
          <a:p>
            <a:pPr algn="ctr"/>
            <a:r>
              <a:rPr lang="en-IN" sz="24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</a:p>
        </p:txBody>
      </p:sp>
    </p:spTree>
    <p:extLst>
      <p:ext uri="{BB962C8B-B14F-4D97-AF65-F5344CB8AC3E}">
        <p14:creationId xmlns:p14="http://schemas.microsoft.com/office/powerpoint/2010/main" val="1287942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9A96C-BC14-4786-8C79-40CDAA09C2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6612" y="429209"/>
            <a:ext cx="10888824" cy="485192"/>
          </a:xfrm>
        </p:spPr>
        <p:txBody>
          <a:bodyPr>
            <a:normAutofit/>
          </a:bodyPr>
          <a:lstStyle/>
          <a:p>
            <a:pPr algn="ctr"/>
            <a:r>
              <a:rPr lang="en-IN" sz="24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HARDWARE &amp; SOFTWARE REQUITEMENTS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742A3E-DF5E-4213-8F61-EF66E70148A6}"/>
              </a:ext>
            </a:extLst>
          </p:cNvPr>
          <p:cNvSpPr txBox="1"/>
          <p:nvPr/>
        </p:nvSpPr>
        <p:spPr>
          <a:xfrm>
            <a:off x="553616" y="796480"/>
            <a:ext cx="110847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tabLst>
                <a:tab pos="447675" algn="l"/>
              </a:tabLst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tabLst>
                <a:tab pos="447675" algn="l"/>
              </a:tabLst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DC58A2-03E2-02B6-A935-3884E06E0F3C}"/>
              </a:ext>
            </a:extLst>
          </p:cNvPr>
          <p:cNvSpPr txBox="1"/>
          <p:nvPr/>
        </p:nvSpPr>
        <p:spPr>
          <a:xfrm>
            <a:off x="988594" y="1148939"/>
            <a:ext cx="6100010" cy="13222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Hardware: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High-performance GPU (Graphics Processing Unit): Our project requires access to a high-performance GPU to accelerate the training and evaluation of deep learning models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E3FCCF-EF53-3333-5380-119C0BBBB471}"/>
              </a:ext>
            </a:extLst>
          </p:cNvPr>
          <p:cNvSpPr txBox="1"/>
          <p:nvPr/>
        </p:nvSpPr>
        <p:spPr>
          <a:xfrm>
            <a:off x="988594" y="2705762"/>
            <a:ext cx="6100010" cy="10452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Software: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Python Programming Language: Python serves as the primary programming language for our project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C9EDAD-BA60-EAFE-0FB0-FD21A27B6890}"/>
              </a:ext>
            </a:extLst>
          </p:cNvPr>
          <p:cNvSpPr txBox="1"/>
          <p:nvPr/>
        </p:nvSpPr>
        <p:spPr>
          <a:xfrm>
            <a:off x="988594" y="3855802"/>
            <a:ext cx="610001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Jupyter</a:t>
            </a: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Notebook: </a:t>
            </a:r>
            <a:r>
              <a:rPr lang="en-I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Jupyter</a:t>
            </a: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Notebook provides an interactive and user-friendly development environment for our project.</a:t>
            </a:r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EDD060D-4C4F-0721-8F9F-D80BB0E927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8604" y="3751048"/>
            <a:ext cx="3914150" cy="273302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872337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9A96C-BC14-4786-8C79-40CDAA09C2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6612" y="429209"/>
            <a:ext cx="10888824" cy="485192"/>
          </a:xfrm>
        </p:spPr>
        <p:txBody>
          <a:bodyPr>
            <a:normAutofit/>
          </a:bodyPr>
          <a:lstStyle/>
          <a:p>
            <a:pPr algn="ctr"/>
            <a:r>
              <a:rPr lang="en-IN" sz="24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TIMELINE CHART/ GANTT CHART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AC5EE59-4BCD-99A8-3100-D42FC57F2F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7788" y="1259304"/>
            <a:ext cx="6716295" cy="5037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858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9AA8E23-33A7-457C-B47E-896EECEB3559}"/>
              </a:ext>
            </a:extLst>
          </p:cNvPr>
          <p:cNvSpPr txBox="1"/>
          <p:nvPr/>
        </p:nvSpPr>
        <p:spPr>
          <a:xfrm>
            <a:off x="401216" y="510912"/>
            <a:ext cx="10033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A64BF2-BC0D-0DB0-EB0C-DAE44DD1BB6A}"/>
              </a:ext>
            </a:extLst>
          </p:cNvPr>
          <p:cNvSpPr txBox="1"/>
          <p:nvPr/>
        </p:nvSpPr>
        <p:spPr>
          <a:xfrm>
            <a:off x="1782678" y="1599200"/>
            <a:ext cx="714475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Söhne"/>
              </a:rPr>
              <a:t>This paper critically examines automatic MCQ generation from text. It outlines a six-phase workflow: preprocessing, sentence selection, key identification, question formulation, distractor creation, and postprocessing. Various strategies for each phase are discussed, alongside a comparative analysis of different methods. Evaluation techniques for generated MCQs are also highlighted.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97062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9AA8E23-33A7-457C-B47E-896EECEB3559}"/>
              </a:ext>
            </a:extLst>
          </p:cNvPr>
          <p:cNvSpPr txBox="1"/>
          <p:nvPr/>
        </p:nvSpPr>
        <p:spPr>
          <a:xfrm>
            <a:off x="401216" y="510912"/>
            <a:ext cx="105536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2FFACA-373F-542C-C2A6-380EFDE94932}"/>
              </a:ext>
            </a:extLst>
          </p:cNvPr>
          <p:cNvSpPr txBox="1"/>
          <p:nvPr/>
        </p:nvSpPr>
        <p:spPr>
          <a:xfrm>
            <a:off x="826169" y="1413320"/>
            <a:ext cx="8452182" cy="40313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07000"/>
              </a:lnSpc>
              <a:buFont typeface="+mj-lt"/>
              <a:buAutoNum type="romanUcParenBoth"/>
            </a:pPr>
            <a:r>
              <a:rPr lang="en-IN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Dhawaleshwar</a:t>
            </a:r>
            <a:r>
              <a:rPr lang="en-IN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Rao, CH Sujan Kumar Saha, “Automatic Multiple Choice Question Generation,” in IEEE Journal, IEEE TRANSACTIONS ON LEARNING TECHNOLOGIES, VOL. 13, NO. 1, JANUARY-MARCH 2020. 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+mj-lt"/>
              <a:buAutoNum type="romanUcParenBoth"/>
            </a:pPr>
            <a:r>
              <a:rPr lang="en-IN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Riken Shah, Disha Shah, “Automatic Question Generation for Intelligent Tutoring System,” in IEEE Journal, 2017 2nd International Conference on Communication Systems, Computing, and IT Applications (CSCITA). 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+mj-lt"/>
              <a:buAutoNum type="romanUcParenBoth"/>
            </a:pPr>
            <a:r>
              <a:rPr lang="en-IN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Mushale</a:t>
            </a:r>
            <a:r>
              <a:rPr lang="en-IN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Ashish, </a:t>
            </a:r>
            <a:r>
              <a:rPr lang="en-IN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Shafali</a:t>
            </a:r>
            <a:r>
              <a:rPr lang="en-IN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Gupta, “An automatic generator of multiple-choice question with random answer key,” JETIR June 2020, Volume 7, Issue 6. 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+mj-lt"/>
              <a:buAutoNum type="romanUcParenBoth"/>
            </a:pPr>
            <a:r>
              <a:rPr lang="en-IN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M. Agarwal and P. </a:t>
            </a:r>
            <a:r>
              <a:rPr lang="en-IN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Mannem</a:t>
            </a:r>
            <a:r>
              <a:rPr lang="en-IN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“Automatic gap-fill question generation from textbooks,” in Proceedings of the 6th Workshop on Innovative Use of NLP for Building Educational Applications, ser. IUNLPBEA ’11. Stroudsburg, PA, USA: Association for Computational Linguistics, 2011. 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romanUcParenBoth"/>
            </a:pPr>
            <a:r>
              <a:rPr lang="en-IN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Afzal, N. and </a:t>
            </a:r>
            <a:r>
              <a:rPr lang="en-IN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Mitkov</a:t>
            </a:r>
            <a:r>
              <a:rPr lang="en-IN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R. (2014) ‘Automatic generation of multiple-choice questions using dependency-based semantic relations’, Soft Computing - A Fusion of Foundations, Methodologies and Applications. 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355853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1_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1765</TotalTime>
  <Words>577</Words>
  <Application>Microsoft Office PowerPoint</Application>
  <PresentationFormat>Widescreen</PresentationFormat>
  <Paragraphs>54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21" baseType="lpstr">
      <vt:lpstr>-apple-system</vt:lpstr>
      <vt:lpstr>Arial</vt:lpstr>
      <vt:lpstr>Bradley Hand ITC</vt:lpstr>
      <vt:lpstr>Calibri</vt:lpstr>
      <vt:lpstr>Courier New</vt:lpstr>
      <vt:lpstr>Söhne</vt:lpstr>
      <vt:lpstr>Times New Roman</vt:lpstr>
      <vt:lpstr>Trebuchet MS</vt:lpstr>
      <vt:lpstr>Wingdings 3</vt:lpstr>
      <vt:lpstr>Facet</vt:lpstr>
      <vt:lpstr>1_Facet</vt:lpstr>
      <vt:lpstr>PowerPoint Presentation</vt:lpstr>
      <vt:lpstr>CONTENTS OF THE PPT</vt:lpstr>
      <vt:lpstr>Introduction</vt:lpstr>
      <vt:lpstr>OBJECTIVES </vt:lpstr>
      <vt:lpstr>LITERATURE SURVEY</vt:lpstr>
      <vt:lpstr>HARDWARE &amp; SOFTWARE REQUITEMENTS</vt:lpstr>
      <vt:lpstr>TIMELINE CHART/ GANTT CHART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Harsh Agarwal</dc:creator>
  <cp:lastModifiedBy>vipin tyagi</cp:lastModifiedBy>
  <cp:revision>125</cp:revision>
  <dcterms:created xsi:type="dcterms:W3CDTF">2021-11-16T14:07:21Z</dcterms:created>
  <dcterms:modified xsi:type="dcterms:W3CDTF">2023-10-13T15:45:27Z</dcterms:modified>
</cp:coreProperties>
</file>