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 id="2147483801" r:id="rId2"/>
  </p:sldMasterIdLst>
  <p:sldIdLst>
    <p:sldId id="256" r:id="rId3"/>
    <p:sldId id="257" r:id="rId4"/>
    <p:sldId id="281" r:id="rId5"/>
    <p:sldId id="279" r:id="rId6"/>
    <p:sldId id="273" r:id="rId7"/>
    <p:sldId id="282" r:id="rId8"/>
    <p:sldId id="274" r:id="rId9"/>
    <p:sldId id="277" r:id="rId10"/>
    <p:sldId id="270" r:id="rId11"/>
    <p:sldId id="28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E0A00-37D0-45C5-939D-F424081A67A9}" v="70" dt="2023-10-14T02:45:12.8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119" d="100"/>
          <a:sy n="119" d="100"/>
        </p:scale>
        <p:origin x="102"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264121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1181934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1168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442406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0582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1705150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965145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4168997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3015514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3956139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133420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5806887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B549BF-109E-466A-95D4-FEF6D573C483}"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1223117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B549BF-109E-466A-95D4-FEF6D573C483}" type="datetimeFigureOut">
              <a:rPr lang="en-IN" smtClean="0"/>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14757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B549BF-109E-466A-95D4-FEF6D573C483}" type="datetimeFigureOut">
              <a:rPr lang="en-IN" smtClean="0"/>
              <a:t>13-10-2023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04500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549BF-109E-466A-95D4-FEF6D573C483}" type="datetimeFigureOut">
              <a:rPr lang="en-IN" smtClean="0"/>
              <a:t>13-10-2023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18027497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B549BF-109E-466A-95D4-FEF6D573C483}"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1752406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B549BF-109E-466A-95D4-FEF6D573C483}"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3372856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274373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252445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21712849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337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3830572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0925371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20961579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898171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B549BF-109E-466A-95D4-FEF6D573C483}"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579102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B549BF-109E-466A-95D4-FEF6D573C483}" type="datetimeFigureOut">
              <a:rPr lang="en-IN" smtClean="0"/>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292014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B549BF-109E-466A-95D4-FEF6D573C483}" type="datetimeFigureOut">
              <a:rPr lang="en-IN" smtClean="0"/>
              <a:t>13-10-2023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4065790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549BF-109E-466A-95D4-FEF6D573C483}" type="datetimeFigureOut">
              <a:rPr lang="en-IN" smtClean="0"/>
              <a:t>13-10-2023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2900379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B549BF-109E-466A-95D4-FEF6D573C483}"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105887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B549BF-109E-466A-95D4-FEF6D573C483}"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60715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B549BF-109E-466A-95D4-FEF6D573C483}" type="datetimeFigureOut">
              <a:rPr lang="en-IN" smtClean="0"/>
              <a:t>13-10-2023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11DCA9-5F26-4156-9FEB-F11C04B71BC6}" type="slidenum">
              <a:rPr lang="en-IN" smtClean="0"/>
              <a:t>‹#›</a:t>
            </a:fld>
            <a:endParaRPr lang="en-IN"/>
          </a:p>
        </p:txBody>
      </p:sp>
    </p:spTree>
    <p:extLst>
      <p:ext uri="{BB962C8B-B14F-4D97-AF65-F5344CB8AC3E}">
        <p14:creationId xmlns:p14="http://schemas.microsoft.com/office/powerpoint/2010/main" val="9300541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B549BF-109E-466A-95D4-FEF6D573C483}" type="datetimeFigureOut">
              <a:rPr lang="en-IN" smtClean="0"/>
              <a:t>13-10-2023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11DCA9-5F26-4156-9FEB-F11C04B71BC6}" type="slidenum">
              <a:rPr lang="en-IN" smtClean="0"/>
              <a:t>‹#›</a:t>
            </a:fld>
            <a:endParaRPr lang="en-IN"/>
          </a:p>
        </p:txBody>
      </p:sp>
    </p:spTree>
    <p:extLst>
      <p:ext uri="{BB962C8B-B14F-4D97-AF65-F5344CB8AC3E}">
        <p14:creationId xmlns:p14="http://schemas.microsoft.com/office/powerpoint/2010/main" val="375508039"/>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9F1AF0-258E-4349-B7CF-035066C9AEB6}"/>
              </a:ext>
            </a:extLst>
          </p:cNvPr>
          <p:cNvSpPr txBox="1"/>
          <p:nvPr/>
        </p:nvSpPr>
        <p:spPr>
          <a:xfrm>
            <a:off x="2801471" y="2519082"/>
            <a:ext cx="6589058" cy="830997"/>
          </a:xfrm>
          <a:prstGeom prst="rect">
            <a:avLst/>
          </a:prstGeom>
          <a:noFill/>
        </p:spPr>
        <p:txBody>
          <a:bodyPr wrap="square" rtlCol="0">
            <a:spAutoFit/>
          </a:bodyPr>
          <a:lstStyle/>
          <a:p>
            <a:pPr algn="ctr"/>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Project Title: Knowbot Quiz Generation</a:t>
            </a:r>
          </a:p>
        </p:txBody>
      </p:sp>
      <p:sp>
        <p:nvSpPr>
          <p:cNvPr id="8" name="TextBox 7">
            <a:extLst>
              <a:ext uri="{FF2B5EF4-FFF2-40B4-BE49-F238E27FC236}">
                <a16:creationId xmlns:a16="http://schemas.microsoft.com/office/drawing/2014/main" id="{58D99448-AE0B-4271-A9C6-01718825F720}"/>
              </a:ext>
            </a:extLst>
          </p:cNvPr>
          <p:cNvSpPr txBox="1"/>
          <p:nvPr/>
        </p:nvSpPr>
        <p:spPr>
          <a:xfrm>
            <a:off x="1672478" y="4130915"/>
            <a:ext cx="3290047" cy="369332"/>
          </a:xfrm>
          <a:prstGeom prst="rect">
            <a:avLst/>
          </a:prstGeom>
          <a:noFill/>
        </p:spPr>
        <p:txBody>
          <a:bodyPr wrap="square" rtlCol="0">
            <a:spAutoFit/>
          </a:bodyPr>
          <a:lstStyle/>
          <a:p>
            <a:pPr algn="just"/>
            <a:r>
              <a:rPr lang="en-US" b="1" dirty="0"/>
              <a:t>Project Members</a:t>
            </a:r>
            <a:r>
              <a:rPr lang="en-US" dirty="0"/>
              <a:t>:</a:t>
            </a:r>
          </a:p>
        </p:txBody>
      </p:sp>
      <p:sp>
        <p:nvSpPr>
          <p:cNvPr id="11" name="TextBox 10">
            <a:extLst>
              <a:ext uri="{FF2B5EF4-FFF2-40B4-BE49-F238E27FC236}">
                <a16:creationId xmlns:a16="http://schemas.microsoft.com/office/drawing/2014/main" id="{A2D2073C-EE90-4A49-92AC-6587C118B14E}"/>
              </a:ext>
            </a:extLst>
          </p:cNvPr>
          <p:cNvSpPr txBox="1"/>
          <p:nvPr/>
        </p:nvSpPr>
        <p:spPr>
          <a:xfrm>
            <a:off x="7691719" y="4130915"/>
            <a:ext cx="4105836" cy="369332"/>
          </a:xfrm>
          <a:prstGeom prst="rect">
            <a:avLst/>
          </a:prstGeom>
          <a:noFill/>
        </p:spPr>
        <p:txBody>
          <a:bodyPr wrap="square" rtlCol="0">
            <a:spAutoFit/>
          </a:bodyPr>
          <a:lstStyle/>
          <a:p>
            <a:r>
              <a:rPr lang="en-US" b="1" dirty="0"/>
              <a:t>Supervisor Name</a:t>
            </a:r>
            <a:r>
              <a:rPr lang="en-US" dirty="0"/>
              <a:t>:</a:t>
            </a:r>
          </a:p>
        </p:txBody>
      </p:sp>
      <p:pic>
        <p:nvPicPr>
          <p:cNvPr id="13" name="Picture 12">
            <a:extLst>
              <a:ext uri="{FF2B5EF4-FFF2-40B4-BE49-F238E27FC236}">
                <a16:creationId xmlns:a16="http://schemas.microsoft.com/office/drawing/2014/main" id="{44DA9E18-50B9-4DDD-A8E3-1642DC2A3B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5152" y="200745"/>
            <a:ext cx="2801695" cy="2489166"/>
          </a:xfrm>
          <a:prstGeom prst="rect">
            <a:avLst/>
          </a:prstGeom>
        </p:spPr>
      </p:pic>
      <p:graphicFrame>
        <p:nvGraphicFramePr>
          <p:cNvPr id="2" name="Table 1">
            <a:extLst>
              <a:ext uri="{FF2B5EF4-FFF2-40B4-BE49-F238E27FC236}">
                <a16:creationId xmlns:a16="http://schemas.microsoft.com/office/drawing/2014/main" id="{DB316FA4-B9F5-A140-5C58-42926C093578}"/>
              </a:ext>
            </a:extLst>
          </p:cNvPr>
          <p:cNvGraphicFramePr>
            <a:graphicFrameLocks noGrp="1"/>
          </p:cNvGraphicFramePr>
          <p:nvPr>
            <p:extLst>
              <p:ext uri="{D42A27DB-BD31-4B8C-83A1-F6EECF244321}">
                <p14:modId xmlns:p14="http://schemas.microsoft.com/office/powerpoint/2010/main" val="2090561289"/>
              </p:ext>
            </p:extLst>
          </p:nvPr>
        </p:nvGraphicFramePr>
        <p:xfrm>
          <a:off x="1672478" y="4500247"/>
          <a:ext cx="4194922" cy="1483360"/>
        </p:xfrm>
        <a:graphic>
          <a:graphicData uri="http://schemas.openxmlformats.org/drawingml/2006/table">
            <a:tbl>
              <a:tblPr firstRow="1" bandRow="1">
                <a:tableStyleId>{2D5ABB26-0587-4C30-8999-92F81FD0307C}</a:tableStyleId>
              </a:tblPr>
              <a:tblGrid>
                <a:gridCol w="2126144">
                  <a:extLst>
                    <a:ext uri="{9D8B030D-6E8A-4147-A177-3AD203B41FA5}">
                      <a16:colId xmlns:a16="http://schemas.microsoft.com/office/drawing/2014/main" val="1125668088"/>
                    </a:ext>
                  </a:extLst>
                </a:gridCol>
                <a:gridCol w="2068778">
                  <a:extLst>
                    <a:ext uri="{9D8B030D-6E8A-4147-A177-3AD203B41FA5}">
                      <a16:colId xmlns:a16="http://schemas.microsoft.com/office/drawing/2014/main" val="496510049"/>
                    </a:ext>
                  </a:extLst>
                </a:gridCol>
              </a:tblGrid>
              <a:tr h="370840">
                <a:tc>
                  <a:txBody>
                    <a:bodyPr/>
                    <a:lstStyle/>
                    <a:p>
                      <a:r>
                        <a:rPr lang="en-IN" dirty="0"/>
                        <a:t>Gaurav Shukla</a:t>
                      </a:r>
                    </a:p>
                  </a:txBody>
                  <a:tcPr/>
                </a:tc>
                <a:tc>
                  <a:txBody>
                    <a:bodyPr/>
                    <a:lstStyle/>
                    <a:p>
                      <a:r>
                        <a:rPr lang="en-IN" dirty="0"/>
                        <a:t>2000910100067</a:t>
                      </a:r>
                    </a:p>
                  </a:txBody>
                  <a:tcPr/>
                </a:tc>
                <a:extLst>
                  <a:ext uri="{0D108BD9-81ED-4DB2-BD59-A6C34878D82A}">
                    <a16:rowId xmlns:a16="http://schemas.microsoft.com/office/drawing/2014/main" val="1659013393"/>
                  </a:ext>
                </a:extLst>
              </a:tr>
              <a:tr h="370840">
                <a:tc>
                  <a:txBody>
                    <a:bodyPr/>
                    <a:lstStyle/>
                    <a:p>
                      <a:r>
                        <a:rPr lang="en-IN" dirty="0"/>
                        <a:t>Divyansh Shandilya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2000910100062</a:t>
                      </a:r>
                    </a:p>
                  </a:txBody>
                  <a:tcPr/>
                </a:tc>
                <a:extLst>
                  <a:ext uri="{0D108BD9-81ED-4DB2-BD59-A6C34878D82A}">
                    <a16:rowId xmlns:a16="http://schemas.microsoft.com/office/drawing/2014/main" val="1108951665"/>
                  </a:ext>
                </a:extLst>
              </a:tr>
              <a:tr h="370840">
                <a:tc>
                  <a:txBody>
                    <a:bodyPr/>
                    <a:lstStyle/>
                    <a:p>
                      <a:r>
                        <a:rPr lang="en-IN" dirty="0"/>
                        <a:t>Abhinav Garg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2000910100005</a:t>
                      </a:r>
                    </a:p>
                  </a:txBody>
                  <a:tcPr/>
                </a:tc>
                <a:extLst>
                  <a:ext uri="{0D108BD9-81ED-4DB2-BD59-A6C34878D82A}">
                    <a16:rowId xmlns:a16="http://schemas.microsoft.com/office/drawing/2014/main" val="2326894466"/>
                  </a:ext>
                </a:extLst>
              </a:tr>
              <a:tr h="370840">
                <a:tc>
                  <a:txBody>
                    <a:bodyPr/>
                    <a:lstStyle/>
                    <a:p>
                      <a:r>
                        <a:rPr lang="en-IN" dirty="0" err="1"/>
                        <a:t>Divyam</a:t>
                      </a:r>
                      <a:r>
                        <a:rPr lang="en-IN" dirty="0"/>
                        <a:t> Dua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2000910100061</a:t>
                      </a:r>
                    </a:p>
                  </a:txBody>
                  <a:tcPr/>
                </a:tc>
                <a:extLst>
                  <a:ext uri="{0D108BD9-81ED-4DB2-BD59-A6C34878D82A}">
                    <a16:rowId xmlns:a16="http://schemas.microsoft.com/office/drawing/2014/main" val="1924923394"/>
                  </a:ext>
                </a:extLst>
              </a:tr>
            </a:tbl>
          </a:graphicData>
        </a:graphic>
      </p:graphicFrame>
      <p:sp>
        <p:nvSpPr>
          <p:cNvPr id="3" name="TextBox 2">
            <a:extLst>
              <a:ext uri="{FF2B5EF4-FFF2-40B4-BE49-F238E27FC236}">
                <a16:creationId xmlns:a16="http://schemas.microsoft.com/office/drawing/2014/main" id="{4B7BCCA1-DDC2-0FB3-7C9D-797C92F2A7CF}"/>
              </a:ext>
            </a:extLst>
          </p:cNvPr>
          <p:cNvSpPr txBox="1"/>
          <p:nvPr/>
        </p:nvSpPr>
        <p:spPr>
          <a:xfrm>
            <a:off x="7691719" y="4500247"/>
            <a:ext cx="2133600" cy="369332"/>
          </a:xfrm>
          <a:prstGeom prst="rect">
            <a:avLst/>
          </a:prstGeom>
          <a:noFill/>
        </p:spPr>
        <p:txBody>
          <a:bodyPr wrap="square" rtlCol="0">
            <a:spAutoFit/>
          </a:bodyPr>
          <a:lstStyle/>
          <a:p>
            <a:r>
              <a:rPr lang="en-IN" dirty="0"/>
              <a:t>Mrs. Surekha M</a:t>
            </a:r>
          </a:p>
        </p:txBody>
      </p:sp>
    </p:spTree>
    <p:extLst>
      <p:ext uri="{BB962C8B-B14F-4D97-AF65-F5344CB8AC3E}">
        <p14:creationId xmlns:p14="http://schemas.microsoft.com/office/powerpoint/2010/main" val="1012472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8E23-33A7-457C-B47E-896EECEB3559}"/>
              </a:ext>
            </a:extLst>
          </p:cNvPr>
          <p:cNvSpPr txBox="1"/>
          <p:nvPr/>
        </p:nvSpPr>
        <p:spPr>
          <a:xfrm>
            <a:off x="401216" y="510912"/>
            <a:ext cx="10553655" cy="461665"/>
          </a:xfrm>
          <a:prstGeom prst="rect">
            <a:avLst/>
          </a:prstGeom>
          <a:noFill/>
        </p:spPr>
        <p:txBody>
          <a:bodyPr wrap="square" rtlCol="0">
            <a:spAutoFit/>
          </a:bodyPr>
          <a:lstStyle/>
          <a:p>
            <a:pPr algn="ctr"/>
            <a:r>
              <a:rPr lang="en-IN" sz="2400" b="1" dirty="0">
                <a:solidFill>
                  <a:schemeClr val="bg1">
                    <a:lumMod val="50000"/>
                  </a:schemeClr>
                </a:solidFill>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872FFACA-373F-542C-C2A6-380EFDE94932}"/>
              </a:ext>
            </a:extLst>
          </p:cNvPr>
          <p:cNvSpPr txBox="1"/>
          <p:nvPr/>
        </p:nvSpPr>
        <p:spPr>
          <a:xfrm>
            <a:off x="826169" y="1413320"/>
            <a:ext cx="8452182" cy="4031360"/>
          </a:xfrm>
          <a:prstGeom prst="rect">
            <a:avLst/>
          </a:prstGeom>
          <a:noFill/>
        </p:spPr>
        <p:txBody>
          <a:bodyPr wrap="square">
            <a:spAutoFit/>
          </a:bodyPr>
          <a:lstStyle/>
          <a:p>
            <a:pPr marL="342900" lvl="0" indent="-342900" algn="just">
              <a:lnSpc>
                <a:spcPct val="107000"/>
              </a:lnSpc>
              <a:buFont typeface="+mj-lt"/>
              <a:buAutoNum type="romanUcParenBoth"/>
            </a:pP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Dhawaleshwar</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Rao, CH Sujan Kumar Saha, “Automatic Multiple Choice Question Generation,” in IEEE Journal, IEEE TRANSACTIONS ON LEARNING TECHNOLOGIES, VOL. 13, NO. 1, JANUARY-MARCH 2020.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UcParenBoth"/>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Riken Shah, Disha Shah, “Automatic Question Generation for Intelligent Tutoring System,” in IEEE Journal, 2017 2nd International Conference on Communication Systems, Computing, and IT Applications (CSCITA).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UcParenBoth"/>
            </a:pP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Mushale</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Ashish,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Shafali</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Gupta, “An automatic generator of multiple-choice question with random answer key,” JETIR June 2020, Volume 7, Issue 6.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UcParenBoth"/>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 Agarwal and P.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Mannem</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“Automatic gap-fill question generation from textbooks,” in Proceedings of the 6th Workshop on Innovative Use of NLP for Building Educational Applications, ser. IUNLPBEA ’11. Stroudsburg, PA, USA: Association for Computational Linguistics, 2011.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romanUcParenBoth"/>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Afzal, N. and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Mitkov</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 (2014) ‘Automatic generation of multiple-choice questions using dependency-based semantic relations’, Soft Computing - A Fusion of Foundations, Methodologies and Applications.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355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F5475B-3817-42BE-A2F1-5BC99A198431}"/>
              </a:ext>
            </a:extLst>
          </p:cNvPr>
          <p:cNvSpPr>
            <a:spLocks noGrp="1"/>
          </p:cNvSpPr>
          <p:nvPr>
            <p:ph idx="1"/>
          </p:nvPr>
        </p:nvSpPr>
        <p:spPr>
          <a:xfrm>
            <a:off x="2589212" y="2611120"/>
            <a:ext cx="8915400" cy="3300102"/>
          </a:xfrm>
        </p:spPr>
        <p:txBody>
          <a:bodyPr>
            <a:normAutofit/>
          </a:bodyPr>
          <a:lstStyle/>
          <a:p>
            <a:pPr marL="0" indent="0">
              <a:buNone/>
            </a:pPr>
            <a:r>
              <a:rPr lang="en-IN" sz="4800" b="1">
                <a:latin typeface="Bradley Hand ITC" panose="03070402050302030203" pitchFamily="66" charset="0"/>
                <a:cs typeface="Times New Roman" panose="02020603050405020304" pitchFamily="18" charset="0"/>
              </a:rPr>
              <a:t>        </a:t>
            </a:r>
            <a:r>
              <a:rPr lang="en-IN" sz="4800" b="1">
                <a:solidFill>
                  <a:schemeClr val="tx1"/>
                </a:solidFill>
                <a:latin typeface="Bradley Hand ITC" panose="03070402050302030203" pitchFamily="66" charset="0"/>
                <a:cs typeface="Times New Roman" panose="02020603050405020304" pitchFamily="18" charset="0"/>
              </a:rPr>
              <a:t>THANK YOU</a:t>
            </a:r>
          </a:p>
        </p:txBody>
      </p:sp>
    </p:spTree>
    <p:extLst>
      <p:ext uri="{BB962C8B-B14F-4D97-AF65-F5344CB8AC3E}">
        <p14:creationId xmlns:p14="http://schemas.microsoft.com/office/powerpoint/2010/main" val="82512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A96C-BC14-4786-8C79-40CDAA09C2D3}"/>
              </a:ext>
            </a:extLst>
          </p:cNvPr>
          <p:cNvSpPr>
            <a:spLocks noGrp="1"/>
          </p:cNvSpPr>
          <p:nvPr>
            <p:ph type="ctrTitle"/>
          </p:nvPr>
        </p:nvSpPr>
        <p:spPr>
          <a:xfrm>
            <a:off x="186612" y="429209"/>
            <a:ext cx="10888824" cy="485192"/>
          </a:xfrm>
        </p:spPr>
        <p:txBody>
          <a:bodyPr>
            <a:normAutofit/>
          </a:bodyPr>
          <a:lstStyle/>
          <a:p>
            <a:pPr algn="ctr"/>
            <a:r>
              <a:rPr lang="en-IN" sz="2400" b="1" cap="all" dirty="0">
                <a:solidFill>
                  <a:schemeClr val="bg1">
                    <a:lumMod val="50000"/>
                  </a:schemeClr>
                </a:solidFill>
                <a:latin typeface="Times New Roman" panose="02020603050405020304" pitchFamily="18" charset="0"/>
                <a:cs typeface="Times New Roman" panose="02020603050405020304" pitchFamily="18" charset="0"/>
              </a:rPr>
              <a:t>CONTENTS OF THE PPT</a:t>
            </a:r>
          </a:p>
        </p:txBody>
      </p:sp>
      <p:sp>
        <p:nvSpPr>
          <p:cNvPr id="4" name="TextBox 3">
            <a:extLst>
              <a:ext uri="{FF2B5EF4-FFF2-40B4-BE49-F238E27FC236}">
                <a16:creationId xmlns:a16="http://schemas.microsoft.com/office/drawing/2014/main" id="{B2656123-806F-3E3B-DB82-0EFDEFFD2552}"/>
              </a:ext>
            </a:extLst>
          </p:cNvPr>
          <p:cNvSpPr txBox="1"/>
          <p:nvPr/>
        </p:nvSpPr>
        <p:spPr>
          <a:xfrm>
            <a:off x="1211424" y="1210734"/>
            <a:ext cx="88392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INTRODUCTION</a:t>
            </a:r>
          </a:p>
          <a:p>
            <a:pPr marL="285750" indent="-285750">
              <a:buFont typeface="Arial" panose="020B0604020202020204" pitchFamily="34" charset="0"/>
              <a:buChar char="•"/>
            </a:pPr>
            <a:r>
              <a:rPr lang="en-IN" dirty="0"/>
              <a:t>OBJECTIVES</a:t>
            </a:r>
          </a:p>
          <a:p>
            <a:pPr marL="285750" indent="-285750">
              <a:buFont typeface="Arial" panose="020B0604020202020204" pitchFamily="34" charset="0"/>
              <a:buChar char="•"/>
            </a:pPr>
            <a:r>
              <a:rPr lang="en-IN" dirty="0"/>
              <a:t>LITERATURE SURVEY</a:t>
            </a:r>
          </a:p>
          <a:p>
            <a:pPr marL="285750" indent="-285750">
              <a:buFont typeface="Arial" panose="020B0604020202020204" pitchFamily="34" charset="0"/>
              <a:buChar char="•"/>
            </a:pPr>
            <a:r>
              <a:rPr lang="en-IN" dirty="0"/>
              <a:t>HARDWARE AND SOFTWARE REQUIREMENTS</a:t>
            </a:r>
          </a:p>
          <a:p>
            <a:pPr marL="285750" indent="-285750">
              <a:buFont typeface="Arial" panose="020B0604020202020204" pitchFamily="34" charset="0"/>
              <a:buChar char="•"/>
            </a:pPr>
            <a:r>
              <a:rPr lang="en-IN" dirty="0"/>
              <a:t>TIMELINE AND GANTT CHART</a:t>
            </a:r>
          </a:p>
          <a:p>
            <a:pPr marL="285750" indent="-285750">
              <a:buFont typeface="Arial" panose="020B0604020202020204" pitchFamily="34" charset="0"/>
              <a:buChar char="•"/>
            </a:pPr>
            <a:r>
              <a:rPr lang="en-IN" dirty="0"/>
              <a:t>CONCLUSION</a:t>
            </a:r>
          </a:p>
          <a:p>
            <a:pPr marL="285750" indent="-285750">
              <a:buFont typeface="Arial" panose="020B0604020202020204" pitchFamily="34" charset="0"/>
              <a:buChar char="•"/>
            </a:pPr>
            <a:r>
              <a:rPr lang="en-IN" dirty="0"/>
              <a:t>REFERENCES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843710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A96C-BC14-4786-8C79-40CDAA09C2D3}"/>
              </a:ext>
            </a:extLst>
          </p:cNvPr>
          <p:cNvSpPr>
            <a:spLocks noGrp="1"/>
          </p:cNvSpPr>
          <p:nvPr>
            <p:ph type="ctrTitle"/>
          </p:nvPr>
        </p:nvSpPr>
        <p:spPr>
          <a:xfrm>
            <a:off x="186612" y="429209"/>
            <a:ext cx="10888824" cy="485192"/>
          </a:xfrm>
        </p:spPr>
        <p:txBody>
          <a:bodyPr>
            <a:normAutofit/>
          </a:bodyPr>
          <a:lstStyle/>
          <a:p>
            <a:pPr algn="ctr"/>
            <a:r>
              <a:rPr lang="en-IN" sz="2400" b="1" cap="all" dirty="0">
                <a:solidFill>
                  <a:schemeClr val="bg1">
                    <a:lumMod val="50000"/>
                  </a:schemeClr>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75742A3E-DF5E-4213-8F61-EF66E70148A6}"/>
              </a:ext>
            </a:extLst>
          </p:cNvPr>
          <p:cNvSpPr txBox="1"/>
          <p:nvPr/>
        </p:nvSpPr>
        <p:spPr>
          <a:xfrm>
            <a:off x="601773" y="1285875"/>
            <a:ext cx="7231012" cy="4524315"/>
          </a:xfrm>
          <a:prstGeom prst="rect">
            <a:avLst/>
          </a:prstGeom>
          <a:noFill/>
        </p:spPr>
        <p:txBody>
          <a:bodyPr wrap="square" rtlCol="0">
            <a:spAutoFit/>
          </a:bodyPr>
          <a:lstStyle/>
          <a:p>
            <a:pPr algn="just"/>
            <a:r>
              <a:rPr lang="en-US" b="0" i="0" dirty="0">
                <a:solidFill>
                  <a:srgbClr val="111111"/>
                </a:solidFill>
                <a:effectLst/>
                <a:latin typeface="-apple-system"/>
              </a:rPr>
              <a:t>Questions, particularly Multiple Choice Questions (MCQs), are fundamental tools for assessing a learner’s knowledge and understanding, playing a pivotal role in the educational process.</a:t>
            </a:r>
          </a:p>
          <a:p>
            <a:pPr algn="just"/>
            <a:endParaRPr lang="en-US" b="0" i="0" dirty="0">
              <a:solidFill>
                <a:srgbClr val="111111"/>
              </a:solidFill>
              <a:effectLst/>
              <a:latin typeface="-apple-system"/>
            </a:endParaRPr>
          </a:p>
          <a:p>
            <a:pPr marL="285750" indent="-285750" algn="just">
              <a:buFont typeface="Arial" panose="020B0604020202020204" pitchFamily="34" charset="0"/>
              <a:buChar char="•"/>
            </a:pPr>
            <a:r>
              <a:rPr lang="en-US" b="1" i="0" dirty="0">
                <a:solidFill>
                  <a:srgbClr val="111111"/>
                </a:solidFill>
                <a:effectLst/>
                <a:latin typeface="-apple-system"/>
              </a:rPr>
              <a:t>Advantages of MCQs</a:t>
            </a:r>
            <a:r>
              <a:rPr lang="en-US" b="0" i="0" dirty="0">
                <a:solidFill>
                  <a:srgbClr val="111111"/>
                </a:solidFill>
                <a:effectLst/>
                <a:latin typeface="-apple-system"/>
              </a:rPr>
              <a:t>: MCQs offer several notable advantages, including expedited evaluation, reduced testing time, consistent scoring, and the ability to facilitate electronic assessments.</a:t>
            </a:r>
          </a:p>
          <a:p>
            <a:pPr algn="just"/>
            <a:endParaRPr lang="en-US" b="0" i="0" dirty="0">
              <a:solidFill>
                <a:srgbClr val="111111"/>
              </a:solidFill>
              <a:effectLst/>
              <a:latin typeface="-apple-system"/>
            </a:endParaRPr>
          </a:p>
          <a:p>
            <a:pPr marL="285750" indent="-285750" algn="just">
              <a:buFont typeface="Arial" panose="020B0604020202020204" pitchFamily="34" charset="0"/>
              <a:buChar char="•"/>
            </a:pPr>
            <a:r>
              <a:rPr lang="en-US" b="1" i="0" dirty="0">
                <a:solidFill>
                  <a:srgbClr val="111111"/>
                </a:solidFill>
                <a:effectLst/>
                <a:latin typeface="-apple-system"/>
              </a:rPr>
              <a:t>Challenges and Solutions</a:t>
            </a:r>
            <a:r>
              <a:rPr lang="en-US" b="0" i="0" dirty="0">
                <a:solidFill>
                  <a:srgbClr val="111111"/>
                </a:solidFill>
                <a:effectLst/>
                <a:latin typeface="-apple-system"/>
              </a:rPr>
              <a:t>: Crafting MCQs manually can be time-consuming and expensive. To address this, the research community has developed methods for the automated generation of MCQs.</a:t>
            </a:r>
          </a:p>
          <a:p>
            <a:pPr algn="just"/>
            <a:endParaRPr lang="en-US" b="0" i="0" dirty="0">
              <a:solidFill>
                <a:srgbClr val="111111"/>
              </a:solidFill>
              <a:effectLst/>
              <a:latin typeface="-apple-system"/>
            </a:endParaRPr>
          </a:p>
          <a:p>
            <a:pPr marL="285750" indent="-285750" algn="just">
              <a:buFont typeface="Arial" panose="020B0604020202020204" pitchFamily="34" charset="0"/>
              <a:buChar char="•"/>
            </a:pPr>
            <a:r>
              <a:rPr lang="en-US" b="1" i="0" dirty="0">
                <a:solidFill>
                  <a:srgbClr val="111111"/>
                </a:solidFill>
                <a:effectLst/>
                <a:latin typeface="-apple-system"/>
              </a:rPr>
              <a:t>Future of MCQ Generation</a:t>
            </a:r>
            <a:r>
              <a:rPr lang="en-US" b="0" i="0" dirty="0">
                <a:solidFill>
                  <a:srgbClr val="111111"/>
                </a:solidFill>
                <a:effectLst/>
                <a:latin typeface="-apple-system"/>
              </a:rPr>
              <a:t>: With advancing technology, the automated generation of MCQs is set to become an essential component of educational assessment, benefitting both educators and learners.</a:t>
            </a:r>
          </a:p>
          <a:p>
            <a:pPr algn="just"/>
            <a:endParaRPr lang="en-US" dirty="0">
              <a:latin typeface="Times New Roman" panose="02020603050405020304" pitchFamily="18" charset="0"/>
              <a:cs typeface="Times New Roman" panose="02020603050405020304" pitchFamily="18" charset="0"/>
            </a:endParaRPr>
          </a:p>
        </p:txBody>
      </p:sp>
      <p:pic>
        <p:nvPicPr>
          <p:cNvPr id="1026" name="Picture 2" descr="495 3D Answer Illustrations - Free in PNG, BLEND, GLTF - IconScout">
            <a:extLst>
              <a:ext uri="{FF2B5EF4-FFF2-40B4-BE49-F238E27FC236}">
                <a16:creationId xmlns:a16="http://schemas.microsoft.com/office/drawing/2014/main" id="{32606298-1980-7767-B0AF-80A08F758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93" y="1285875"/>
            <a:ext cx="4286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24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A96C-BC14-4786-8C79-40CDAA09C2D3}"/>
              </a:ext>
            </a:extLst>
          </p:cNvPr>
          <p:cNvSpPr>
            <a:spLocks noGrp="1"/>
          </p:cNvSpPr>
          <p:nvPr>
            <p:ph type="ctrTitle"/>
          </p:nvPr>
        </p:nvSpPr>
        <p:spPr>
          <a:xfrm>
            <a:off x="186612" y="429209"/>
            <a:ext cx="10888824" cy="485192"/>
          </a:xfrm>
        </p:spPr>
        <p:txBody>
          <a:bodyPr>
            <a:normAutofit/>
          </a:bodyPr>
          <a:lstStyle/>
          <a:p>
            <a:pPr algn="ctr"/>
            <a:r>
              <a:rPr lang="en-IN" sz="2400" b="1" cap="all" dirty="0">
                <a:solidFill>
                  <a:schemeClr val="bg1">
                    <a:lumMod val="50000"/>
                  </a:schemeClr>
                </a:solidFill>
                <a:latin typeface="Times New Roman" panose="02020603050405020304" pitchFamily="18" charset="0"/>
                <a:cs typeface="Times New Roman" panose="02020603050405020304" pitchFamily="18" charset="0"/>
              </a:rPr>
              <a:t>OBJECTIVES </a:t>
            </a:r>
          </a:p>
        </p:txBody>
      </p:sp>
      <p:sp>
        <p:nvSpPr>
          <p:cNvPr id="3" name="TextBox 2">
            <a:extLst>
              <a:ext uri="{FF2B5EF4-FFF2-40B4-BE49-F238E27FC236}">
                <a16:creationId xmlns:a16="http://schemas.microsoft.com/office/drawing/2014/main" id="{75742A3E-DF5E-4213-8F61-EF66E70148A6}"/>
              </a:ext>
            </a:extLst>
          </p:cNvPr>
          <p:cNvSpPr txBox="1"/>
          <p:nvPr/>
        </p:nvSpPr>
        <p:spPr>
          <a:xfrm>
            <a:off x="553616" y="1278295"/>
            <a:ext cx="11084767" cy="98488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t>
            </a:r>
          </a:p>
          <a:p>
            <a:pPr marL="447675" indent="-447675" algn="just">
              <a:buFont typeface="Courier New" panose="02070309020205020404" pitchFamily="49" charset="0"/>
              <a:buChar char="o"/>
              <a:tabLst>
                <a:tab pos="447675" algn="l"/>
              </a:tabLst>
            </a:pPr>
            <a:endParaRPr lang="en-US" sz="2000" dirty="0">
              <a:latin typeface="Times New Roman" panose="02020603050405020304" pitchFamily="18" charset="0"/>
              <a:cs typeface="Times New Roman" panose="02020603050405020304" pitchFamily="18" charset="0"/>
            </a:endParaRPr>
          </a:p>
          <a:p>
            <a:pPr algn="just">
              <a:tabLst>
                <a:tab pos="447675" algn="l"/>
              </a:tabLst>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98728F8-8BB5-149E-CD83-417CA912C0B9}"/>
              </a:ext>
            </a:extLst>
          </p:cNvPr>
          <p:cNvSpPr txBox="1"/>
          <p:nvPr/>
        </p:nvSpPr>
        <p:spPr>
          <a:xfrm>
            <a:off x="2981908" y="1486261"/>
            <a:ext cx="6576960" cy="3693319"/>
          </a:xfrm>
          <a:prstGeom prst="rect">
            <a:avLst/>
          </a:prstGeom>
          <a:noFill/>
        </p:spPr>
        <p:txBody>
          <a:bodyPr wrap="square" rtlCol="0">
            <a:spAutoFit/>
          </a:bodyPr>
          <a:lstStyle/>
          <a:p>
            <a:r>
              <a:rPr lang="en-US" dirty="0"/>
              <a:t>In the wake of Covid-19, the swift shift to online education underscored the need for efficient test creation tools to allow educators to focus more on teaching. Our objectives are:</a:t>
            </a:r>
          </a:p>
          <a:p>
            <a:endParaRPr lang="en-US" dirty="0"/>
          </a:p>
          <a:p>
            <a:pPr marL="285750" indent="-285750" algn="just">
              <a:buFont typeface="Arial" panose="020B0604020202020204" pitchFamily="34" charset="0"/>
              <a:buChar char="•"/>
            </a:pPr>
            <a:r>
              <a:rPr lang="en-US" b="1" dirty="0"/>
              <a:t>Efficiency</a:t>
            </a:r>
            <a:r>
              <a:rPr lang="en-US" dirty="0"/>
              <a:t>: Reduce the average time spent on creating a class test.</a:t>
            </a:r>
          </a:p>
          <a:p>
            <a:pPr marL="285750" indent="-285750" algn="just">
              <a:buFont typeface="Arial" panose="020B0604020202020204" pitchFamily="34" charset="0"/>
              <a:buChar char="•"/>
            </a:pPr>
            <a:r>
              <a:rPr lang="en-US" b="1" dirty="0"/>
              <a:t>Integrity</a:t>
            </a:r>
            <a:r>
              <a:rPr lang="en-US" dirty="0"/>
              <a:t>: Generate unique questions to minimize the use of unfair means.</a:t>
            </a:r>
          </a:p>
          <a:p>
            <a:pPr marL="285750" indent="-285750" algn="just">
              <a:buFont typeface="Arial" panose="020B0604020202020204" pitchFamily="34" charset="0"/>
              <a:buChar char="•"/>
            </a:pPr>
            <a:r>
              <a:rPr lang="en-US" b="1" dirty="0"/>
              <a:t>Automation</a:t>
            </a:r>
            <a:r>
              <a:rPr lang="en-US" dirty="0"/>
              <a:t>: Use natural language processing and machine learning for automatic question generation.</a:t>
            </a:r>
          </a:p>
          <a:p>
            <a:pPr marL="285750" indent="-285750" algn="just">
              <a:buFont typeface="Arial" panose="020B0604020202020204" pitchFamily="34" charset="0"/>
              <a:buChar char="•"/>
            </a:pPr>
            <a:r>
              <a:rPr lang="en-US" b="1" dirty="0"/>
              <a:t>User Base</a:t>
            </a:r>
            <a:r>
              <a:rPr lang="en-US" dirty="0"/>
              <a:t>: Cater to the large user base depending on online tools for test assessment and generation.</a:t>
            </a:r>
            <a:endParaRPr lang="en-IN" dirty="0"/>
          </a:p>
        </p:txBody>
      </p:sp>
      <p:pic>
        <p:nvPicPr>
          <p:cNvPr id="3074" name="Picture 2" descr="GCE A Level MCQs - A Level Quiz Questions - A Level MCQs Answers">
            <a:extLst>
              <a:ext uri="{FF2B5EF4-FFF2-40B4-BE49-F238E27FC236}">
                <a16:creationId xmlns:a16="http://schemas.microsoft.com/office/drawing/2014/main" id="{D32CBB9B-7C85-CF2B-04E8-30D91B259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09" y="2369846"/>
            <a:ext cx="2118307" cy="2118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579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A96C-BC14-4786-8C79-40CDAA09C2D3}"/>
              </a:ext>
            </a:extLst>
          </p:cNvPr>
          <p:cNvSpPr>
            <a:spLocks noGrp="1"/>
          </p:cNvSpPr>
          <p:nvPr>
            <p:ph type="ctrTitle"/>
          </p:nvPr>
        </p:nvSpPr>
        <p:spPr>
          <a:xfrm>
            <a:off x="186612" y="429209"/>
            <a:ext cx="10888824" cy="485192"/>
          </a:xfrm>
        </p:spPr>
        <p:txBody>
          <a:bodyPr>
            <a:normAutofit/>
          </a:bodyPr>
          <a:lstStyle/>
          <a:p>
            <a:pPr algn="ctr"/>
            <a:r>
              <a:rPr lang="en-IN" sz="2400" b="1" dirty="0">
                <a:solidFill>
                  <a:schemeClr val="bg1">
                    <a:lumMod val="50000"/>
                  </a:schemeClr>
                </a:solidFill>
                <a:latin typeface="Times New Roman" panose="02020603050405020304" pitchFamily="18" charset="0"/>
                <a:cs typeface="Times New Roman" panose="02020603050405020304" pitchFamily="18" charset="0"/>
              </a:rPr>
              <a:t>LITERATURE SURVEY</a:t>
            </a:r>
          </a:p>
        </p:txBody>
      </p:sp>
      <p:sp>
        <p:nvSpPr>
          <p:cNvPr id="3" name="TextBox 2">
            <a:extLst>
              <a:ext uri="{FF2B5EF4-FFF2-40B4-BE49-F238E27FC236}">
                <a16:creationId xmlns:a16="http://schemas.microsoft.com/office/drawing/2014/main" id="{19B88490-329E-D97A-C1C0-E48D830C4AC1}"/>
              </a:ext>
            </a:extLst>
          </p:cNvPr>
          <p:cNvSpPr txBox="1"/>
          <p:nvPr/>
        </p:nvSpPr>
        <p:spPr>
          <a:xfrm>
            <a:off x="1301182" y="1301182"/>
            <a:ext cx="874248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solidFill>
                  <a:srgbClr val="000000"/>
                </a:solidFill>
                <a:ea typeface="+mn-lt"/>
                <a:cs typeface="+mn-lt"/>
              </a:rPr>
              <a:t>Introduction and Problem Statement</a:t>
            </a:r>
            <a:endParaRPr lang="en-US" b="1" dirty="0"/>
          </a:p>
          <a:p>
            <a:endParaRPr lang="en-GB" dirty="0">
              <a:solidFill>
                <a:srgbClr val="000000"/>
              </a:solidFill>
              <a:ea typeface="+mn-lt"/>
              <a:cs typeface="+mn-lt"/>
            </a:endParaRPr>
          </a:p>
          <a:p>
            <a:pPr marL="285750" indent="-285750">
              <a:buFont typeface="Arial"/>
              <a:buChar char="•"/>
            </a:pPr>
            <a:r>
              <a:rPr lang="en-GB" dirty="0">
                <a:solidFill>
                  <a:srgbClr val="000000"/>
                </a:solidFill>
                <a:ea typeface="+mn-lt"/>
                <a:cs typeface="+mn-lt"/>
              </a:rPr>
              <a:t>The project presents a system for generating multiple-choice questions (MCQs) from text using natural language processing (NLP) techniques.</a:t>
            </a:r>
            <a:endParaRPr lang="en-GB"/>
          </a:p>
          <a:p>
            <a:endParaRPr lang="en-GB" dirty="0">
              <a:solidFill>
                <a:srgbClr val="000000"/>
              </a:solidFill>
              <a:ea typeface="+mn-lt"/>
              <a:cs typeface="+mn-lt"/>
            </a:endParaRPr>
          </a:p>
          <a:p>
            <a:pPr marL="285750" indent="-285750">
              <a:buFont typeface="Arial"/>
              <a:buChar char="•"/>
            </a:pPr>
            <a:r>
              <a:rPr lang="en-GB" dirty="0">
                <a:solidFill>
                  <a:srgbClr val="000000"/>
                </a:solidFill>
                <a:ea typeface="+mn-lt"/>
                <a:cs typeface="+mn-lt"/>
              </a:rPr>
              <a:t>Automatic question generation (AQG) is the task of generating questions from various sources of information, such as text, images, videos, or conversations. AQG has many applications in education, assessment, and dialogue systems.</a:t>
            </a:r>
            <a:endParaRPr lang="en-GB" dirty="0"/>
          </a:p>
          <a:p>
            <a:endParaRPr lang="en-GB" dirty="0">
              <a:solidFill>
                <a:srgbClr val="000000"/>
              </a:solidFill>
              <a:ea typeface="+mn-lt"/>
              <a:cs typeface="+mn-lt"/>
            </a:endParaRPr>
          </a:p>
          <a:p>
            <a:pPr marL="285750" indent="-285750">
              <a:buFont typeface="Arial"/>
              <a:buChar char="•"/>
            </a:pPr>
            <a:r>
              <a:rPr lang="en-GB" dirty="0">
                <a:solidFill>
                  <a:srgbClr val="000000"/>
                </a:solidFill>
                <a:ea typeface="+mn-lt"/>
                <a:cs typeface="+mn-lt"/>
              </a:rPr>
              <a:t>AQG from text is the most common and widely studied scenario. It involves generating questions that are relevant, diverse, and grammatically correct from a given text input.</a:t>
            </a:r>
            <a:endParaRPr lang="en-GB" dirty="0"/>
          </a:p>
          <a:p>
            <a:endParaRPr lang="en-GB" dirty="0">
              <a:solidFill>
                <a:srgbClr val="000000"/>
              </a:solidFill>
              <a:ea typeface="+mn-lt"/>
              <a:cs typeface="+mn-lt"/>
            </a:endParaRPr>
          </a:p>
          <a:p>
            <a:pPr marL="285750" indent="-285750">
              <a:buFont typeface="Arial"/>
              <a:buChar char="•"/>
            </a:pPr>
            <a:r>
              <a:rPr lang="en-GB" dirty="0">
                <a:solidFill>
                  <a:srgbClr val="000000"/>
                </a:solidFill>
                <a:ea typeface="+mn-lt"/>
                <a:cs typeface="+mn-lt"/>
              </a:rPr>
              <a:t>The system aims to reduce human effort and improve the quality of MCQs by using NLP methods such as named entity recognition (NER), word embeddings, and homomorphic encryption.</a:t>
            </a:r>
            <a:endParaRPr lang="en-GB" dirty="0"/>
          </a:p>
          <a:p>
            <a:pPr algn="l"/>
            <a:endParaRPr lang="en-GB" dirty="0"/>
          </a:p>
        </p:txBody>
      </p:sp>
    </p:spTree>
    <p:extLst>
      <p:ext uri="{BB962C8B-B14F-4D97-AF65-F5344CB8AC3E}">
        <p14:creationId xmlns:p14="http://schemas.microsoft.com/office/powerpoint/2010/main" val="128794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057800-33A7-971F-164C-6580E17DE421}"/>
              </a:ext>
            </a:extLst>
          </p:cNvPr>
          <p:cNvSpPr>
            <a:spLocks noGrp="1"/>
          </p:cNvSpPr>
          <p:nvPr>
            <p:ph idx="1"/>
          </p:nvPr>
        </p:nvSpPr>
        <p:spPr>
          <a:xfrm>
            <a:off x="686299" y="1488236"/>
            <a:ext cx="8596668" cy="3880773"/>
          </a:xfrm>
        </p:spPr>
        <p:txBody>
          <a:bodyPr vert="horz" lIns="91440" tIns="45720" rIns="91440" bIns="45720" rtlCol="0" anchor="t">
            <a:noAutofit/>
          </a:bodyPr>
          <a:lstStyle/>
          <a:p>
            <a:pPr marL="0" indent="0">
              <a:buNone/>
            </a:pPr>
            <a:r>
              <a:rPr lang="en-GB" b="1" dirty="0">
                <a:solidFill>
                  <a:srgbClr val="404040"/>
                </a:solidFill>
                <a:ea typeface="+mn-lt"/>
                <a:cs typeface="+mn-lt"/>
              </a:rPr>
              <a:t>Methodology and Features</a:t>
            </a:r>
            <a:endParaRPr lang="en-GB" b="1" dirty="0">
              <a:solidFill>
                <a:srgbClr val="404040"/>
              </a:solidFill>
            </a:endParaRPr>
          </a:p>
          <a:p>
            <a:r>
              <a:rPr lang="en-GB">
                <a:solidFill>
                  <a:srgbClr val="404040"/>
                </a:solidFill>
                <a:ea typeface="+mn-lt"/>
                <a:cs typeface="+mn-lt"/>
              </a:rPr>
              <a:t>The system takes a PDF file or a text input as the source of information and performs text pre-processing to remove non-alphanumeric characters.</a:t>
            </a:r>
            <a:endParaRPr lang="en-GB"/>
          </a:p>
          <a:p>
            <a:r>
              <a:rPr lang="en-GB">
                <a:solidFill>
                  <a:srgbClr val="404040"/>
                </a:solidFill>
                <a:ea typeface="+mn-lt"/>
                <a:cs typeface="+mn-lt"/>
              </a:rPr>
              <a:t>The system uses </a:t>
            </a:r>
            <a:r>
              <a:rPr lang="en-GB" err="1">
                <a:solidFill>
                  <a:srgbClr val="404040"/>
                </a:solidFill>
                <a:ea typeface="+mn-lt"/>
                <a:cs typeface="+mn-lt"/>
              </a:rPr>
              <a:t>spaCy’s</a:t>
            </a:r>
            <a:r>
              <a:rPr lang="en-GB">
                <a:solidFill>
                  <a:srgbClr val="404040"/>
                </a:solidFill>
                <a:ea typeface="+mn-lt"/>
                <a:cs typeface="+mn-lt"/>
              </a:rPr>
              <a:t> NER model to identify and rank named entities in the text, which are used as potential answers or keys for the MCQs</a:t>
            </a:r>
            <a:r>
              <a:rPr lang="en-GB">
                <a:ea typeface="+mn-lt"/>
                <a:cs typeface="+mn-lt"/>
              </a:rPr>
              <a:t>1</a:t>
            </a:r>
            <a:r>
              <a:rPr lang="en-GB">
                <a:solidFill>
                  <a:srgbClr val="404040"/>
                </a:solidFill>
                <a:ea typeface="+mn-lt"/>
                <a:cs typeface="+mn-lt"/>
              </a:rPr>
              <a:t>.</a:t>
            </a:r>
            <a:endParaRPr lang="en-GB"/>
          </a:p>
          <a:p>
            <a:r>
              <a:rPr lang="en-GB">
                <a:solidFill>
                  <a:srgbClr val="404040"/>
                </a:solidFill>
                <a:ea typeface="+mn-lt"/>
                <a:cs typeface="+mn-lt"/>
              </a:rPr>
              <a:t>The system uses a Word2Vec model to generate incorrect options or distractors for the MCQs by finding similar but less relevant entities for each key.</a:t>
            </a:r>
            <a:endParaRPr lang="en-GB"/>
          </a:p>
          <a:p>
            <a:r>
              <a:rPr lang="en-GB">
                <a:solidFill>
                  <a:srgbClr val="404040"/>
                </a:solidFill>
                <a:ea typeface="+mn-lt"/>
                <a:cs typeface="+mn-lt"/>
              </a:rPr>
              <a:t>The system uses homomorphic encryption to encrypt the MCQs and prevent cheating or unfair means by the users.</a:t>
            </a:r>
            <a:endParaRPr lang="en-GB"/>
          </a:p>
          <a:p>
            <a:r>
              <a:rPr lang="en-GB">
                <a:solidFill>
                  <a:srgbClr val="404040"/>
                </a:solidFill>
                <a:ea typeface="+mn-lt"/>
                <a:cs typeface="+mn-lt"/>
              </a:rPr>
              <a:t>The system provides a smart quiz generation portal that can be used for self-assessment, question paper generation, and evaluation</a:t>
            </a:r>
            <a:r>
              <a:rPr lang="en-GB">
                <a:ea typeface="+mn-lt"/>
                <a:cs typeface="+mn-lt"/>
              </a:rPr>
              <a:t>2</a:t>
            </a:r>
            <a:r>
              <a:rPr lang="en-GB">
                <a:solidFill>
                  <a:srgbClr val="404040"/>
                </a:solidFill>
                <a:ea typeface="+mn-lt"/>
                <a:cs typeface="+mn-lt"/>
              </a:rPr>
              <a:t>.</a:t>
            </a:r>
            <a:endParaRPr lang="en-GB"/>
          </a:p>
          <a:p>
            <a:endParaRPr lang="en-GB" dirty="0"/>
          </a:p>
        </p:txBody>
      </p:sp>
    </p:spTree>
    <p:extLst>
      <p:ext uri="{BB962C8B-B14F-4D97-AF65-F5344CB8AC3E}">
        <p14:creationId xmlns:p14="http://schemas.microsoft.com/office/powerpoint/2010/main" val="3003231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A96C-BC14-4786-8C79-40CDAA09C2D3}"/>
              </a:ext>
            </a:extLst>
          </p:cNvPr>
          <p:cNvSpPr>
            <a:spLocks noGrp="1"/>
          </p:cNvSpPr>
          <p:nvPr>
            <p:ph type="ctrTitle"/>
          </p:nvPr>
        </p:nvSpPr>
        <p:spPr>
          <a:xfrm>
            <a:off x="186612" y="429209"/>
            <a:ext cx="10888824" cy="485192"/>
          </a:xfrm>
        </p:spPr>
        <p:txBody>
          <a:bodyPr>
            <a:normAutofit/>
          </a:bodyPr>
          <a:lstStyle/>
          <a:p>
            <a:pPr algn="ctr"/>
            <a:r>
              <a:rPr lang="en-IN" sz="2400" b="1" dirty="0">
                <a:solidFill>
                  <a:schemeClr val="bg1">
                    <a:lumMod val="50000"/>
                  </a:schemeClr>
                </a:solidFill>
                <a:latin typeface="Times New Roman" panose="02020603050405020304" pitchFamily="18" charset="0"/>
                <a:cs typeface="Times New Roman" panose="02020603050405020304" pitchFamily="18" charset="0"/>
              </a:rPr>
              <a:t>HARDWARE &amp; SOFTWARE REQUITEMENTS</a:t>
            </a:r>
          </a:p>
        </p:txBody>
      </p:sp>
      <p:sp>
        <p:nvSpPr>
          <p:cNvPr id="3" name="TextBox 2">
            <a:extLst>
              <a:ext uri="{FF2B5EF4-FFF2-40B4-BE49-F238E27FC236}">
                <a16:creationId xmlns:a16="http://schemas.microsoft.com/office/drawing/2014/main" id="{75742A3E-DF5E-4213-8F61-EF66E70148A6}"/>
              </a:ext>
            </a:extLst>
          </p:cNvPr>
          <p:cNvSpPr txBox="1"/>
          <p:nvPr/>
        </p:nvSpPr>
        <p:spPr>
          <a:xfrm>
            <a:off x="553616" y="796480"/>
            <a:ext cx="11084767" cy="646331"/>
          </a:xfrm>
          <a:prstGeom prst="rect">
            <a:avLst/>
          </a:prstGeom>
          <a:noFill/>
        </p:spPr>
        <p:txBody>
          <a:bodyPr wrap="square" rtlCol="0">
            <a:spAutoFit/>
          </a:bodyPr>
          <a:lstStyle/>
          <a:p>
            <a:pPr algn="just">
              <a:tabLst>
                <a:tab pos="447675" algn="l"/>
              </a:tabLst>
            </a:pPr>
            <a:endParaRPr lang="en-US" dirty="0">
              <a:latin typeface="Times New Roman" panose="02020603050405020304" pitchFamily="18" charset="0"/>
              <a:cs typeface="Times New Roman" panose="02020603050405020304" pitchFamily="18" charset="0"/>
            </a:endParaRPr>
          </a:p>
          <a:p>
            <a:pPr algn="just">
              <a:tabLst>
                <a:tab pos="447675" algn="l"/>
              </a:tabLst>
            </a:pP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6DC58A2-03E2-02B6-A935-3884E06E0F3C}"/>
              </a:ext>
            </a:extLst>
          </p:cNvPr>
          <p:cNvSpPr txBox="1"/>
          <p:nvPr/>
        </p:nvSpPr>
        <p:spPr>
          <a:xfrm>
            <a:off x="988594" y="1148939"/>
            <a:ext cx="6100010" cy="1322285"/>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Hardware: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High-performance GPU (Graphics Processing Unit): Our project requires access to a high-performance GPU to accelerate the training and evaluation of deep learning models</a:t>
            </a:r>
            <a:endParaRPr lang="en-IN" dirty="0"/>
          </a:p>
        </p:txBody>
      </p:sp>
      <p:sp>
        <p:nvSpPr>
          <p:cNvPr id="7" name="TextBox 6">
            <a:extLst>
              <a:ext uri="{FF2B5EF4-FFF2-40B4-BE49-F238E27FC236}">
                <a16:creationId xmlns:a16="http://schemas.microsoft.com/office/drawing/2014/main" id="{5BE3FCCF-EF53-3333-5380-119C0BBBB471}"/>
              </a:ext>
            </a:extLst>
          </p:cNvPr>
          <p:cNvSpPr txBox="1"/>
          <p:nvPr/>
        </p:nvSpPr>
        <p:spPr>
          <a:xfrm>
            <a:off x="988594" y="2705762"/>
            <a:ext cx="6100010" cy="1045286"/>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Python Programming Language: Python serves as the primary programming language for our project</a:t>
            </a:r>
            <a:endParaRPr lang="en-IN" dirty="0"/>
          </a:p>
        </p:txBody>
      </p:sp>
      <p:sp>
        <p:nvSpPr>
          <p:cNvPr id="9" name="TextBox 8">
            <a:extLst>
              <a:ext uri="{FF2B5EF4-FFF2-40B4-BE49-F238E27FC236}">
                <a16:creationId xmlns:a16="http://schemas.microsoft.com/office/drawing/2014/main" id="{96C9EDAD-BA60-EAFE-0FB0-FD21A27B6890}"/>
              </a:ext>
            </a:extLst>
          </p:cNvPr>
          <p:cNvSpPr txBox="1"/>
          <p:nvPr/>
        </p:nvSpPr>
        <p:spPr>
          <a:xfrm>
            <a:off x="988594" y="3855802"/>
            <a:ext cx="6100010" cy="646331"/>
          </a:xfrm>
          <a:prstGeom prst="rect">
            <a:avLst/>
          </a:prstGeom>
          <a:noFill/>
        </p:spPr>
        <p:txBody>
          <a:bodyPr wrap="square">
            <a:spAutoFit/>
          </a:bodyPr>
          <a:lstStyle/>
          <a:p>
            <a:r>
              <a:rPr lang="en-IN" sz="1800" dirty="0" err="1">
                <a:solidFill>
                  <a:srgbClr val="000000"/>
                </a:solidFill>
                <a:effectLst/>
                <a:latin typeface="Times New Roman" panose="02020603050405020304" pitchFamily="18" charset="0"/>
                <a:ea typeface="Times New Roman" panose="02020603050405020304" pitchFamily="18" charset="0"/>
              </a:rPr>
              <a:t>Jupyter</a:t>
            </a:r>
            <a:r>
              <a:rPr lang="en-IN" sz="1800" dirty="0">
                <a:solidFill>
                  <a:srgbClr val="000000"/>
                </a:solidFill>
                <a:effectLst/>
                <a:latin typeface="Times New Roman" panose="02020603050405020304" pitchFamily="18" charset="0"/>
                <a:ea typeface="Times New Roman" panose="02020603050405020304" pitchFamily="18" charset="0"/>
              </a:rPr>
              <a:t> Notebook: </a:t>
            </a:r>
            <a:r>
              <a:rPr lang="en-IN" sz="1800" dirty="0" err="1">
                <a:solidFill>
                  <a:srgbClr val="000000"/>
                </a:solidFill>
                <a:effectLst/>
                <a:latin typeface="Times New Roman" panose="02020603050405020304" pitchFamily="18" charset="0"/>
                <a:ea typeface="Times New Roman" panose="02020603050405020304" pitchFamily="18" charset="0"/>
              </a:rPr>
              <a:t>Jupyter</a:t>
            </a:r>
            <a:r>
              <a:rPr lang="en-IN" sz="1800" dirty="0">
                <a:solidFill>
                  <a:srgbClr val="000000"/>
                </a:solidFill>
                <a:effectLst/>
                <a:latin typeface="Times New Roman" panose="02020603050405020304" pitchFamily="18" charset="0"/>
                <a:ea typeface="Times New Roman" panose="02020603050405020304" pitchFamily="18" charset="0"/>
              </a:rPr>
              <a:t> Notebook provides an interactive and user-friendly development environment for our project.</a:t>
            </a:r>
            <a:endParaRPr lang="en-IN" dirty="0"/>
          </a:p>
        </p:txBody>
      </p:sp>
      <p:pic>
        <p:nvPicPr>
          <p:cNvPr id="11" name="Picture 10">
            <a:extLst>
              <a:ext uri="{FF2B5EF4-FFF2-40B4-BE49-F238E27FC236}">
                <a16:creationId xmlns:a16="http://schemas.microsoft.com/office/drawing/2014/main" id="{BEDD060D-4C4F-0721-8F9F-D80BB0E92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604" y="3751048"/>
            <a:ext cx="3914150" cy="2733024"/>
          </a:xfrm>
          <a:prstGeom prst="rect">
            <a:avLst/>
          </a:prstGeom>
          <a:ln>
            <a:noFill/>
          </a:ln>
          <a:effectLst>
            <a:softEdge rad="112500"/>
          </a:effectLst>
        </p:spPr>
      </p:pic>
    </p:spTree>
    <p:extLst>
      <p:ext uri="{BB962C8B-B14F-4D97-AF65-F5344CB8AC3E}">
        <p14:creationId xmlns:p14="http://schemas.microsoft.com/office/powerpoint/2010/main" val="2872337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A96C-BC14-4786-8C79-40CDAA09C2D3}"/>
              </a:ext>
            </a:extLst>
          </p:cNvPr>
          <p:cNvSpPr>
            <a:spLocks noGrp="1"/>
          </p:cNvSpPr>
          <p:nvPr>
            <p:ph type="ctrTitle"/>
          </p:nvPr>
        </p:nvSpPr>
        <p:spPr>
          <a:xfrm>
            <a:off x="186612" y="429209"/>
            <a:ext cx="10888824" cy="485192"/>
          </a:xfrm>
        </p:spPr>
        <p:txBody>
          <a:bodyPr>
            <a:normAutofit/>
          </a:bodyPr>
          <a:lstStyle/>
          <a:p>
            <a:pPr algn="ctr"/>
            <a:r>
              <a:rPr lang="en-IN" sz="2400" b="1" dirty="0">
                <a:solidFill>
                  <a:schemeClr val="bg1">
                    <a:lumMod val="50000"/>
                  </a:schemeClr>
                </a:solidFill>
                <a:latin typeface="Times New Roman" panose="02020603050405020304" pitchFamily="18" charset="0"/>
                <a:cs typeface="Times New Roman" panose="02020603050405020304" pitchFamily="18" charset="0"/>
              </a:rPr>
              <a:t>TIMELINE CHART/ GANTT CHART</a:t>
            </a:r>
          </a:p>
        </p:txBody>
      </p:sp>
      <p:pic>
        <p:nvPicPr>
          <p:cNvPr id="6" name="Picture 5">
            <a:extLst>
              <a:ext uri="{FF2B5EF4-FFF2-40B4-BE49-F238E27FC236}">
                <a16:creationId xmlns:a16="http://schemas.microsoft.com/office/drawing/2014/main" id="{1AC5EE59-4BCD-99A8-3100-D42FC57F2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7788" y="1259304"/>
            <a:ext cx="6716295" cy="5037221"/>
          </a:xfrm>
          <a:prstGeom prst="rect">
            <a:avLst/>
          </a:prstGeom>
        </p:spPr>
      </p:pic>
    </p:spTree>
    <p:extLst>
      <p:ext uri="{BB962C8B-B14F-4D97-AF65-F5344CB8AC3E}">
        <p14:creationId xmlns:p14="http://schemas.microsoft.com/office/powerpoint/2010/main" val="2632858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8E23-33A7-457C-B47E-896EECEB3559}"/>
              </a:ext>
            </a:extLst>
          </p:cNvPr>
          <p:cNvSpPr txBox="1"/>
          <p:nvPr/>
        </p:nvSpPr>
        <p:spPr>
          <a:xfrm>
            <a:off x="401216" y="510912"/>
            <a:ext cx="10033702" cy="461665"/>
          </a:xfrm>
          <a:prstGeom prst="rect">
            <a:avLst/>
          </a:prstGeom>
          <a:noFill/>
        </p:spPr>
        <p:txBody>
          <a:bodyPr wrap="square" rtlCol="0">
            <a:spAutoFit/>
          </a:bodyPr>
          <a:lstStyle/>
          <a:p>
            <a:pPr algn="ctr"/>
            <a:r>
              <a:rPr lang="en-IN" sz="2400" b="1" dirty="0">
                <a:solidFill>
                  <a:schemeClr val="bg1">
                    <a:lumMod val="50000"/>
                  </a:schemeClr>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D2A64BF2-BC0D-0DB0-EB0C-DAE44DD1BB6A}"/>
              </a:ext>
            </a:extLst>
          </p:cNvPr>
          <p:cNvSpPr txBox="1"/>
          <p:nvPr/>
        </p:nvSpPr>
        <p:spPr>
          <a:xfrm>
            <a:off x="1782678" y="1599200"/>
            <a:ext cx="7144753" cy="1754326"/>
          </a:xfrm>
          <a:prstGeom prst="rect">
            <a:avLst/>
          </a:prstGeom>
          <a:noFill/>
        </p:spPr>
        <p:txBody>
          <a:bodyPr wrap="square">
            <a:spAutoFit/>
          </a:bodyPr>
          <a:lstStyle/>
          <a:p>
            <a:r>
              <a:rPr lang="en-US" b="0" i="0" dirty="0">
                <a:effectLst/>
                <a:latin typeface="Söhne"/>
              </a:rPr>
              <a:t>This paper critically examines automatic MCQ generation from text. It outlines a six-phase workflow: preprocessing, sentence selection, key identification, question formulation, distractor creation, and postprocessing. Various strategies for each phase are discussed, alongside a comparative analysis of different methods. Evaluation techniques for generated MCQs are also highlighted.</a:t>
            </a:r>
            <a:endParaRPr lang="en-IN" dirty="0"/>
          </a:p>
        </p:txBody>
      </p:sp>
    </p:spTree>
    <p:extLst>
      <p:ext uri="{BB962C8B-B14F-4D97-AF65-F5344CB8AC3E}">
        <p14:creationId xmlns:p14="http://schemas.microsoft.com/office/powerpoint/2010/main" val="20970624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TM02892315[[fn=Wisp]]</Template>
  <TotalTime>1765</TotalTime>
  <Words>577</Words>
  <Application>Microsoft Office PowerPoint</Application>
  <PresentationFormat>Widescreen</PresentationFormat>
  <Paragraphs>54</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Facet</vt:lpstr>
      <vt:lpstr>1_Facet</vt:lpstr>
      <vt:lpstr>PowerPoint Presentation</vt:lpstr>
      <vt:lpstr>CONTENTS OF THE PPT</vt:lpstr>
      <vt:lpstr>Introduction</vt:lpstr>
      <vt:lpstr>OBJECTIVES </vt:lpstr>
      <vt:lpstr>LITERATURE SURVEY</vt:lpstr>
      <vt:lpstr>PowerPoint Presentation</vt:lpstr>
      <vt:lpstr>HARDWARE &amp; SOFTWARE REQUITEMENTS</vt:lpstr>
      <vt:lpstr>TIMELINE CHART/ GANTT CHART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Agarwal</dc:creator>
  <cp:lastModifiedBy>vipin tyagi</cp:lastModifiedBy>
  <cp:revision>149</cp:revision>
  <dcterms:created xsi:type="dcterms:W3CDTF">2021-11-16T14:07:21Z</dcterms:created>
  <dcterms:modified xsi:type="dcterms:W3CDTF">2023-10-14T02:45:50Z</dcterms:modified>
</cp:coreProperties>
</file>