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72" r:id="rId2"/>
    <p:sldId id="258" r:id="rId3"/>
    <p:sldId id="259" r:id="rId4"/>
    <p:sldId id="260" r:id="rId5"/>
    <p:sldId id="266" r:id="rId6"/>
    <p:sldId id="271" r:id="rId7"/>
    <p:sldId id="261" r:id="rId8"/>
    <p:sldId id="265" r:id="rId9"/>
    <p:sldId id="270" r:id="rId10"/>
    <p:sldId id="269" r:id="rId11"/>
    <p:sldId id="263" r:id="rId12"/>
    <p:sldId id="264" r:id="rId13"/>
    <p:sldId id="268"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332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501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6093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262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326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662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8740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211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92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450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699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45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510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0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23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258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536366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3B55-8A6A-46AA-A7B7-774BBF37C483}"/>
              </a:ext>
            </a:extLst>
          </p:cNvPr>
          <p:cNvSpPr>
            <a:spLocks noGrp="1"/>
          </p:cNvSpPr>
          <p:nvPr>
            <p:ph type="ctrTitle"/>
          </p:nvPr>
        </p:nvSpPr>
        <p:spPr>
          <a:xfrm>
            <a:off x="2007672" y="991772"/>
            <a:ext cx="8176655" cy="1646302"/>
          </a:xfrm>
        </p:spPr>
        <p:txBody>
          <a:bodyPr anchor="ctr">
            <a:normAutofit fontScale="90000"/>
          </a:bodyPr>
          <a:lstStyle/>
          <a:p>
            <a:pPr algn="ctr"/>
            <a:r>
              <a:rPr lang="en-US" sz="4000" b="1" dirty="0">
                <a:solidFill>
                  <a:schemeClr val="tx1"/>
                </a:solidFill>
                <a:latin typeface="Times New Roman" panose="02020603050405020304" pitchFamily="18" charset="0"/>
                <a:cs typeface="Times New Roman" panose="02020603050405020304" pitchFamily="18" charset="0"/>
              </a:rPr>
              <a:t>AN INNOVATIVE APPROACH FOR FRUIT RIPENESS CLASSIFICATION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BD3EED16-8CC4-42A3-B167-40B0531ABCF8}"/>
              </a:ext>
            </a:extLst>
          </p:cNvPr>
          <p:cNvSpPr>
            <a:spLocks noGrp="1"/>
          </p:cNvSpPr>
          <p:nvPr>
            <p:ph type="subTitle" idx="1"/>
          </p:nvPr>
        </p:nvSpPr>
        <p:spPr>
          <a:xfrm>
            <a:off x="2212531" y="3429000"/>
            <a:ext cx="7766936" cy="2437228"/>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BY</a:t>
            </a:r>
          </a:p>
          <a:p>
            <a:pPr algn="ctr"/>
            <a:r>
              <a:rPr lang="en-US" sz="2400" b="1" dirty="0">
                <a:solidFill>
                  <a:schemeClr val="tx1"/>
                </a:solidFill>
                <a:latin typeface="Times New Roman" panose="02020603050405020304" pitchFamily="18" charset="0"/>
                <a:cs typeface="Times New Roman" panose="02020603050405020304" pitchFamily="18" charset="0"/>
              </a:rPr>
              <a:t>Rucha Thakur</a:t>
            </a:r>
          </a:p>
          <a:p>
            <a:pPr algn="ctr"/>
            <a:r>
              <a:rPr lang="en-US" sz="2400" b="1" dirty="0">
                <a:solidFill>
                  <a:schemeClr val="tx1"/>
                </a:solidFill>
                <a:latin typeface="Times New Roman" panose="02020603050405020304" pitchFamily="18" charset="0"/>
                <a:cs typeface="Times New Roman" panose="02020603050405020304" pitchFamily="18" charset="0"/>
              </a:rPr>
              <a:t>Gaurav Suryawanshi</a:t>
            </a:r>
          </a:p>
          <a:p>
            <a:pPr algn="ctr"/>
            <a:r>
              <a:rPr lang="en-US" sz="2400" b="1" dirty="0">
                <a:solidFill>
                  <a:schemeClr val="tx1"/>
                </a:solidFill>
                <a:latin typeface="Times New Roman" panose="02020603050405020304" pitchFamily="18" charset="0"/>
                <a:cs typeface="Times New Roman" panose="02020603050405020304" pitchFamily="18" charset="0"/>
              </a:rPr>
              <a:t>Hardik Patel</a:t>
            </a:r>
          </a:p>
          <a:p>
            <a:pPr algn="ctr"/>
            <a:r>
              <a:rPr lang="en-US" sz="2400" b="1" dirty="0">
                <a:solidFill>
                  <a:schemeClr val="tx1"/>
                </a:solidFill>
                <a:latin typeface="Times New Roman" panose="02020603050405020304" pitchFamily="18" charset="0"/>
                <a:cs typeface="Times New Roman" panose="02020603050405020304" pitchFamily="18" charset="0"/>
              </a:rPr>
              <a:t>Guide: Prof. </a:t>
            </a:r>
            <a:r>
              <a:rPr lang="en-US" sz="2400" b="1" dirty="0" err="1">
                <a:solidFill>
                  <a:schemeClr val="tx1"/>
                </a:solidFill>
                <a:latin typeface="Times New Roman" panose="02020603050405020304" pitchFamily="18" charset="0"/>
                <a:cs typeface="Times New Roman" panose="02020603050405020304" pitchFamily="18" charset="0"/>
              </a:rPr>
              <a:t>Janhavi</a:t>
            </a:r>
            <a:r>
              <a:rPr lang="en-US" sz="2400" b="1" dirty="0">
                <a:solidFill>
                  <a:schemeClr val="tx1"/>
                </a:solidFill>
                <a:latin typeface="Times New Roman" panose="02020603050405020304" pitchFamily="18" charset="0"/>
                <a:cs typeface="Times New Roman" panose="02020603050405020304" pitchFamily="18" charset="0"/>
              </a:rPr>
              <a:t> Sangoi</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17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a:extLst>
              <a:ext uri="{FF2B5EF4-FFF2-40B4-BE49-F238E27FC236}">
                <a16:creationId xmlns:a16="http://schemas.microsoft.com/office/drawing/2014/main" id="{76EB9D26-C76D-4B83-8C69-23E5FB9AC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01" y="1519073"/>
            <a:ext cx="3548807" cy="429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7344003F-DA3F-405C-B54F-D1181B03B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6408" y="1519073"/>
            <a:ext cx="3346027" cy="429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48DACDD0-88F4-4995-83DC-7348CDB6D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444" y="1519073"/>
            <a:ext cx="3346028" cy="429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878EC7E-3C7D-42E1-82F0-CCAB80A5F49C}"/>
              </a:ext>
            </a:extLst>
          </p:cNvPr>
          <p:cNvSpPr txBox="1"/>
          <p:nvPr/>
        </p:nvSpPr>
        <p:spPr>
          <a:xfrm>
            <a:off x="437700" y="5817239"/>
            <a:ext cx="3548807"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image is classified as unripe that is premature by the model. The GUI displays the image classifies along with the class.</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462CBE7-C7B8-451B-B7EA-AB51BEED0C61}"/>
              </a:ext>
            </a:extLst>
          </p:cNvPr>
          <p:cNvSpPr txBox="1"/>
          <p:nvPr/>
        </p:nvSpPr>
        <p:spPr>
          <a:xfrm>
            <a:off x="4538443" y="5817238"/>
            <a:ext cx="3346027"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image is classified as ripe that is mature by the model. The GUI displays the image classifies along with the class.</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B03D549-EBA7-4420-AB2A-566F880529E9}"/>
              </a:ext>
            </a:extLst>
          </p:cNvPr>
          <p:cNvSpPr txBox="1"/>
          <p:nvPr/>
        </p:nvSpPr>
        <p:spPr>
          <a:xfrm>
            <a:off x="8436406" y="5817238"/>
            <a:ext cx="3317894" cy="954107"/>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image is classified as damaged that is over-mature by the model. The GUI displays the image classifies along with the class.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7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B7DE-8921-40E6-AADA-25E9134D0AB0}"/>
              </a:ext>
            </a:extLst>
          </p:cNvPr>
          <p:cNvSpPr>
            <a:spLocks noGrp="1"/>
          </p:cNvSpPr>
          <p:nvPr>
            <p:ph type="title"/>
          </p:nvPr>
        </p:nvSpPr>
        <p:spPr>
          <a:xfrm>
            <a:off x="1294362" y="319596"/>
            <a:ext cx="9603275" cy="621437"/>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868E2282-F2DD-4374-BF5D-3849E28E6F6E}"/>
              </a:ext>
            </a:extLst>
          </p:cNvPr>
          <p:cNvSpPr>
            <a:spLocks noGrp="1"/>
          </p:cNvSpPr>
          <p:nvPr>
            <p:ph idx="1"/>
          </p:nvPr>
        </p:nvSpPr>
        <p:spPr>
          <a:xfrm>
            <a:off x="1031037" y="1562470"/>
            <a:ext cx="8985157" cy="3234614"/>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The Image processing technique using CNN used for determining the fruit maturity level. Various algorithms and feature extraction techniques are used to extract features from the image. </a:t>
            </a:r>
          </a:p>
          <a:p>
            <a:r>
              <a:rPr lang="en-US" sz="1600" dirty="0">
                <a:solidFill>
                  <a:schemeClr val="tx1"/>
                </a:solidFill>
                <a:latin typeface="Times New Roman" panose="02020603050405020304" pitchFamily="18" charset="0"/>
                <a:cs typeface="Times New Roman" panose="02020603050405020304" pitchFamily="18" charset="0"/>
              </a:rPr>
              <a:t>The system reduces the human effort required to classify the strawberry into classes depending on the maturity level along with reducing the possibility of discrete opinions created by the manual experts. </a:t>
            </a:r>
          </a:p>
          <a:p>
            <a:r>
              <a:rPr lang="en-US" sz="1600" dirty="0">
                <a:solidFill>
                  <a:schemeClr val="tx1"/>
                </a:solidFill>
                <a:latin typeface="Times New Roman" panose="02020603050405020304" pitchFamily="18" charset="0"/>
                <a:cs typeface="Times New Roman" panose="02020603050405020304" pitchFamily="18" charset="0"/>
              </a:rPr>
              <a:t>Hence, human errors are reduced to great extents as the system makes decisions by learning through training done using large dataset. </a:t>
            </a:r>
          </a:p>
          <a:p>
            <a:r>
              <a:rPr lang="en-US" sz="1600" dirty="0">
                <a:solidFill>
                  <a:schemeClr val="tx1"/>
                </a:solidFill>
                <a:latin typeface="Times New Roman" panose="02020603050405020304" pitchFamily="18" charset="0"/>
                <a:cs typeface="Times New Roman" panose="02020603050405020304" pitchFamily="18" charset="0"/>
              </a:rPr>
              <a:t>The time required will be comparatively less and the requirement of manual experts is reduced. The developed system achieves 91.6% accuracy. </a:t>
            </a:r>
          </a:p>
          <a:p>
            <a:r>
              <a:rPr lang="en-IN" sz="1600" dirty="0">
                <a:solidFill>
                  <a:schemeClr val="tx1"/>
                </a:solidFill>
                <a:latin typeface="Times New Roman" panose="02020603050405020304" pitchFamily="18" charset="0"/>
                <a:cs typeface="Times New Roman" panose="02020603050405020304" pitchFamily="18" charset="0"/>
              </a:rPr>
              <a:t>For further improvement in accuracy, a vibrating conveyor belt can be implemented to provide a clear view from all sides.</a:t>
            </a:r>
          </a:p>
        </p:txBody>
      </p:sp>
    </p:spTree>
    <p:extLst>
      <p:ext uri="{BB962C8B-B14F-4D97-AF65-F5344CB8AC3E}">
        <p14:creationId xmlns:p14="http://schemas.microsoft.com/office/powerpoint/2010/main" val="417058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2D01-EF73-42B8-8EEE-5F51016E1DDC}"/>
              </a:ext>
            </a:extLst>
          </p:cNvPr>
          <p:cNvSpPr>
            <a:spLocks noGrp="1"/>
          </p:cNvSpPr>
          <p:nvPr>
            <p:ph type="title"/>
          </p:nvPr>
        </p:nvSpPr>
        <p:spPr>
          <a:xfrm>
            <a:off x="1811446" y="257453"/>
            <a:ext cx="8569107" cy="639192"/>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1B143ED2-D18D-4A89-9523-096C57584013}"/>
              </a:ext>
            </a:extLst>
          </p:cNvPr>
          <p:cNvSpPr>
            <a:spLocks noGrp="1"/>
          </p:cNvSpPr>
          <p:nvPr>
            <p:ph idx="1"/>
          </p:nvPr>
        </p:nvSpPr>
        <p:spPr>
          <a:xfrm>
            <a:off x="890361" y="1358825"/>
            <a:ext cx="9885492" cy="5260019"/>
          </a:xfrm>
        </p:spPr>
        <p:txBody>
          <a:bodyPr>
            <a:noAutofit/>
          </a:bodyPr>
          <a:lstStyle/>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[1] Kranti Raut, Prof. Vibha </a:t>
            </a:r>
            <a:r>
              <a:rPr lang="en-US" sz="1500" dirty="0" err="1">
                <a:solidFill>
                  <a:schemeClr val="tx1"/>
                </a:solidFill>
                <a:latin typeface="Times New Roman" panose="02020603050405020304" pitchFamily="18" charset="0"/>
                <a:cs typeface="Times New Roman" panose="02020603050405020304" pitchFamily="18" charset="0"/>
              </a:rPr>
              <a:t>Bora,’’Assessment</a:t>
            </a:r>
            <a:r>
              <a:rPr lang="en-US" sz="1500" dirty="0">
                <a:solidFill>
                  <a:schemeClr val="tx1"/>
                </a:solidFill>
                <a:latin typeface="Times New Roman" panose="02020603050405020304" pitchFamily="18" charset="0"/>
                <a:cs typeface="Times New Roman" panose="02020603050405020304" pitchFamily="18" charset="0"/>
              </a:rPr>
              <a:t> of Fruit Maturity using Digital Image Processing”, IJSTE ISSN : 2349-784X, Volume 3, Issue 01, July 2016</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[2] </a:t>
            </a:r>
            <a:r>
              <a:rPr lang="en-US" sz="1500" dirty="0" err="1">
                <a:solidFill>
                  <a:schemeClr val="tx1"/>
                </a:solidFill>
                <a:latin typeface="Times New Roman" panose="02020603050405020304" pitchFamily="18" charset="0"/>
                <a:cs typeface="Times New Roman" panose="02020603050405020304" pitchFamily="18" charset="0"/>
              </a:rPr>
              <a:t>Chandy</a:t>
            </a:r>
            <a:r>
              <a:rPr lang="en-US" sz="1500" dirty="0">
                <a:solidFill>
                  <a:schemeClr val="tx1"/>
                </a:solidFill>
                <a:latin typeface="Times New Roman" panose="02020603050405020304" pitchFamily="18" charset="0"/>
                <a:cs typeface="Times New Roman" panose="02020603050405020304" pitchFamily="18" charset="0"/>
              </a:rPr>
              <a:t>, Abraham. "RGBD ANALYSIS FOR FINDING THE DIFFERENT STAGES OF MATURITY OF FRUITS IN FARMING." Journal of Innovative Image Processing (JIIP) 1, no. 02 (2019): 111-121.</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[3] Gokul, P. R., Raj, S., &amp; </a:t>
            </a:r>
            <a:r>
              <a:rPr lang="en-US" sz="1500" dirty="0" err="1">
                <a:solidFill>
                  <a:schemeClr val="tx1"/>
                </a:solidFill>
                <a:latin typeface="Times New Roman" panose="02020603050405020304" pitchFamily="18" charset="0"/>
                <a:cs typeface="Times New Roman" panose="02020603050405020304" pitchFamily="18" charset="0"/>
              </a:rPr>
              <a:t>Suriyamoorthi</a:t>
            </a:r>
            <a:r>
              <a:rPr lang="en-US" sz="1500" dirty="0">
                <a:solidFill>
                  <a:schemeClr val="tx1"/>
                </a:solidFill>
                <a:latin typeface="Times New Roman" panose="02020603050405020304" pitchFamily="18" charset="0"/>
                <a:cs typeface="Times New Roman" panose="02020603050405020304" pitchFamily="18" charset="0"/>
              </a:rPr>
              <a:t>, P. (2015). Estimation of volume and maturity of sweet lime fruit using image processing algorithm. 2015 International Conference on Communications and Signal Processing (ICCSP), doi:10.1109/iccsp.2015.7322703</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[4] Aviso, M. J. A., </a:t>
            </a:r>
            <a:r>
              <a:rPr lang="en-US" sz="1500" dirty="0" err="1">
                <a:solidFill>
                  <a:schemeClr val="tx1"/>
                </a:solidFill>
                <a:latin typeface="Times New Roman" panose="02020603050405020304" pitchFamily="18" charset="0"/>
                <a:cs typeface="Times New Roman" panose="02020603050405020304" pitchFamily="18" charset="0"/>
              </a:rPr>
              <a:t>Cabao</a:t>
            </a:r>
            <a:r>
              <a:rPr lang="en-US" sz="1500" dirty="0">
                <a:solidFill>
                  <a:schemeClr val="tx1"/>
                </a:solidFill>
                <a:latin typeface="Times New Roman" panose="02020603050405020304" pitchFamily="18" charset="0"/>
                <a:cs typeface="Times New Roman" panose="02020603050405020304" pitchFamily="18" charset="0"/>
              </a:rPr>
              <a:t>-an, A. M. S., </a:t>
            </a:r>
            <a:r>
              <a:rPr lang="en-US" sz="1500" dirty="0" err="1">
                <a:solidFill>
                  <a:schemeClr val="tx1"/>
                </a:solidFill>
                <a:latin typeface="Times New Roman" panose="02020603050405020304" pitchFamily="18" charset="0"/>
                <a:cs typeface="Times New Roman" panose="02020603050405020304" pitchFamily="18" charset="0"/>
              </a:rPr>
              <a:t>Niverba</a:t>
            </a:r>
            <a:r>
              <a:rPr lang="en-US" sz="1500" dirty="0">
                <a:solidFill>
                  <a:schemeClr val="tx1"/>
                </a:solidFill>
                <a:latin typeface="Times New Roman" panose="02020603050405020304" pitchFamily="18" charset="0"/>
                <a:cs typeface="Times New Roman" panose="02020603050405020304" pitchFamily="18" charset="0"/>
              </a:rPr>
              <a:t>, N. A. P., &amp; </a:t>
            </a:r>
            <a:r>
              <a:rPr lang="en-US" sz="1500" dirty="0" err="1">
                <a:solidFill>
                  <a:schemeClr val="tx1"/>
                </a:solidFill>
                <a:latin typeface="Times New Roman" panose="02020603050405020304" pitchFamily="18" charset="0"/>
                <a:cs typeface="Times New Roman" panose="02020603050405020304" pitchFamily="18" charset="0"/>
              </a:rPr>
              <a:t>Anacan</a:t>
            </a:r>
            <a:r>
              <a:rPr lang="en-US" sz="1500" dirty="0">
                <a:solidFill>
                  <a:schemeClr val="tx1"/>
                </a:solidFill>
                <a:latin typeface="Times New Roman" panose="02020603050405020304" pitchFamily="18" charset="0"/>
                <a:cs typeface="Times New Roman" panose="02020603050405020304" pitchFamily="18" charset="0"/>
              </a:rPr>
              <a:t>, R. M. (2018). Age Factor Identification of Tomato Using </a:t>
            </a:r>
            <a:r>
              <a:rPr lang="en-US" sz="1500" dirty="0" err="1">
                <a:solidFill>
                  <a:schemeClr val="tx1"/>
                </a:solidFill>
                <a:latin typeface="Times New Roman" panose="02020603050405020304" pitchFamily="18" charset="0"/>
                <a:cs typeface="Times New Roman" panose="02020603050405020304" pitchFamily="18" charset="0"/>
              </a:rPr>
              <a:t>Labview</a:t>
            </a:r>
            <a:r>
              <a:rPr lang="en-US" sz="1500" dirty="0">
                <a:solidFill>
                  <a:schemeClr val="tx1"/>
                </a:solidFill>
                <a:latin typeface="Times New Roman" panose="02020603050405020304" pitchFamily="18" charset="0"/>
                <a:cs typeface="Times New Roman" panose="02020603050405020304" pitchFamily="18" charset="0"/>
              </a:rPr>
              <a:t> via Image Processing. TENCON 2018 - 2018 IEEE Region 10 Conference. doi:10.1109/tencon.2018.8650189</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[5] </a:t>
            </a:r>
            <a:r>
              <a:rPr lang="en-US" sz="1500" dirty="0" err="1">
                <a:solidFill>
                  <a:schemeClr val="tx1"/>
                </a:solidFill>
                <a:latin typeface="Times New Roman" panose="02020603050405020304" pitchFamily="18" charset="0"/>
                <a:cs typeface="Times New Roman" panose="02020603050405020304" pitchFamily="18" charset="0"/>
              </a:rPr>
              <a:t>Rupanagudi</a:t>
            </a:r>
            <a:r>
              <a:rPr lang="en-US" sz="1500" dirty="0">
                <a:solidFill>
                  <a:schemeClr val="tx1"/>
                </a:solidFill>
                <a:latin typeface="Times New Roman" panose="02020603050405020304" pitchFamily="18" charset="0"/>
                <a:cs typeface="Times New Roman" panose="02020603050405020304" pitchFamily="18" charset="0"/>
              </a:rPr>
              <a:t>, S. R., </a:t>
            </a:r>
            <a:r>
              <a:rPr lang="en-US" sz="1500" dirty="0" err="1">
                <a:solidFill>
                  <a:schemeClr val="tx1"/>
                </a:solidFill>
                <a:latin typeface="Times New Roman" panose="02020603050405020304" pitchFamily="18" charset="0"/>
                <a:cs typeface="Times New Roman" panose="02020603050405020304" pitchFamily="18" charset="0"/>
              </a:rPr>
              <a:t>Ranjani</a:t>
            </a:r>
            <a:r>
              <a:rPr lang="en-US" sz="1500" dirty="0">
                <a:solidFill>
                  <a:schemeClr val="tx1"/>
                </a:solidFill>
                <a:latin typeface="Times New Roman" panose="02020603050405020304" pitchFamily="18" charset="0"/>
                <a:cs typeface="Times New Roman" panose="02020603050405020304" pitchFamily="18" charset="0"/>
              </a:rPr>
              <a:t>, B. S., Nagaraj, P., &amp; Bhat, V. G. (2014). A cost effective tomato maturity grading system using image processing for farmers. 2014 International Conference on Contemporary Computing and Informatics (IC3I).doi:10.1109/ic3i.2014.7019591 </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[6] </a:t>
            </a:r>
            <a:r>
              <a:rPr lang="en-US" sz="1500" dirty="0" err="1">
                <a:solidFill>
                  <a:schemeClr val="tx1"/>
                </a:solidFill>
                <a:latin typeface="Times New Roman" panose="02020603050405020304" pitchFamily="18" charset="0"/>
                <a:cs typeface="Times New Roman" panose="02020603050405020304" pitchFamily="18" charset="0"/>
              </a:rPr>
              <a:t>Mhaski</a:t>
            </a:r>
            <a:r>
              <a:rPr lang="en-US" sz="1500" dirty="0">
                <a:solidFill>
                  <a:schemeClr val="tx1"/>
                </a:solidFill>
                <a:latin typeface="Times New Roman" panose="02020603050405020304" pitchFamily="18" charset="0"/>
                <a:cs typeface="Times New Roman" panose="02020603050405020304" pitchFamily="18" charset="0"/>
              </a:rPr>
              <a:t>, R. R., </a:t>
            </a:r>
            <a:r>
              <a:rPr lang="en-US" sz="1500" dirty="0" err="1">
                <a:solidFill>
                  <a:schemeClr val="tx1"/>
                </a:solidFill>
                <a:latin typeface="Times New Roman" panose="02020603050405020304" pitchFamily="18" charset="0"/>
                <a:cs typeface="Times New Roman" panose="02020603050405020304" pitchFamily="18" charset="0"/>
              </a:rPr>
              <a:t>Chopade</a:t>
            </a:r>
            <a:r>
              <a:rPr lang="en-US" sz="1500" dirty="0">
                <a:solidFill>
                  <a:schemeClr val="tx1"/>
                </a:solidFill>
                <a:latin typeface="Times New Roman" panose="02020603050405020304" pitchFamily="18" charset="0"/>
                <a:cs typeface="Times New Roman" panose="02020603050405020304" pitchFamily="18" charset="0"/>
              </a:rPr>
              <a:t>, P. B., &amp; Dale, M. P. (2015). Determination of ripeness and grading of tomato using image analysis on Raspberry Pi. 2015 Communication, Control and Intelligent Systems (CCIS). doi:10.1109/ccintels.2015.7437911 </a:t>
            </a:r>
            <a:endParaRPr lang="en-IN" sz="1500" dirty="0">
              <a:solidFill>
                <a:schemeClr val="tx1"/>
              </a:solidFill>
              <a:latin typeface="Times New Roman" panose="02020603050405020304" pitchFamily="18" charset="0"/>
              <a:cs typeface="Times New Roman" panose="02020603050405020304" pitchFamily="18" charset="0"/>
            </a:endParaRPr>
          </a:p>
          <a:p>
            <a:pPr marL="266700" indent="-266700" algn="just">
              <a:buNone/>
            </a:pPr>
            <a:r>
              <a:rPr lang="en-US" sz="1500" dirty="0">
                <a:solidFill>
                  <a:schemeClr val="tx1"/>
                </a:solidFill>
                <a:latin typeface="Times New Roman" panose="02020603050405020304" pitchFamily="18" charset="0"/>
                <a:cs typeface="Times New Roman" panose="02020603050405020304" pitchFamily="18" charset="0"/>
              </a:rPr>
              <a:t>[7] Diana Carolina, C. P., &amp; </a:t>
            </a:r>
            <a:r>
              <a:rPr lang="en-US" sz="1500" dirty="0" err="1">
                <a:solidFill>
                  <a:schemeClr val="tx1"/>
                </a:solidFill>
                <a:latin typeface="Times New Roman" panose="02020603050405020304" pitchFamily="18" charset="0"/>
                <a:cs typeface="Times New Roman" panose="02020603050405020304" pitchFamily="18" charset="0"/>
              </a:rPr>
              <a:t>Deivis</a:t>
            </a:r>
            <a:r>
              <a:rPr lang="en-US" sz="1500" dirty="0">
                <a:solidFill>
                  <a:schemeClr val="tx1"/>
                </a:solidFill>
                <a:latin typeface="Times New Roman" panose="02020603050405020304" pitchFamily="18" charset="0"/>
                <a:cs typeface="Times New Roman" panose="02020603050405020304" pitchFamily="18" charset="0"/>
              </a:rPr>
              <a:t> David, N. T. (2014). Classification of oranges by maturity, using image processing techniques. 2014 III International Congress of Engineering Mechatronics and Automation (CIIMA).doi:10.1109/ciima.2014.698</a:t>
            </a:r>
            <a:endParaRPr lang="en-IN"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286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D6C5B4-94E8-495B-90A0-EF679F43B8FA}"/>
              </a:ext>
            </a:extLst>
          </p:cNvPr>
          <p:cNvSpPr/>
          <p:nvPr/>
        </p:nvSpPr>
        <p:spPr>
          <a:xfrm>
            <a:off x="728899" y="1197768"/>
            <a:ext cx="10483049" cy="4708981"/>
          </a:xfrm>
          <a:prstGeom prst="rect">
            <a:avLst/>
          </a:prstGeom>
        </p:spPr>
        <p:txBody>
          <a:bodyPr wrap="square">
            <a:spAutoFit/>
          </a:bodyPr>
          <a:lstStyle/>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[8] </a:t>
            </a:r>
            <a:r>
              <a:rPr lang="en-IN" sz="1500" dirty="0" err="1">
                <a:solidFill>
                  <a:prstClr val="black"/>
                </a:solidFill>
                <a:latin typeface="Times New Roman" panose="02020603050405020304" pitchFamily="18" charset="0"/>
                <a:cs typeface="Times New Roman" panose="02020603050405020304" pitchFamily="18" charset="0"/>
              </a:rPr>
              <a:t>Fatih</a:t>
            </a:r>
            <a:r>
              <a:rPr lang="en-IN" sz="1500" dirty="0">
                <a:solidFill>
                  <a:prstClr val="black"/>
                </a:solidFill>
                <a:latin typeface="Times New Roman" panose="02020603050405020304" pitchFamily="18" charset="0"/>
                <a:cs typeface="Times New Roman" panose="02020603050405020304" pitchFamily="18" charset="0"/>
              </a:rPr>
              <a:t> </a:t>
            </a:r>
            <a:r>
              <a:rPr lang="en-IN" sz="1500" dirty="0" err="1">
                <a:solidFill>
                  <a:prstClr val="black"/>
                </a:solidFill>
                <a:latin typeface="Times New Roman" panose="02020603050405020304" pitchFamily="18" charset="0"/>
                <a:cs typeface="Times New Roman" panose="02020603050405020304" pitchFamily="18" charset="0"/>
              </a:rPr>
              <a:t>Ertam</a:t>
            </a:r>
            <a:r>
              <a:rPr lang="en-IN" sz="1500" dirty="0">
                <a:solidFill>
                  <a:prstClr val="black"/>
                </a:solidFill>
                <a:latin typeface="Times New Roman" panose="02020603050405020304" pitchFamily="18" charset="0"/>
                <a:cs typeface="Times New Roman" panose="02020603050405020304" pitchFamily="18" charset="0"/>
              </a:rPr>
              <a:t>, </a:t>
            </a:r>
            <a:r>
              <a:rPr lang="en-IN" sz="1500" dirty="0" err="1">
                <a:solidFill>
                  <a:prstClr val="black"/>
                </a:solidFill>
                <a:latin typeface="Times New Roman" panose="02020603050405020304" pitchFamily="18" charset="0"/>
                <a:cs typeface="Times New Roman" panose="02020603050405020304" pitchFamily="18" charset="0"/>
              </a:rPr>
              <a:t>Galip</a:t>
            </a:r>
            <a:r>
              <a:rPr lang="en-IN" sz="1500" dirty="0">
                <a:solidFill>
                  <a:prstClr val="black"/>
                </a:solidFill>
                <a:latin typeface="Times New Roman" panose="02020603050405020304" pitchFamily="18" charset="0"/>
                <a:cs typeface="Times New Roman" panose="02020603050405020304" pitchFamily="18" charset="0"/>
              </a:rPr>
              <a:t> </a:t>
            </a:r>
            <a:r>
              <a:rPr lang="en-IN" sz="1500" dirty="0" err="1">
                <a:solidFill>
                  <a:prstClr val="black"/>
                </a:solidFill>
                <a:latin typeface="Times New Roman" panose="02020603050405020304" pitchFamily="18" charset="0"/>
                <a:cs typeface="Times New Roman" panose="02020603050405020304" pitchFamily="18" charset="0"/>
              </a:rPr>
              <a:t>AydÕn</a:t>
            </a:r>
            <a:r>
              <a:rPr lang="en-IN" sz="1500" dirty="0">
                <a:solidFill>
                  <a:prstClr val="black"/>
                </a:solidFill>
                <a:latin typeface="Times New Roman" panose="02020603050405020304" pitchFamily="18" charset="0"/>
                <a:cs typeface="Times New Roman" panose="02020603050405020304" pitchFamily="18" charset="0"/>
              </a:rPr>
              <a:t>,”Data Classification with Deep Learning using </a:t>
            </a:r>
            <a:r>
              <a:rPr lang="en-IN" sz="1500" dirty="0" err="1">
                <a:solidFill>
                  <a:prstClr val="black"/>
                </a:solidFill>
                <a:latin typeface="Times New Roman" panose="02020603050405020304" pitchFamily="18" charset="0"/>
                <a:cs typeface="Times New Roman" panose="02020603050405020304" pitchFamily="18" charset="0"/>
              </a:rPr>
              <a:t>Tensorflow</a:t>
            </a:r>
            <a:r>
              <a:rPr lang="en-IN" sz="1500" dirty="0">
                <a:solidFill>
                  <a:prstClr val="black"/>
                </a:solidFill>
                <a:latin typeface="Times New Roman" panose="02020603050405020304" pitchFamily="18" charset="0"/>
                <a:cs typeface="Times New Roman" panose="02020603050405020304" pitchFamily="18" charset="0"/>
              </a:rPr>
              <a:t>”,</a:t>
            </a:r>
            <a:r>
              <a:rPr lang="en-IN" sz="1500" dirty="0" err="1">
                <a:solidFill>
                  <a:prstClr val="black"/>
                </a:solidFill>
                <a:latin typeface="Times New Roman" panose="02020603050405020304" pitchFamily="18" charset="0"/>
                <a:cs typeface="Times New Roman" panose="02020603050405020304" pitchFamily="18" charset="0"/>
              </a:rPr>
              <a:t>IEEE:International</a:t>
            </a:r>
            <a:r>
              <a:rPr lang="en-IN" sz="1500" dirty="0">
                <a:solidFill>
                  <a:prstClr val="black"/>
                </a:solidFill>
                <a:latin typeface="Times New Roman" panose="02020603050405020304" pitchFamily="18" charset="0"/>
                <a:cs typeface="Times New Roman" panose="02020603050405020304" pitchFamily="18" charset="0"/>
              </a:rPr>
              <a:t> Conference on Computer Science and Engineering (UBMK), 2017</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[9] Lamb, N., &amp; </a:t>
            </a:r>
            <a:r>
              <a:rPr lang="en-IN" sz="1500" dirty="0" err="1">
                <a:solidFill>
                  <a:prstClr val="black"/>
                </a:solidFill>
                <a:latin typeface="Times New Roman" panose="02020603050405020304" pitchFamily="18" charset="0"/>
                <a:cs typeface="Times New Roman" panose="02020603050405020304" pitchFamily="18" charset="0"/>
              </a:rPr>
              <a:t>Chuah</a:t>
            </a:r>
            <a:r>
              <a:rPr lang="en-IN" sz="1500" dirty="0">
                <a:solidFill>
                  <a:prstClr val="black"/>
                </a:solidFill>
                <a:latin typeface="Times New Roman" panose="02020603050405020304" pitchFamily="18" charset="0"/>
                <a:cs typeface="Times New Roman" panose="02020603050405020304" pitchFamily="18" charset="0"/>
              </a:rPr>
              <a:t>, M. C. (2018). A Strawberry Detection System Using Convolutional Neural Networks. 2018 IEEE International Conference on Big Data (Big Data).doi:10.1109/bigdata.2018.8622466 </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[10] A. </a:t>
            </a:r>
            <a:r>
              <a:rPr lang="en-IN" sz="1500" dirty="0" err="1">
                <a:solidFill>
                  <a:prstClr val="black"/>
                </a:solidFill>
                <a:latin typeface="Times New Roman" panose="02020603050405020304" pitchFamily="18" charset="0"/>
                <a:cs typeface="Times New Roman" panose="02020603050405020304" pitchFamily="18" charset="0"/>
              </a:rPr>
              <a:t>Krizhevsky</a:t>
            </a:r>
            <a:r>
              <a:rPr lang="en-IN" sz="1500" dirty="0">
                <a:solidFill>
                  <a:prstClr val="black"/>
                </a:solidFill>
                <a:latin typeface="Times New Roman" panose="02020603050405020304" pitchFamily="18" charset="0"/>
                <a:cs typeface="Times New Roman" panose="02020603050405020304" pitchFamily="18" charset="0"/>
              </a:rPr>
              <a:t>, I. </a:t>
            </a:r>
            <a:r>
              <a:rPr lang="en-IN" sz="1500" dirty="0" err="1">
                <a:solidFill>
                  <a:prstClr val="black"/>
                </a:solidFill>
                <a:latin typeface="Times New Roman" panose="02020603050405020304" pitchFamily="18" charset="0"/>
                <a:cs typeface="Times New Roman" panose="02020603050405020304" pitchFamily="18" charset="0"/>
              </a:rPr>
              <a:t>Sutskever</a:t>
            </a:r>
            <a:r>
              <a:rPr lang="en-IN" sz="1500" dirty="0">
                <a:solidFill>
                  <a:prstClr val="black"/>
                </a:solidFill>
                <a:latin typeface="Times New Roman" panose="02020603050405020304" pitchFamily="18" charset="0"/>
                <a:cs typeface="Times New Roman" panose="02020603050405020304" pitchFamily="18" charset="0"/>
              </a:rPr>
              <a:t>, G. E. Hinton, "ImageNet classification with deep convolutional neural networks", Proc. Int. Conf. Neural Inf. Process. Syst., vol. 60, pp. 1097-1105, 2012.</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[11] </a:t>
            </a:r>
            <a:r>
              <a:rPr lang="en-IN" sz="1500" dirty="0" err="1">
                <a:solidFill>
                  <a:prstClr val="black"/>
                </a:solidFill>
                <a:latin typeface="Times New Roman" panose="02020603050405020304" pitchFamily="18" charset="0"/>
                <a:cs typeface="Times New Roman" panose="02020603050405020304" pitchFamily="18" charset="0"/>
              </a:rPr>
              <a:t>Mehra</a:t>
            </a:r>
            <a:r>
              <a:rPr lang="en-IN" sz="1500" dirty="0">
                <a:solidFill>
                  <a:prstClr val="black"/>
                </a:solidFill>
                <a:latin typeface="Times New Roman" panose="02020603050405020304" pitchFamily="18" charset="0"/>
                <a:cs typeface="Times New Roman" panose="02020603050405020304" pitchFamily="18" charset="0"/>
              </a:rPr>
              <a:t>, T., Kumar, V., &amp; Gupta, P. (2016). Maturity and disease detection in tomato using computer vision. 2016 Fourth International Conference on Parallel, Distributed and Grid Computing (PDGC). doi:10.1109/pdgc.2016.7913228 </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[12] Shahid, S. I., &amp; Shahjahan, M. (2017). A new approach to image classification by convolutional neural network. 2017 3rd International Conference on Electrical Information and Communication Technology (EICT). doi:10.1109/eict.2017.8275240</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[13] Xiao, Q., </a:t>
            </a:r>
            <a:r>
              <a:rPr lang="en-IN" sz="1500" dirty="0" err="1">
                <a:solidFill>
                  <a:prstClr val="black"/>
                </a:solidFill>
                <a:latin typeface="Times New Roman" panose="02020603050405020304" pitchFamily="18" charset="0"/>
                <a:cs typeface="Times New Roman" panose="02020603050405020304" pitchFamily="18" charset="0"/>
              </a:rPr>
              <a:t>Niu</a:t>
            </a:r>
            <a:r>
              <a:rPr lang="en-IN" sz="1500" dirty="0">
                <a:solidFill>
                  <a:prstClr val="black"/>
                </a:solidFill>
                <a:latin typeface="Times New Roman" panose="02020603050405020304" pitchFamily="18" charset="0"/>
                <a:cs typeface="Times New Roman" panose="02020603050405020304" pitchFamily="18" charset="0"/>
              </a:rPr>
              <a:t>, W., &amp; Zhang, H. (2015). Predicting fruit maturity stage dynamically based on fuzzy recognition and color feature. 2015 6th IEEE International Conference on Software Engineering and Service Science (ICSESS).doi:10.1109/icsess.2015.7339210</a:t>
            </a:r>
          </a:p>
          <a:p>
            <a:pPr marL="360363" lvl="0" indent="-360363" algn="just">
              <a:spcBef>
                <a:spcPts val="1200"/>
              </a:spcBef>
            </a:pPr>
            <a:r>
              <a:rPr lang="en-IN" sz="1500" dirty="0">
                <a:solidFill>
                  <a:prstClr val="black"/>
                </a:solidFill>
                <a:latin typeface="Times New Roman" panose="02020603050405020304" pitchFamily="18" charset="0"/>
                <a:cs typeface="Times New Roman" panose="02020603050405020304" pitchFamily="18" charset="0"/>
              </a:rPr>
              <a:t>[14] Xu Liming *, Chen Liming, Wang Haifeng, “Strawberry Maturity Distinguish Based on Relationship of Extracted Colour Feature Value and the Physiologic and Biochemical Indices”, 2015 International Conference on Communications and Signal Processing (ICCSP),DOI: 10.1109/ICCSP.2015.7322703.</a:t>
            </a:r>
          </a:p>
        </p:txBody>
      </p:sp>
    </p:spTree>
    <p:extLst>
      <p:ext uri="{BB962C8B-B14F-4D97-AF65-F5344CB8AC3E}">
        <p14:creationId xmlns:p14="http://schemas.microsoft.com/office/powerpoint/2010/main" val="94344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EB5C42-2B7E-49FA-9277-8BE0C092AF55}"/>
              </a:ext>
            </a:extLst>
          </p:cNvPr>
          <p:cNvSpPr/>
          <p:nvPr/>
        </p:nvSpPr>
        <p:spPr>
          <a:xfrm>
            <a:off x="4197725" y="2967335"/>
            <a:ext cx="3796552" cy="923330"/>
          </a:xfrm>
          <a:prstGeom prst="rect">
            <a:avLst/>
          </a:prstGeom>
          <a:noFill/>
        </p:spPr>
        <p:txBody>
          <a:bodyPr wrap="none" lIns="91440" tIns="45720" rIns="91440" bIns="45720">
            <a:spAutoFit/>
          </a:bodyPr>
          <a:lstStyle/>
          <a:p>
            <a:pPr algn="ctr"/>
            <a:r>
              <a:rPr lang="en-US" sz="5400" dirty="0">
                <a:ln w="0"/>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412846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199B-C9A8-4C29-8284-032D75CC1FA0}"/>
              </a:ext>
            </a:extLst>
          </p:cNvPr>
          <p:cNvSpPr>
            <a:spLocks noGrp="1"/>
          </p:cNvSpPr>
          <p:nvPr>
            <p:ph type="title"/>
          </p:nvPr>
        </p:nvSpPr>
        <p:spPr>
          <a:xfrm>
            <a:off x="1640157" y="624110"/>
            <a:ext cx="8911687" cy="128089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DF45E82-597B-4239-B3F1-73FF948FDEAE}"/>
              </a:ext>
            </a:extLst>
          </p:cNvPr>
          <p:cNvSpPr>
            <a:spLocks noGrp="1"/>
          </p:cNvSpPr>
          <p:nvPr>
            <p:ph idx="1"/>
          </p:nvPr>
        </p:nvSpPr>
        <p:spPr>
          <a:xfrm>
            <a:off x="520506" y="1499407"/>
            <a:ext cx="9242473" cy="4493430"/>
          </a:xfrm>
        </p:spPr>
        <p:txBody>
          <a:bodyPr>
            <a:noAutofit/>
          </a:bodyPr>
          <a:lstStyle/>
          <a:p>
            <a:r>
              <a:rPr lang="en-IN" sz="1600" dirty="0">
                <a:solidFill>
                  <a:schemeClr val="tx1"/>
                </a:solidFill>
                <a:latin typeface="Times New Roman" panose="02020603050405020304" pitchFamily="18" charset="0"/>
                <a:cs typeface="Times New Roman" panose="02020603050405020304" pitchFamily="18" charset="0"/>
              </a:rPr>
              <a:t>Various techniques for fruit ripeness detection have been used in the past, but lower accuracy rate is achieved.</a:t>
            </a:r>
          </a:p>
          <a:p>
            <a:r>
              <a:rPr lang="en-IN" sz="1600" dirty="0">
                <a:solidFill>
                  <a:schemeClr val="tx1"/>
                </a:solidFill>
                <a:latin typeface="Times New Roman" panose="02020603050405020304" pitchFamily="18" charset="0"/>
                <a:cs typeface="Times New Roman" panose="02020603050405020304" pitchFamily="18" charset="0"/>
              </a:rPr>
              <a:t>The rate of incorrect fruit ripeness prediction is maximum. Strawberry fruit which is a cash crop as well as seasonal fruit, searching for manual experts for classification is not only costly but also a challenging process.</a:t>
            </a:r>
          </a:p>
          <a:p>
            <a:r>
              <a:rPr lang="en-IN" sz="1600" dirty="0">
                <a:solidFill>
                  <a:schemeClr val="tx1"/>
                </a:solidFill>
                <a:latin typeface="Times New Roman" panose="02020603050405020304" pitchFamily="18" charset="0"/>
                <a:cs typeface="Times New Roman" panose="02020603050405020304" pitchFamily="18" charset="0"/>
              </a:rPr>
              <a:t>Manual classification leads to discrete opinions and is more time consuming. Hence finding a cost effective and highly accurate method for strawberry classification yet remains a problem.</a:t>
            </a:r>
          </a:p>
          <a:p>
            <a:r>
              <a:rPr lang="en-IN" sz="1600" dirty="0">
                <a:solidFill>
                  <a:schemeClr val="tx1"/>
                </a:solidFill>
                <a:latin typeface="Times New Roman" panose="02020603050405020304" pitchFamily="18" charset="0"/>
                <a:cs typeface="Times New Roman" panose="02020603050405020304" pitchFamily="18" charset="0"/>
              </a:rPr>
              <a:t>Automatic vision based system for sorting and analyzing strawberry fruits based on its maturity level, after being harvested is discussed.</a:t>
            </a:r>
          </a:p>
          <a:p>
            <a:r>
              <a:rPr lang="en-IN" sz="1600" dirty="0">
                <a:solidFill>
                  <a:schemeClr val="tx1"/>
                </a:solidFill>
                <a:latin typeface="Times New Roman" panose="02020603050405020304" pitchFamily="18" charset="0"/>
                <a:cs typeface="Times New Roman" panose="02020603050405020304" pitchFamily="18" charset="0"/>
              </a:rPr>
              <a:t>The system is inexpensive and an automatic method to predict ripeness of strawberry fruit without manual experts, depending on the color parameter by Image Processing and Deep Convolutional Neural Network.</a:t>
            </a:r>
          </a:p>
          <a:p>
            <a:r>
              <a:rPr lang="en-IN" sz="1600" dirty="0">
                <a:solidFill>
                  <a:schemeClr val="tx1"/>
                </a:solidFill>
                <a:latin typeface="Times New Roman" panose="02020603050405020304" pitchFamily="18" charset="0"/>
                <a:cs typeface="Times New Roman" panose="02020603050405020304" pitchFamily="18" charset="0"/>
              </a:rPr>
              <a:t>The classification will be done into three types: Premature, Mature, and Over-Mature based on the surface color to achieve high accuracy and better segregation of the strawberry fruit.</a:t>
            </a:r>
          </a:p>
          <a:p>
            <a:r>
              <a:rPr lang="en-IN" sz="1600" dirty="0">
                <a:solidFill>
                  <a:schemeClr val="tx1"/>
                </a:solidFill>
                <a:latin typeface="Times New Roman" panose="02020603050405020304" pitchFamily="18" charset="0"/>
                <a:cs typeface="Times New Roman" panose="02020603050405020304" pitchFamily="18" charset="0"/>
              </a:rPr>
              <a:t>The system shows 91.6% accuracy.</a:t>
            </a:r>
          </a:p>
        </p:txBody>
      </p:sp>
    </p:spTree>
    <p:extLst>
      <p:ext uri="{BB962C8B-B14F-4D97-AF65-F5344CB8AC3E}">
        <p14:creationId xmlns:p14="http://schemas.microsoft.com/office/powerpoint/2010/main" val="146218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596D-7B90-4DB7-AC81-9D17C17E3652}"/>
              </a:ext>
            </a:extLst>
          </p:cNvPr>
          <p:cNvSpPr>
            <a:spLocks noGrp="1"/>
          </p:cNvSpPr>
          <p:nvPr>
            <p:ph type="title"/>
          </p:nvPr>
        </p:nvSpPr>
        <p:spPr>
          <a:xfrm>
            <a:off x="1640157" y="624110"/>
            <a:ext cx="8911687" cy="128089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F8FFD54-0927-496C-BE46-781128A12F5A}"/>
              </a:ext>
            </a:extLst>
          </p:cNvPr>
          <p:cNvSpPr>
            <a:spLocks noGrp="1"/>
          </p:cNvSpPr>
          <p:nvPr>
            <p:ph idx="1"/>
          </p:nvPr>
        </p:nvSpPr>
        <p:spPr>
          <a:xfrm>
            <a:off x="780532" y="2119848"/>
            <a:ext cx="9743176" cy="3521294"/>
          </a:xfrm>
        </p:spPr>
        <p:txBody>
          <a:bodyPr>
            <a:noAutofit/>
          </a:bodyPr>
          <a:lstStyle/>
          <a:p>
            <a:r>
              <a:rPr lang="en-IN" sz="1600" dirty="0">
                <a:solidFill>
                  <a:schemeClr val="tx1"/>
                </a:solidFill>
                <a:latin typeface="Times New Roman" panose="02020603050405020304" pitchFamily="18" charset="0"/>
                <a:cs typeface="Times New Roman" panose="02020603050405020304" pitchFamily="18" charset="0"/>
              </a:rPr>
              <a:t>Agriculture forms the major part of India’s economy. Due to this fact an enormous amount of money is spent by the government for utilization of new advanced technologies to prevent destruction and improve the yield of the crops and soil.</a:t>
            </a:r>
          </a:p>
          <a:p>
            <a:r>
              <a:rPr lang="en-IN" sz="1600" dirty="0">
                <a:solidFill>
                  <a:schemeClr val="tx1"/>
                </a:solidFill>
                <a:latin typeface="Times New Roman" panose="02020603050405020304" pitchFamily="18" charset="0"/>
                <a:cs typeface="Times New Roman" panose="02020603050405020304" pitchFamily="18" charset="0"/>
              </a:rPr>
              <a:t>Flavour and aroma of the fruit are determined by maturity level of the fruit. This is typically more difficult in case of strawberries as it is a delicate crop.</a:t>
            </a:r>
          </a:p>
          <a:p>
            <a:r>
              <a:rPr lang="en-IN" sz="1600" dirty="0">
                <a:solidFill>
                  <a:schemeClr val="tx1"/>
                </a:solidFill>
                <a:latin typeface="Times New Roman" panose="02020603050405020304" pitchFamily="18" charset="0"/>
                <a:cs typeface="Times New Roman" panose="02020603050405020304" pitchFamily="18" charset="0"/>
              </a:rPr>
              <a:t>Selective grading of strawberry fruit is important to make sure that the adequately ripened strawberry reaches the vendor or fruit market, therefore there is a need to supply quality strawberry fruits within a small period of time</a:t>
            </a:r>
          </a:p>
          <a:p>
            <a:r>
              <a:rPr lang="en-IN" sz="1600" dirty="0">
                <a:solidFill>
                  <a:schemeClr val="tx1"/>
                </a:solidFill>
                <a:latin typeface="Times New Roman" panose="02020603050405020304" pitchFamily="18" charset="0"/>
                <a:cs typeface="Times New Roman" panose="02020603050405020304" pitchFamily="18" charset="0"/>
              </a:rPr>
              <a:t>The aim of the model is to reduce the money spent on the manual workers and reduce the discrete opinions they produce by developing an automated system for ripeness detection</a:t>
            </a:r>
          </a:p>
          <a:p>
            <a:r>
              <a:rPr lang="en-IN" sz="1600" dirty="0">
                <a:solidFill>
                  <a:schemeClr val="tx1"/>
                </a:solidFill>
                <a:latin typeface="Times New Roman" panose="02020603050405020304" pitchFamily="18" charset="0"/>
                <a:cs typeface="Times New Roman" panose="02020603050405020304" pitchFamily="18" charset="0"/>
              </a:rPr>
              <a:t>Various technology has been study but no complete technology has been developed for ripeness detection which is automatic, user-friendly, accurate, non-destructive and cost-efficient.</a:t>
            </a:r>
          </a:p>
        </p:txBody>
      </p:sp>
    </p:spTree>
    <p:extLst>
      <p:ext uri="{BB962C8B-B14F-4D97-AF65-F5344CB8AC3E}">
        <p14:creationId xmlns:p14="http://schemas.microsoft.com/office/powerpoint/2010/main" val="16999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3E5C-7536-4EBC-823A-469074FA12BE}"/>
              </a:ext>
            </a:extLst>
          </p:cNvPr>
          <p:cNvSpPr>
            <a:spLocks noGrp="1"/>
          </p:cNvSpPr>
          <p:nvPr>
            <p:ph type="title"/>
          </p:nvPr>
        </p:nvSpPr>
        <p:spPr>
          <a:xfrm>
            <a:off x="1451579" y="97655"/>
            <a:ext cx="9603275" cy="514904"/>
          </a:xfrm>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12" name="Content Placeholder 11">
            <a:extLst>
              <a:ext uri="{FF2B5EF4-FFF2-40B4-BE49-F238E27FC236}">
                <a16:creationId xmlns:a16="http://schemas.microsoft.com/office/drawing/2014/main" id="{C9553418-7E80-4B93-B0CD-65DB78EA3ACF}"/>
              </a:ext>
            </a:extLst>
          </p:cNvPr>
          <p:cNvGraphicFramePr>
            <a:graphicFrameLocks noGrp="1"/>
          </p:cNvGraphicFramePr>
          <p:nvPr>
            <p:ph idx="1"/>
            <p:extLst>
              <p:ext uri="{D42A27DB-BD31-4B8C-83A1-F6EECF244321}">
                <p14:modId xmlns:p14="http://schemas.microsoft.com/office/powerpoint/2010/main" val="181338871"/>
              </p:ext>
            </p:extLst>
          </p:nvPr>
        </p:nvGraphicFramePr>
        <p:xfrm>
          <a:off x="815926" y="770686"/>
          <a:ext cx="9551963" cy="5993521"/>
        </p:xfrm>
        <a:graphic>
          <a:graphicData uri="http://schemas.openxmlformats.org/drawingml/2006/table">
            <a:tbl>
              <a:tblPr/>
              <a:tblGrid>
                <a:gridCol w="2566127">
                  <a:extLst>
                    <a:ext uri="{9D8B030D-6E8A-4147-A177-3AD203B41FA5}">
                      <a16:colId xmlns:a16="http://schemas.microsoft.com/office/drawing/2014/main" val="2282089522"/>
                    </a:ext>
                  </a:extLst>
                </a:gridCol>
                <a:gridCol w="2551700">
                  <a:extLst>
                    <a:ext uri="{9D8B030D-6E8A-4147-A177-3AD203B41FA5}">
                      <a16:colId xmlns:a16="http://schemas.microsoft.com/office/drawing/2014/main" val="2951792245"/>
                    </a:ext>
                  </a:extLst>
                </a:gridCol>
                <a:gridCol w="2217068">
                  <a:extLst>
                    <a:ext uri="{9D8B030D-6E8A-4147-A177-3AD203B41FA5}">
                      <a16:colId xmlns:a16="http://schemas.microsoft.com/office/drawing/2014/main" val="1169982796"/>
                    </a:ext>
                  </a:extLst>
                </a:gridCol>
                <a:gridCol w="2217068">
                  <a:extLst>
                    <a:ext uri="{9D8B030D-6E8A-4147-A177-3AD203B41FA5}">
                      <a16:colId xmlns:a16="http://schemas.microsoft.com/office/drawing/2014/main" val="2813671278"/>
                    </a:ext>
                  </a:extLst>
                </a:gridCol>
              </a:tblGrid>
              <a:tr h="1108459">
                <a:tc>
                  <a:txBody>
                    <a:bodyPr/>
                    <a:lstStyle/>
                    <a:p>
                      <a:pPr marL="601345" marR="57975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TECHNIQUES USED</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622502"/>
                  </a:ext>
                </a:extLst>
              </a:tr>
              <a:tr h="1108459">
                <a:tc>
                  <a:txBody>
                    <a:bodyPr/>
                    <a:lstStyle/>
                    <a:p>
                      <a:pPr marL="69215" marR="66040" algn="ctr">
                        <a:lnSpc>
                          <a:spcPct val="115000"/>
                        </a:lnSpc>
                        <a:spcBef>
                          <a:spcPts val="48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ASSESSMENT OF FRUIT MATURITY USING DIGITAL IMAGE PROCESSING [1] </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3180" algn="ctr">
                        <a:lnSpc>
                          <a:spcPct val="115000"/>
                        </a:lnSpc>
                        <a:spcBef>
                          <a:spcPts val="48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Analysis of color is an important consideration when determining the efficiency of fruit.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4450" algn="ctr">
                        <a:lnSpc>
                          <a:spcPct val="115000"/>
                        </a:lnSpc>
                        <a:spcBef>
                          <a:spcPts val="48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Real time dataset was used to train the neural network and more are used for testing.</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6355" algn="ctr">
                        <a:lnSpc>
                          <a:spcPct val="115000"/>
                        </a:lnSpc>
                        <a:spcBef>
                          <a:spcPts val="485"/>
                        </a:spcBef>
                        <a:spcAft>
                          <a:spcPts val="0"/>
                        </a:spcAft>
                        <a:tabLst>
                          <a:tab pos="68072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using </a:t>
                      </a:r>
                      <a:r>
                        <a:rPr lang="en-IN" sz="1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695110"/>
                  </a:ext>
                </a:extLst>
              </a:tr>
              <a:tr h="1449497">
                <a:tc>
                  <a:txBody>
                    <a:bodyPr/>
                    <a:lstStyle/>
                    <a:p>
                      <a:pPr marL="69215" marR="66040" algn="ctr">
                        <a:lnSpc>
                          <a:spcPct val="115000"/>
                        </a:lnSpc>
                        <a:spcBef>
                          <a:spcPts val="485"/>
                        </a:spcBef>
                        <a:spcAft>
                          <a:spcPts val="0"/>
                        </a:spcAft>
                      </a:pPr>
                      <a:r>
                        <a:rPr lang="en-US"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RGBD ANALYSIS FOR FINDING THE DIFFERENT STAGES OF MATURITY OF FRUITS IN FARMING.[2]</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3180" algn="ctr">
                        <a:lnSpc>
                          <a:spcPct val="115000"/>
                        </a:lnSpc>
                        <a:spcBef>
                          <a:spcPts val="485"/>
                        </a:spcBef>
                        <a:spcAft>
                          <a:spcPts val="0"/>
                        </a:spcAft>
                      </a:pPr>
                      <a:r>
                        <a:rPr lang="en-US"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In order to improve the yielding rate of the fruits in its season all over the world, and in turn increase the GDP of the agriculture, farmers from countries like India strive a lot and put in enormous labor to bring out a better yield, in the fruits with a maturity that is required and preferred in the market. </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4450" algn="ctr">
                        <a:lnSpc>
                          <a:spcPct val="115000"/>
                        </a:lnSpc>
                        <a:spcBef>
                          <a:spcPts val="485"/>
                        </a:spcBef>
                        <a:spcAft>
                          <a:spcPts val="0"/>
                        </a:spcAft>
                      </a:pPr>
                      <a:r>
                        <a:rPr lang="en-US"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System has achieved 95% training accuracy and 93% testing accuracy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6355" algn="ctr">
                        <a:lnSpc>
                          <a:spcPct val="115000"/>
                        </a:lnSpc>
                        <a:spcBef>
                          <a:spcPts val="485"/>
                        </a:spcBef>
                        <a:spcAft>
                          <a:spcPts val="0"/>
                        </a:spcAft>
                        <a:tabLst>
                          <a:tab pos="680720" algn="l"/>
                        </a:tabLst>
                      </a:pPr>
                      <a:r>
                        <a:rPr lang="en-US"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Image Acquisition Depth Filters and Density based Clustering</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732293"/>
                  </a:ext>
                </a:extLst>
              </a:tr>
              <a:tr h="1108459">
                <a:tc>
                  <a:txBody>
                    <a:bodyPr/>
                    <a:lstStyle/>
                    <a:p>
                      <a:pPr marL="69215" marR="78740"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ESTIMATION OF VOLUME AND MATURITY OF SWEET LIME FRUIT USING IMAGE PROCESSING ALGORITHM [3]</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0005"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RG ratio threshold for ripe fruit and unripe lime is fixed. Hence, can be categorized by maturity level. The fruit surface colour has an affinitive relationship with the internal quality, and reflects its maturity [14].</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2545"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Maturity is determined with the RGB color coding based on RG ratio.</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8895"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algorithm</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8513776"/>
                  </a:ext>
                </a:extLst>
              </a:tr>
              <a:tr h="1108459">
                <a:tc>
                  <a:txBody>
                    <a:bodyPr/>
                    <a:lstStyle/>
                    <a:p>
                      <a:pPr marL="69215" marR="4254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AGE FACTOR IDENTIFICATION OF TOMATO USING LABVIEW VIA IMAGE PROCESSING. [4]</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1275" algn="ctr">
                        <a:lnSpc>
                          <a:spcPct val="115000"/>
                        </a:lnSpc>
                        <a:spcBef>
                          <a:spcPts val="450"/>
                        </a:spcBef>
                        <a:spcAft>
                          <a:spcPts val="0"/>
                        </a:spcAft>
                        <a:tabLst>
                          <a:tab pos="122618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Tomatoes are one of the most cultivated vegetables worldwide and are extensively grown as secondary crops especially in rice and corn-based farming systems.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0640" algn="ctr">
                        <a:lnSpc>
                          <a:spcPct val="115000"/>
                        </a:lnSpc>
                        <a:spcBef>
                          <a:spcPts val="450"/>
                        </a:spcBef>
                        <a:spcAft>
                          <a:spcPts val="0"/>
                        </a:spcAft>
                        <a:tabLst>
                          <a:tab pos="96202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non-invasive which can lessen the damage to the tomato when inspecting for its ripeness or maturity.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27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RGB to HSV color that is Hue Saturation formatting.</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818562"/>
                  </a:ext>
                </a:extLst>
              </a:tr>
            </a:tbl>
          </a:graphicData>
        </a:graphic>
      </p:graphicFrame>
      <p:sp>
        <p:nvSpPr>
          <p:cNvPr id="7" name="Rectangle 1">
            <a:extLst>
              <a:ext uri="{FF2B5EF4-FFF2-40B4-BE49-F238E27FC236}">
                <a16:creationId xmlns:a16="http://schemas.microsoft.com/office/drawing/2014/main" id="{E058D456-94C1-42E2-8101-703A2BEAEBC8}"/>
              </a:ext>
            </a:extLst>
          </p:cNvPr>
          <p:cNvSpPr>
            <a:spLocks noChangeArrowheads="1"/>
          </p:cNvSpPr>
          <p:nvPr/>
        </p:nvSpPr>
        <p:spPr bwMode="auto">
          <a:xfrm>
            <a:off x="2530136" y="-3639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br>
              <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br>
            <a:br>
              <a:rPr kumimoji="0" lang="en-US" altLang="en-US" sz="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br>
              <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br>
            <a:br>
              <a:rPr kumimoji="0" lang="en-US" altLang="en-US" sz="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7292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1">
            <a:extLst>
              <a:ext uri="{FF2B5EF4-FFF2-40B4-BE49-F238E27FC236}">
                <a16:creationId xmlns:a16="http://schemas.microsoft.com/office/drawing/2014/main" id="{5653DFC2-DA0D-4050-A1D7-830BD40FB154}"/>
              </a:ext>
            </a:extLst>
          </p:cNvPr>
          <p:cNvGraphicFramePr>
            <a:graphicFrameLocks/>
          </p:cNvGraphicFramePr>
          <p:nvPr>
            <p:extLst>
              <p:ext uri="{D42A27DB-BD31-4B8C-83A1-F6EECF244321}">
                <p14:modId xmlns:p14="http://schemas.microsoft.com/office/powerpoint/2010/main" val="2227104054"/>
              </p:ext>
            </p:extLst>
          </p:nvPr>
        </p:nvGraphicFramePr>
        <p:xfrm>
          <a:off x="351691" y="418992"/>
          <a:ext cx="9948960" cy="6084000"/>
        </p:xfrm>
        <a:graphic>
          <a:graphicData uri="http://schemas.openxmlformats.org/drawingml/2006/table">
            <a:tbl>
              <a:tblPr/>
              <a:tblGrid>
                <a:gridCol w="2757268">
                  <a:extLst>
                    <a:ext uri="{9D8B030D-6E8A-4147-A177-3AD203B41FA5}">
                      <a16:colId xmlns:a16="http://schemas.microsoft.com/office/drawing/2014/main" val="2282089522"/>
                    </a:ext>
                  </a:extLst>
                </a:gridCol>
                <a:gridCol w="2626892">
                  <a:extLst>
                    <a:ext uri="{9D8B030D-6E8A-4147-A177-3AD203B41FA5}">
                      <a16:colId xmlns:a16="http://schemas.microsoft.com/office/drawing/2014/main" val="2951792245"/>
                    </a:ext>
                  </a:extLst>
                </a:gridCol>
                <a:gridCol w="2282400">
                  <a:extLst>
                    <a:ext uri="{9D8B030D-6E8A-4147-A177-3AD203B41FA5}">
                      <a16:colId xmlns:a16="http://schemas.microsoft.com/office/drawing/2014/main" val="1169982796"/>
                    </a:ext>
                  </a:extLst>
                </a:gridCol>
                <a:gridCol w="2282400">
                  <a:extLst>
                    <a:ext uri="{9D8B030D-6E8A-4147-A177-3AD203B41FA5}">
                      <a16:colId xmlns:a16="http://schemas.microsoft.com/office/drawing/2014/main" val="2813671278"/>
                    </a:ext>
                  </a:extLst>
                </a:gridCol>
              </a:tblGrid>
              <a:tr h="1059621">
                <a:tc>
                  <a:txBody>
                    <a:bodyPr/>
                    <a:lstStyle/>
                    <a:p>
                      <a:pPr marL="601345" marR="57975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TECHNIQUES USED</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622502"/>
                  </a:ext>
                </a:extLst>
              </a:tr>
              <a:tr h="1059621">
                <a:tc>
                  <a:txBody>
                    <a:bodyPr/>
                    <a:lstStyle/>
                    <a:p>
                      <a:pPr marL="69215" marR="4254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COST EFFECTIVE TOMATO MATURITY GRADING SYSTEM USING IMAGE PROCESSING FOR FARMERS. [5]</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1275" algn="ctr">
                        <a:lnSpc>
                          <a:spcPct val="115000"/>
                        </a:lnSpc>
                        <a:spcBef>
                          <a:spcPts val="450"/>
                        </a:spcBef>
                        <a:spcAft>
                          <a:spcPts val="0"/>
                        </a:spcAft>
                        <a:tabLst>
                          <a:tab pos="122618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paper proposes an inexpensive setup utilized for performing the tomato grading process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0640" algn="ctr">
                        <a:lnSpc>
                          <a:spcPct val="115000"/>
                        </a:lnSpc>
                        <a:spcBef>
                          <a:spcPts val="450"/>
                        </a:spcBef>
                        <a:spcAft>
                          <a:spcPts val="0"/>
                        </a:spcAft>
                        <a:tabLst>
                          <a:tab pos="96202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algorithm is less complicated and more processor friendly. Hence, accurate and faster classification.</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27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Segmentation along with a simple algorithm to count the total number of white pixels, which determined the maturity level of tomato.</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695110"/>
                  </a:ext>
                </a:extLst>
              </a:tr>
              <a:tr h="1379758">
                <a:tc>
                  <a:txBody>
                    <a:bodyPr/>
                    <a:lstStyle/>
                    <a:p>
                      <a:pPr marL="69215" marR="3873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DETERMINATION OF RIPENESS AND GRADING OF TOMATO USING IMAGE ANALYSIS ON RASPBERRY PI. [6]</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7465" algn="ctr">
                        <a:lnSpc>
                          <a:spcPct val="115000"/>
                        </a:lnSpc>
                        <a:spcBef>
                          <a:spcPts val="450"/>
                        </a:spcBef>
                        <a:spcAft>
                          <a:spcPts val="0"/>
                        </a:spcAft>
                        <a:tabLst>
                          <a:tab pos="992505" algn="l"/>
                          <a:tab pos="139700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Color detecting algorithm is used for ripeness determination. This algorithm is implemented on Raspberry Pi to make it independent.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27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Detects the defects in tomato and classify them in defective class. The result analysis is able to accurately determine the ripeness of tomatoes.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4000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Convert RGB to HSV image of tomato. Creating red mask to determine redness of tomato. cluster to category using K means clustering.</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639328"/>
                  </a:ext>
                </a:extLst>
              </a:tr>
              <a:tr h="1205242">
                <a:tc>
                  <a:txBody>
                    <a:bodyPr/>
                    <a:lstStyle/>
                    <a:p>
                      <a:pPr marL="69215" marR="52705" algn="ctr">
                        <a:lnSpc>
                          <a:spcPct val="115000"/>
                        </a:lnSpc>
                        <a:spcBef>
                          <a:spcPts val="450"/>
                        </a:spcBef>
                        <a:spcAft>
                          <a:spcPts val="0"/>
                        </a:spcAft>
                        <a:tabLst>
                          <a:tab pos="1083945" algn="l"/>
                          <a:tab pos="133604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OF ORANGES BY MATURITY, USING IMAGE PROCESSING TECHNIQUES. [7]</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1910" algn="ctr">
                        <a:lnSpc>
                          <a:spcPct val="115000"/>
                        </a:lnSpc>
                        <a:spcBef>
                          <a:spcPts val="450"/>
                        </a:spcBef>
                        <a:spcAft>
                          <a:spcPts val="0"/>
                        </a:spcAft>
                        <a:tabLst>
                          <a:tab pos="132842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computer vision systems for quality evaluation of food had great acceptance in the food industry, increased demand for objectivity, consistency and efficiency.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38735" algn="ctr">
                        <a:lnSpc>
                          <a:spcPct val="115000"/>
                        </a:lnSpc>
                        <a:spcBef>
                          <a:spcPts val="450"/>
                        </a:spcBef>
                        <a:spcAft>
                          <a:spcPts val="0"/>
                        </a:spcAft>
                        <a:tabLst>
                          <a:tab pos="114744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Through image processing can identify fruit characteristics in order to optimize selection processes and reduce the time for the classification of fruit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4290" algn="ctr">
                        <a:lnSpc>
                          <a:spcPct val="115000"/>
                        </a:lnSpc>
                        <a:spcBef>
                          <a:spcPts val="450"/>
                        </a:spcBef>
                        <a:spcAft>
                          <a:spcPts val="0"/>
                        </a:spcAft>
                        <a:tabLst>
                          <a:tab pos="84201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Color uniform background using a CCD (Charge Coupled Device), Image Processing, Image Segmentation and HSV color formats.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731551"/>
                  </a:ext>
                </a:extLst>
              </a:tr>
              <a:tr h="1379758">
                <a:tc>
                  <a:txBody>
                    <a:bodyPr/>
                    <a:lstStyle/>
                    <a:p>
                      <a:pPr marL="69215" marR="66040"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CLASSIFICATION WITH DEEP LEARNING USING TENSORFLOW [8]</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dataset there are 60,000 figures for training and 10,000 figures for testing. Each picture consists of 28x28 pixels. It has been observed that the best accuracy is achieved when the </a:t>
                      </a:r>
                      <a:r>
                        <a:rPr lang="en-IN" sz="1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 is used.</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910"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 the use of </a:t>
                      </a:r>
                      <a:r>
                        <a:rPr lang="en-IN" sz="1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activation function for data classification, 98.43% classification accuracy is obtained on the test data.</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using </a:t>
                      </a:r>
                      <a:r>
                        <a:rPr lang="en-IN" sz="11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Tensorflow</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140955"/>
                  </a:ext>
                </a:extLst>
              </a:tr>
            </a:tbl>
          </a:graphicData>
        </a:graphic>
      </p:graphicFrame>
    </p:spTree>
    <p:extLst>
      <p:ext uri="{BB962C8B-B14F-4D97-AF65-F5344CB8AC3E}">
        <p14:creationId xmlns:p14="http://schemas.microsoft.com/office/powerpoint/2010/main" val="297678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1">
            <a:extLst>
              <a:ext uri="{FF2B5EF4-FFF2-40B4-BE49-F238E27FC236}">
                <a16:creationId xmlns:a16="http://schemas.microsoft.com/office/drawing/2014/main" id="{5653DFC2-DA0D-4050-A1D7-830BD40FB154}"/>
              </a:ext>
            </a:extLst>
          </p:cNvPr>
          <p:cNvGraphicFramePr>
            <a:graphicFrameLocks/>
          </p:cNvGraphicFramePr>
          <p:nvPr>
            <p:extLst>
              <p:ext uri="{D42A27DB-BD31-4B8C-83A1-F6EECF244321}">
                <p14:modId xmlns:p14="http://schemas.microsoft.com/office/powerpoint/2010/main" val="1713802712"/>
              </p:ext>
            </p:extLst>
          </p:nvPr>
        </p:nvGraphicFramePr>
        <p:xfrm>
          <a:off x="379826" y="223426"/>
          <a:ext cx="9800494" cy="6497680"/>
        </p:xfrm>
        <a:graphic>
          <a:graphicData uri="http://schemas.openxmlformats.org/drawingml/2006/table">
            <a:tbl>
              <a:tblPr/>
              <a:tblGrid>
                <a:gridCol w="2791341">
                  <a:extLst>
                    <a:ext uri="{9D8B030D-6E8A-4147-A177-3AD203B41FA5}">
                      <a16:colId xmlns:a16="http://schemas.microsoft.com/office/drawing/2014/main" val="2282089522"/>
                    </a:ext>
                  </a:extLst>
                </a:gridCol>
                <a:gridCol w="2560217">
                  <a:extLst>
                    <a:ext uri="{9D8B030D-6E8A-4147-A177-3AD203B41FA5}">
                      <a16:colId xmlns:a16="http://schemas.microsoft.com/office/drawing/2014/main" val="2951792245"/>
                    </a:ext>
                  </a:extLst>
                </a:gridCol>
                <a:gridCol w="2224468">
                  <a:extLst>
                    <a:ext uri="{9D8B030D-6E8A-4147-A177-3AD203B41FA5}">
                      <a16:colId xmlns:a16="http://schemas.microsoft.com/office/drawing/2014/main" val="1169982796"/>
                    </a:ext>
                  </a:extLst>
                </a:gridCol>
                <a:gridCol w="2224468">
                  <a:extLst>
                    <a:ext uri="{9D8B030D-6E8A-4147-A177-3AD203B41FA5}">
                      <a16:colId xmlns:a16="http://schemas.microsoft.com/office/drawing/2014/main" val="2813671278"/>
                    </a:ext>
                  </a:extLst>
                </a:gridCol>
              </a:tblGrid>
              <a:tr h="567073">
                <a:tc>
                  <a:txBody>
                    <a:bodyPr/>
                    <a:lstStyle/>
                    <a:p>
                      <a:pPr marL="601345" marR="57975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SUMMARY</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4135" algn="ctr">
                        <a:lnSpc>
                          <a:spcPct val="115000"/>
                        </a:lnSpc>
                        <a:spcBef>
                          <a:spcPts val="485"/>
                        </a:spcBef>
                        <a:spcAft>
                          <a:spcPts val="0"/>
                        </a:spcAft>
                      </a:pPr>
                      <a:r>
                        <a:rPr lang="en-IN"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TECHNIQUES USED</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622502"/>
                  </a:ext>
                </a:extLst>
              </a:tr>
              <a:tr h="966639">
                <a:tc>
                  <a:txBody>
                    <a:bodyPr/>
                    <a:lstStyle/>
                    <a:p>
                      <a:pPr marL="69215" marR="43180" algn="ctr">
                        <a:lnSpc>
                          <a:spcPct val="115000"/>
                        </a:lnSpc>
                        <a:spcBef>
                          <a:spcPts val="450"/>
                        </a:spcBef>
                        <a:spcAft>
                          <a:spcPts val="0"/>
                        </a:spcAft>
                        <a:tabLst>
                          <a:tab pos="789305" algn="l"/>
                          <a:tab pos="109918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STRAWBERRY DETECTION USING CONVOLUTIONAL NEURAL NETWORKS. [9]</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1910" algn="ctr">
                        <a:lnSpc>
                          <a:spcPct val="115000"/>
                        </a:lnSpc>
                        <a:spcBef>
                          <a:spcPts val="450"/>
                        </a:spcBef>
                        <a:spcAft>
                          <a:spcPts val="0"/>
                        </a:spcAft>
                        <a:tabLst>
                          <a:tab pos="85026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agricultural automation becomes more feasible, due in part to lighter and more robust computer vision algorithms, produced detection has emerged as an essential part of the production</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000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system is fast, precise and affordable for high efficiency, increases speed and precision.</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36830" algn="ctr">
                        <a:lnSpc>
                          <a:spcPct val="115000"/>
                        </a:lnSpc>
                        <a:spcBef>
                          <a:spcPts val="450"/>
                        </a:spcBef>
                        <a:spcAft>
                          <a:spcPts val="0"/>
                        </a:spcAft>
                        <a:tabLst>
                          <a:tab pos="814705" algn="l"/>
                          <a:tab pos="966470" algn="l"/>
                          <a:tab pos="101219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 Image Input Compression, Color Masking, Image Tiling, Network Compression.</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695110"/>
                  </a:ext>
                </a:extLst>
              </a:tr>
              <a:tr h="1250748">
                <a:tc>
                  <a:txBody>
                    <a:bodyPr/>
                    <a:lstStyle/>
                    <a:p>
                      <a:pPr marL="69215" marR="168275"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IMAGENET CLASSIFICATION WITH DEEP CONVOLUTIONAL NEURAL NETWORKS [10]</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6355"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is represented as a hierarchy of features i.e. Pixel, edges, modules of object, object, group of objects.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275"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paper shows that deep convolutional neural networks has been the most successful algorithm for image recognition in the field compared to deep Boltzmann machines, convolutional deep belief networks.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61595" algn="ctr">
                        <a:lnSpc>
                          <a:spcPct val="115000"/>
                        </a:lnSpc>
                        <a:spcBef>
                          <a:spcPts val="495"/>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Deep convolutional neural networks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20615" marR="20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639328"/>
                  </a:ext>
                </a:extLst>
              </a:tr>
              <a:tr h="1128400">
                <a:tc>
                  <a:txBody>
                    <a:bodyPr/>
                    <a:lstStyle/>
                    <a:p>
                      <a:pPr marL="69215" marR="41275" algn="ctr">
                        <a:lnSpc>
                          <a:spcPct val="115000"/>
                        </a:lnSpc>
                        <a:spcBef>
                          <a:spcPts val="460"/>
                        </a:spcBef>
                        <a:spcAft>
                          <a:spcPts val="0"/>
                        </a:spcAft>
                        <a:tabLst>
                          <a:tab pos="85598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MATURITY AND DISEASE DETECTION IN TOMATO USING COMPUTER VISION. [11]</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5720"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 fruits are perishable and their intake is in fresh stage, of many existing fruit disorders, immaturity and ripening are common ones.</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0005" algn="ctr">
                        <a:lnSpc>
                          <a:spcPct val="115000"/>
                        </a:lnSpc>
                        <a:spcBef>
                          <a:spcPts val="46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Using neural network, it is easy to work on the database having more information about large varieties of tomato</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8895" algn="ctr">
                        <a:lnSpc>
                          <a:spcPct val="115000"/>
                        </a:lnSpc>
                        <a:spcBef>
                          <a:spcPts val="460"/>
                        </a:spcBef>
                        <a:spcAft>
                          <a:spcPts val="0"/>
                        </a:spcAft>
                        <a:tabLst>
                          <a:tab pos="624840" algn="l"/>
                          <a:tab pos="697230" algn="l"/>
                          <a:tab pos="1109980" algn="l"/>
                          <a:tab pos="116840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acquisition, Pre-processing Detection	and Segmentation (Thresholding), K- Means Clustering Algorithm</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8731551"/>
                  </a:ext>
                </a:extLst>
              </a:tr>
              <a:tr h="1250748">
                <a:tc>
                  <a:txBody>
                    <a:bodyPr/>
                    <a:lstStyle/>
                    <a:p>
                      <a:pPr marL="69215" marR="45720"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NEW APPROACH TO IMAGE CLASSIFICATION BY CONVOLUTIONAL NEURAL NETWORK. [12]</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3815" algn="ctr">
                        <a:lnSpc>
                          <a:spcPct val="115000"/>
                        </a:lnSpc>
                        <a:spcBef>
                          <a:spcPts val="450"/>
                        </a:spcBef>
                        <a:spcAft>
                          <a:spcPts val="0"/>
                        </a:spcAft>
                        <a:tabLst>
                          <a:tab pos="98996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Comparing various methods for image classification by considering color component as the basic feature.</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3815" algn="ctr">
                        <a:lnSpc>
                          <a:spcPct val="115000"/>
                        </a:lnSpc>
                        <a:spcBef>
                          <a:spcPts val="450"/>
                        </a:spcBef>
                        <a:spcAft>
                          <a:spcPts val="0"/>
                        </a:spcAft>
                        <a:tabLst>
                          <a:tab pos="98996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Convolutional Neural Network predicted the image classification with accuracy of 94%.</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8895"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140955"/>
                  </a:ext>
                </a:extLst>
              </a:tr>
              <a:tr h="1250748">
                <a:tc>
                  <a:txBody>
                    <a:bodyPr/>
                    <a:lstStyle/>
                    <a:p>
                      <a:pPr marL="69215" algn="ctr">
                        <a:lnSpc>
                          <a:spcPct val="115000"/>
                        </a:lnSpc>
                        <a:spcBef>
                          <a:spcPts val="450"/>
                        </a:spcBef>
                        <a:spcAft>
                          <a:spcPts val="0"/>
                        </a:spcAft>
                        <a:tabLst>
                          <a:tab pos="116776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PREDICTING FRUIT</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69215" marR="40005" algn="ctr">
                        <a:lnSpc>
                          <a:spcPct val="115000"/>
                        </a:lnSpc>
                        <a:spcAft>
                          <a:spcPts val="0"/>
                        </a:spcAft>
                        <a:tabLst>
                          <a:tab pos="1126490"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MATURITY STAGE DYNAMICALLY BASED ON FUZZY RECOGNITION AND COLOR FEATURE  [13]</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43180" algn="ctr">
                        <a:lnSpc>
                          <a:spcPct val="115000"/>
                        </a:lnSpc>
                        <a:spcBef>
                          <a:spcPts val="450"/>
                        </a:spcBef>
                        <a:spcAft>
                          <a:spcPts val="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Tomato is the most investigated member of fleshy fruit regarding fruit development and ripening.</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spcAft>
                          <a:spcPts val="0"/>
                        </a:spcAft>
                      </a:pPr>
                      <a:r>
                        <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0640" algn="ctr">
                        <a:lnSpc>
                          <a:spcPct val="115000"/>
                        </a:lnSpc>
                        <a:spcBef>
                          <a:spcPts val="450"/>
                        </a:spcBef>
                        <a:spcAft>
                          <a:spcPts val="0"/>
                        </a:spcAft>
                        <a:tabLst>
                          <a:tab pos="1344295" algn="l"/>
                        </a:tabLs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 non-destructive method for determination of maturity level of tomato.</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Signal Image Acquisition, Red Area and Hue Abstraction.</a:t>
                      </a:r>
                      <a:endParaRPr lang="en-IN" sz="11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103180"/>
                  </a:ext>
                </a:extLst>
              </a:tr>
            </a:tbl>
          </a:graphicData>
        </a:graphic>
      </p:graphicFrame>
    </p:spTree>
    <p:extLst>
      <p:ext uri="{BB962C8B-B14F-4D97-AF65-F5344CB8AC3E}">
        <p14:creationId xmlns:p14="http://schemas.microsoft.com/office/powerpoint/2010/main" val="70352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85EA-58A4-4F4A-8104-9F456A3DB4FC}"/>
              </a:ext>
            </a:extLst>
          </p:cNvPr>
          <p:cNvSpPr>
            <a:spLocks noGrp="1"/>
          </p:cNvSpPr>
          <p:nvPr>
            <p:ph type="title"/>
          </p:nvPr>
        </p:nvSpPr>
        <p:spPr>
          <a:xfrm>
            <a:off x="1640156" y="617051"/>
            <a:ext cx="8911687" cy="128089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23CFCB4-1FB8-4898-AE5B-B1BF4ADC20F7}"/>
              </a:ext>
            </a:extLst>
          </p:cNvPr>
          <p:cNvSpPr>
            <a:spLocks noGrp="1"/>
          </p:cNvSpPr>
          <p:nvPr>
            <p:ph idx="1"/>
          </p:nvPr>
        </p:nvSpPr>
        <p:spPr>
          <a:xfrm>
            <a:off x="450171" y="1644716"/>
            <a:ext cx="9383150" cy="4770145"/>
          </a:xfrm>
        </p:spPr>
        <p:txBody>
          <a:bodyPr>
            <a:noAutofit/>
          </a:bodyPr>
          <a:lstStyle/>
          <a:p>
            <a:pPr>
              <a:spcBef>
                <a:spcPts val="1200"/>
              </a:spcBef>
              <a:buSzPts val="2000"/>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An inexpensive method for classifying strawberries into classes according to ripeness, the system is developed using Convolutional Neural Network. For the success of classification, it is important that appropriate features are extracted. Surface color, size and shape feature for the basis of classification. The surface color of strawberry fruit determines its ripeness level. CNN is used to extract color, size and shape features from strawberry surfaces.</a:t>
            </a:r>
          </a:p>
          <a:p>
            <a:pPr>
              <a:spcBef>
                <a:spcPts val="1200"/>
              </a:spcBef>
              <a:buSzPts val="2000"/>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As the CNN algorithm performs automatic feature extraction, it is best suited for the purpose. The system in the initial layer that is 3x3 convolutional layer, converts the input image into matrix and the image is resized into (x, y) pixels. </a:t>
            </a:r>
          </a:p>
          <a:p>
            <a:pPr>
              <a:spcBef>
                <a:spcPts val="1200"/>
              </a:spcBef>
              <a:buSzPts val="2000"/>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The input image matrix is then converted into </a:t>
            </a:r>
            <a:r>
              <a:rPr lang="en-US" sz="1600" dirty="0" err="1">
                <a:solidFill>
                  <a:schemeClr val="tx1"/>
                </a:solidFill>
                <a:latin typeface="Times New Roman" panose="02020603050405020304" pitchFamily="18" charset="0"/>
                <a:ea typeface="Times New Roman"/>
                <a:cs typeface="Times New Roman" panose="02020603050405020304" pitchFamily="18" charset="0"/>
                <a:sym typeface="Times New Roman"/>
              </a:rPr>
              <a:t>Normalised</a:t>
            </a: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 matrix using Batch Normalization. Batch Normalization is based on a maximum pixel algorithm. The output derived from Batch Normalization is passed on to the 2x2 Max Pooling layer. The Max Pooling layer produces a 2x2 matrix. This layer is the most significant layer in CNN, as it is used for Feature Extraction. The next layer is the flatten layer. The flatten layer is a neural network. It learns from the data so as to perform the necessary prediction. The final layer before the output is the Dense layer. It performs the necessary classification and is required to predict the image into either of 3 classes.</a:t>
            </a:r>
          </a:p>
          <a:p>
            <a:pPr>
              <a:spcBef>
                <a:spcPts val="1200"/>
              </a:spcBef>
              <a:buSzPts val="2000"/>
            </a:pPr>
            <a:r>
              <a:rPr lang="en-US" sz="1600" dirty="0">
                <a:solidFill>
                  <a:schemeClr val="tx1"/>
                </a:solidFill>
                <a:latin typeface="Times New Roman" panose="02020603050405020304" pitchFamily="18" charset="0"/>
                <a:ea typeface="Times New Roman"/>
                <a:cs typeface="Times New Roman" panose="02020603050405020304" pitchFamily="18" charset="0"/>
                <a:sym typeface="Times New Roman"/>
              </a:rPr>
              <a:t>The output is provided by the Dropout layer. For each set i.e. for each premature, mature and over mature, there is 1 dropout. Since the classification is to be done into 3 classes, the system is built with 3 Dropout.</a:t>
            </a:r>
          </a:p>
        </p:txBody>
      </p:sp>
    </p:spTree>
    <p:extLst>
      <p:ext uri="{BB962C8B-B14F-4D97-AF65-F5344CB8AC3E}">
        <p14:creationId xmlns:p14="http://schemas.microsoft.com/office/powerpoint/2010/main" val="302003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F060E-D5CD-47DA-9641-DB0F1644FD14}"/>
              </a:ext>
            </a:extLst>
          </p:cNvPr>
          <p:cNvSpPr txBox="1"/>
          <p:nvPr/>
        </p:nvSpPr>
        <p:spPr>
          <a:xfrm>
            <a:off x="3922168" y="534973"/>
            <a:ext cx="4347665"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BLOCK DIAGRAM</a:t>
            </a:r>
          </a:p>
        </p:txBody>
      </p:sp>
      <p:pic>
        <p:nvPicPr>
          <p:cNvPr id="2050" name="Picture 2">
            <a:extLst>
              <a:ext uri="{FF2B5EF4-FFF2-40B4-BE49-F238E27FC236}">
                <a16:creationId xmlns:a16="http://schemas.microsoft.com/office/drawing/2014/main" id="{37A65A39-B1AE-4D2B-9330-8AE6BCD00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294" y="1284923"/>
            <a:ext cx="8525021" cy="503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505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2B84-6A5A-4700-86E6-1CE968C911B0}"/>
              </a:ext>
            </a:extLst>
          </p:cNvPr>
          <p:cNvSpPr>
            <a:spLocks noGrp="1"/>
          </p:cNvSpPr>
          <p:nvPr>
            <p:ph type="title"/>
          </p:nvPr>
        </p:nvSpPr>
        <p:spPr>
          <a:xfrm>
            <a:off x="1640157" y="624110"/>
            <a:ext cx="8911687" cy="680907"/>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a:t>
            </a:r>
          </a:p>
        </p:txBody>
      </p:sp>
      <p:pic>
        <p:nvPicPr>
          <p:cNvPr id="12" name="Content Placeholder 11">
            <a:extLst>
              <a:ext uri="{FF2B5EF4-FFF2-40B4-BE49-F238E27FC236}">
                <a16:creationId xmlns:a16="http://schemas.microsoft.com/office/drawing/2014/main" id="{0D84A9E9-F193-4EE9-9EDB-EC2E8656FAC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6306" y="1653831"/>
            <a:ext cx="4581378" cy="3522201"/>
          </a:xfrm>
        </p:spPr>
      </p:pic>
      <p:pic>
        <p:nvPicPr>
          <p:cNvPr id="14" name="Content Placeholder 13">
            <a:extLst>
              <a:ext uri="{FF2B5EF4-FFF2-40B4-BE49-F238E27FC236}">
                <a16:creationId xmlns:a16="http://schemas.microsoft.com/office/drawing/2014/main" id="{A0F3133F-5BF7-4842-8434-2CDBB1AEDD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5999" y="1650608"/>
            <a:ext cx="4581378" cy="3522201"/>
          </a:xfrm>
        </p:spPr>
      </p:pic>
      <p:sp>
        <p:nvSpPr>
          <p:cNvPr id="15" name="TextBox 14">
            <a:extLst>
              <a:ext uri="{FF2B5EF4-FFF2-40B4-BE49-F238E27FC236}">
                <a16:creationId xmlns:a16="http://schemas.microsoft.com/office/drawing/2014/main" id="{7392CEF0-8A09-40E7-A5DC-7B540B277FE8}"/>
              </a:ext>
            </a:extLst>
          </p:cNvPr>
          <p:cNvSpPr txBox="1"/>
          <p:nvPr/>
        </p:nvSpPr>
        <p:spPr>
          <a:xfrm>
            <a:off x="1116305" y="5176032"/>
            <a:ext cx="4581379"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Result obtained after completing of training is as shown above. The plot is accuracy vs number of epochs for training accuracy and validation accuracy. The accuracy for each of the epoch is shown for each of training and validation.</a:t>
            </a:r>
            <a:endParaRPr lang="en-IN" sz="1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7C98D53-D3CC-436A-8A89-38C0A15F32B7}"/>
              </a:ext>
            </a:extLst>
          </p:cNvPr>
          <p:cNvSpPr txBox="1"/>
          <p:nvPr/>
        </p:nvSpPr>
        <p:spPr>
          <a:xfrm>
            <a:off x="6095998" y="5172809"/>
            <a:ext cx="4581379"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above figure shows Training and Validation Loss of the model. The plot of loss vs number of epochs to testing and validation loss. It tells how bad the model’s prediction was for the data. Low training and validation loss are achieved.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7932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439</TotalTime>
  <Words>2601</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AN INNOVATIVE APPROACH FOR FRUIT RIPENESS CLASSIFICATION</vt:lpstr>
      <vt:lpstr>ABSTRACT</vt:lpstr>
      <vt:lpstr>INTRODUCTION</vt:lpstr>
      <vt:lpstr>LITERATURE SURVEY</vt:lpstr>
      <vt:lpstr>PowerPoint Presentation</vt:lpstr>
      <vt:lpstr>PowerPoint Presentation</vt:lpstr>
      <vt:lpstr>PROPOSED SYSTEM</vt:lpstr>
      <vt:lpstr>PowerPoint Presentation</vt:lpstr>
      <vt:lpstr>RESULTS</vt:lpstr>
      <vt:lpstr>PowerPoint Presentation</vt:lpstr>
      <vt:lpstr>CONCLUSION AND FUTURE SCOPE</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INNOVATIVE APPROACH FOR FRUIT RIPENESS CLASSIFICATION</dc:title>
  <dc:creator>Hardik</dc:creator>
  <cp:lastModifiedBy>Hardik</cp:lastModifiedBy>
  <cp:revision>36</cp:revision>
  <cp:lastPrinted>2020-04-26T07:21:06Z</cp:lastPrinted>
  <dcterms:created xsi:type="dcterms:W3CDTF">2020-04-24T07:25:03Z</dcterms:created>
  <dcterms:modified xsi:type="dcterms:W3CDTF">2020-04-27T13:17:17Z</dcterms:modified>
</cp:coreProperties>
</file>