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6" r:id="rId6"/>
    <p:sldId id="297"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5/31/2021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5/31/2021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5/31/2021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5/31/2021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5/31/2021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947400" y="1975104"/>
            <a:ext cx="5034249" cy="2201798"/>
          </a:xfrm>
        </p:spPr>
        <p:txBody>
          <a:bodyPr>
            <a:normAutofit/>
          </a:bodyPr>
          <a:lstStyle/>
          <a:p>
            <a:r>
              <a:rPr lang="en-US" sz="3800" dirty="0">
                <a:solidFill>
                  <a:schemeClr val="tx1"/>
                </a:solidFill>
              </a:rPr>
              <a:t>REVIEW 3 : CONSUMER SHOPPING ANALYSIS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2" y="4176902"/>
            <a:ext cx="4775075" cy="559656"/>
          </a:xfrm>
        </p:spPr>
        <p:txBody>
          <a:bodyPr>
            <a:normAutofit fontScale="92500" lnSpcReduction="20000"/>
          </a:bodyPr>
          <a:lstStyle/>
          <a:p>
            <a:pPr>
              <a:spcAft>
                <a:spcPts val="600"/>
              </a:spcAft>
            </a:pPr>
            <a:r>
              <a:rPr lang="en-US" dirty="0">
                <a:solidFill>
                  <a:schemeClr val="tx1"/>
                </a:solidFill>
              </a:rPr>
              <a:t>CLASSIFICATION TECHNIQUES AND FINAL DASHBAORD</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24519-864C-4637-A115-1D0FFC0A3DD1}"/>
              </a:ext>
            </a:extLst>
          </p:cNvPr>
          <p:cNvSpPr>
            <a:spLocks noGrp="1"/>
          </p:cNvSpPr>
          <p:nvPr>
            <p:ph type="title"/>
          </p:nvPr>
        </p:nvSpPr>
        <p:spPr/>
        <p:txBody>
          <a:bodyPr/>
          <a:lstStyle/>
          <a:p>
            <a:r>
              <a:rPr lang="en-US" dirty="0"/>
              <a:t>Plotting the final cluster</a:t>
            </a:r>
          </a:p>
        </p:txBody>
      </p:sp>
      <p:pic>
        <p:nvPicPr>
          <p:cNvPr id="8" name="Content Placeholder 7">
            <a:extLst>
              <a:ext uri="{FF2B5EF4-FFF2-40B4-BE49-F238E27FC236}">
                <a16:creationId xmlns:a16="http://schemas.microsoft.com/office/drawing/2014/main" id="{2EDB901E-9B9E-4336-94AB-06177A687CC2}"/>
              </a:ext>
            </a:extLst>
          </p:cNvPr>
          <p:cNvPicPr>
            <a:picLocks noGrp="1" noChangeAspect="1"/>
          </p:cNvPicPr>
          <p:nvPr>
            <p:ph sz="half" idx="1"/>
          </p:nvPr>
        </p:nvPicPr>
        <p:blipFill>
          <a:blip r:embed="rId2"/>
          <a:stretch>
            <a:fillRect/>
          </a:stretch>
        </p:blipFill>
        <p:spPr>
          <a:xfrm>
            <a:off x="1868626" y="2096905"/>
            <a:ext cx="8216278" cy="955513"/>
          </a:xfrm>
        </p:spPr>
      </p:pic>
      <p:pic>
        <p:nvPicPr>
          <p:cNvPr id="6" name="Content Placeholder 5">
            <a:extLst>
              <a:ext uri="{FF2B5EF4-FFF2-40B4-BE49-F238E27FC236}">
                <a16:creationId xmlns:a16="http://schemas.microsoft.com/office/drawing/2014/main" id="{C15963D4-164D-481B-B080-A9BC6EE003A6}"/>
              </a:ext>
            </a:extLst>
          </p:cNvPr>
          <p:cNvPicPr>
            <a:picLocks noGrp="1" noChangeAspect="1"/>
          </p:cNvPicPr>
          <p:nvPr>
            <p:ph sz="half" idx="2"/>
          </p:nvPr>
        </p:nvPicPr>
        <p:blipFill>
          <a:blip r:embed="rId3"/>
          <a:stretch>
            <a:fillRect/>
          </a:stretch>
        </p:blipFill>
        <p:spPr>
          <a:xfrm>
            <a:off x="4486275" y="3429000"/>
            <a:ext cx="3219450" cy="2076450"/>
          </a:xfrm>
        </p:spPr>
      </p:pic>
    </p:spTree>
    <p:extLst>
      <p:ext uri="{BB962C8B-B14F-4D97-AF65-F5344CB8AC3E}">
        <p14:creationId xmlns:p14="http://schemas.microsoft.com/office/powerpoint/2010/main" val="841971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C8D1-FB90-40CE-9258-11833739FB25}"/>
              </a:ext>
            </a:extLst>
          </p:cNvPr>
          <p:cNvSpPr>
            <a:spLocks noGrp="1"/>
          </p:cNvSpPr>
          <p:nvPr>
            <p:ph type="title"/>
          </p:nvPr>
        </p:nvSpPr>
        <p:spPr/>
        <p:txBody>
          <a:bodyPr/>
          <a:lstStyle/>
          <a:p>
            <a:r>
              <a:rPr lang="en-US" dirty="0"/>
              <a:t>K-NEAREST NEIGHBORS</a:t>
            </a:r>
          </a:p>
        </p:txBody>
      </p:sp>
      <p:sp>
        <p:nvSpPr>
          <p:cNvPr id="3" name="Text Placeholder 2">
            <a:extLst>
              <a:ext uri="{FF2B5EF4-FFF2-40B4-BE49-F238E27FC236}">
                <a16:creationId xmlns:a16="http://schemas.microsoft.com/office/drawing/2014/main" id="{212E20C7-E58E-4C68-970B-481848A570D3}"/>
              </a:ext>
            </a:extLst>
          </p:cNvPr>
          <p:cNvSpPr>
            <a:spLocks noGrp="1"/>
          </p:cNvSpPr>
          <p:nvPr>
            <p:ph type="body" idx="1"/>
          </p:nvPr>
        </p:nvSpPr>
        <p:spPr/>
        <p:txBody>
          <a:bodyPr/>
          <a:lstStyle/>
          <a:p>
            <a:r>
              <a:rPr lang="en-US" dirty="0"/>
              <a:t>(used in this dataset to find accuracy of the dataset)</a:t>
            </a:r>
          </a:p>
        </p:txBody>
      </p:sp>
    </p:spTree>
    <p:extLst>
      <p:ext uri="{BB962C8B-B14F-4D97-AF65-F5344CB8AC3E}">
        <p14:creationId xmlns:p14="http://schemas.microsoft.com/office/powerpoint/2010/main" val="3337296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C9D1B-37CD-4BA9-9A94-4CEA0C519D2C}"/>
              </a:ext>
            </a:extLst>
          </p:cNvPr>
          <p:cNvSpPr>
            <a:spLocks noGrp="1"/>
          </p:cNvSpPr>
          <p:nvPr>
            <p:ph type="title"/>
          </p:nvPr>
        </p:nvSpPr>
        <p:spPr/>
        <p:txBody>
          <a:bodyPr/>
          <a:lstStyle/>
          <a:p>
            <a:r>
              <a:rPr lang="en-US" dirty="0"/>
              <a:t>Importing datasets, finding head and shape of datasets.</a:t>
            </a:r>
          </a:p>
        </p:txBody>
      </p:sp>
      <p:pic>
        <p:nvPicPr>
          <p:cNvPr id="16" name="Content Placeholder 15">
            <a:extLst>
              <a:ext uri="{FF2B5EF4-FFF2-40B4-BE49-F238E27FC236}">
                <a16:creationId xmlns:a16="http://schemas.microsoft.com/office/drawing/2014/main" id="{DE9FB40E-50AF-4032-8DEF-C2C20999A7A4}"/>
              </a:ext>
            </a:extLst>
          </p:cNvPr>
          <p:cNvPicPr>
            <a:picLocks noGrp="1" noChangeAspect="1"/>
          </p:cNvPicPr>
          <p:nvPr>
            <p:ph sz="half" idx="2"/>
          </p:nvPr>
        </p:nvPicPr>
        <p:blipFill>
          <a:blip r:embed="rId2"/>
          <a:stretch>
            <a:fillRect/>
          </a:stretch>
        </p:blipFill>
        <p:spPr>
          <a:xfrm>
            <a:off x="7062096" y="2310517"/>
            <a:ext cx="2545729" cy="1850368"/>
          </a:xfrm>
        </p:spPr>
      </p:pic>
      <p:pic>
        <p:nvPicPr>
          <p:cNvPr id="8" name="Picture 7">
            <a:extLst>
              <a:ext uri="{FF2B5EF4-FFF2-40B4-BE49-F238E27FC236}">
                <a16:creationId xmlns:a16="http://schemas.microsoft.com/office/drawing/2014/main" id="{878FD5B8-A6A6-4088-A6AA-410F4095E4D8}"/>
              </a:ext>
            </a:extLst>
          </p:cNvPr>
          <p:cNvPicPr>
            <a:picLocks noChangeAspect="1"/>
          </p:cNvPicPr>
          <p:nvPr/>
        </p:nvPicPr>
        <p:blipFill>
          <a:blip r:embed="rId3"/>
          <a:stretch>
            <a:fillRect/>
          </a:stretch>
        </p:blipFill>
        <p:spPr>
          <a:xfrm>
            <a:off x="1216370" y="3429000"/>
            <a:ext cx="2447925" cy="333375"/>
          </a:xfrm>
          <a:prstGeom prst="rect">
            <a:avLst/>
          </a:prstGeom>
        </p:spPr>
      </p:pic>
      <p:pic>
        <p:nvPicPr>
          <p:cNvPr id="12" name="Content Placeholder 11">
            <a:extLst>
              <a:ext uri="{FF2B5EF4-FFF2-40B4-BE49-F238E27FC236}">
                <a16:creationId xmlns:a16="http://schemas.microsoft.com/office/drawing/2014/main" id="{D2BC0323-147F-49BC-AFF5-058CED2DCE5E}"/>
              </a:ext>
            </a:extLst>
          </p:cNvPr>
          <p:cNvPicPr>
            <a:picLocks noGrp="1" noChangeAspect="1"/>
          </p:cNvPicPr>
          <p:nvPr>
            <p:ph sz="half" idx="1"/>
          </p:nvPr>
        </p:nvPicPr>
        <p:blipFill>
          <a:blip r:embed="rId4"/>
          <a:stretch>
            <a:fillRect/>
          </a:stretch>
        </p:blipFill>
        <p:spPr>
          <a:xfrm>
            <a:off x="1216370" y="2310517"/>
            <a:ext cx="4152900" cy="866775"/>
          </a:xfrm>
        </p:spPr>
      </p:pic>
      <p:pic>
        <p:nvPicPr>
          <p:cNvPr id="14" name="Picture 13">
            <a:extLst>
              <a:ext uri="{FF2B5EF4-FFF2-40B4-BE49-F238E27FC236}">
                <a16:creationId xmlns:a16="http://schemas.microsoft.com/office/drawing/2014/main" id="{DA39A617-F5C8-4CE4-A1B1-31B9CC61C49A}"/>
              </a:ext>
            </a:extLst>
          </p:cNvPr>
          <p:cNvPicPr>
            <a:picLocks noChangeAspect="1"/>
          </p:cNvPicPr>
          <p:nvPr/>
        </p:nvPicPr>
        <p:blipFill>
          <a:blip r:embed="rId5"/>
          <a:stretch>
            <a:fillRect/>
          </a:stretch>
        </p:blipFill>
        <p:spPr>
          <a:xfrm>
            <a:off x="1216370" y="4433267"/>
            <a:ext cx="1838325" cy="323850"/>
          </a:xfrm>
          <a:prstGeom prst="rect">
            <a:avLst/>
          </a:prstGeom>
        </p:spPr>
      </p:pic>
      <p:pic>
        <p:nvPicPr>
          <p:cNvPr id="18" name="Picture 17">
            <a:extLst>
              <a:ext uri="{FF2B5EF4-FFF2-40B4-BE49-F238E27FC236}">
                <a16:creationId xmlns:a16="http://schemas.microsoft.com/office/drawing/2014/main" id="{CA1F92A9-C00A-469B-8FD7-2955DA0F9904}"/>
              </a:ext>
            </a:extLst>
          </p:cNvPr>
          <p:cNvPicPr>
            <a:picLocks noChangeAspect="1"/>
          </p:cNvPicPr>
          <p:nvPr/>
        </p:nvPicPr>
        <p:blipFill>
          <a:blip r:embed="rId6"/>
          <a:stretch>
            <a:fillRect/>
          </a:stretch>
        </p:blipFill>
        <p:spPr>
          <a:xfrm>
            <a:off x="8060220" y="4759288"/>
            <a:ext cx="895350" cy="361950"/>
          </a:xfrm>
          <a:prstGeom prst="rect">
            <a:avLst/>
          </a:prstGeom>
        </p:spPr>
      </p:pic>
    </p:spTree>
    <p:extLst>
      <p:ext uri="{BB962C8B-B14F-4D97-AF65-F5344CB8AC3E}">
        <p14:creationId xmlns:p14="http://schemas.microsoft.com/office/powerpoint/2010/main" val="246497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6CB81-2C49-4B3A-8DEF-C2BEC9C2771B}"/>
              </a:ext>
            </a:extLst>
          </p:cNvPr>
          <p:cNvSpPr>
            <a:spLocks noGrp="1"/>
          </p:cNvSpPr>
          <p:nvPr>
            <p:ph type="title"/>
          </p:nvPr>
        </p:nvSpPr>
        <p:spPr/>
        <p:txBody>
          <a:bodyPr/>
          <a:lstStyle/>
          <a:p>
            <a:r>
              <a:rPr lang="en-US" dirty="0"/>
              <a:t>Storing values and testing variables</a:t>
            </a:r>
          </a:p>
        </p:txBody>
      </p:sp>
      <p:pic>
        <p:nvPicPr>
          <p:cNvPr id="6" name="Content Placeholder 5">
            <a:extLst>
              <a:ext uri="{FF2B5EF4-FFF2-40B4-BE49-F238E27FC236}">
                <a16:creationId xmlns:a16="http://schemas.microsoft.com/office/drawing/2014/main" id="{0E2AF19E-BD12-4E8A-AA6D-7D2EFBDC7059}"/>
              </a:ext>
            </a:extLst>
          </p:cNvPr>
          <p:cNvPicPr>
            <a:picLocks noGrp="1" noChangeAspect="1"/>
          </p:cNvPicPr>
          <p:nvPr>
            <p:ph sz="half" idx="1"/>
          </p:nvPr>
        </p:nvPicPr>
        <p:blipFill>
          <a:blip r:embed="rId2"/>
          <a:stretch>
            <a:fillRect/>
          </a:stretch>
        </p:blipFill>
        <p:spPr>
          <a:xfrm>
            <a:off x="1431925" y="2581765"/>
            <a:ext cx="4664075" cy="847235"/>
          </a:xfrm>
        </p:spPr>
      </p:pic>
      <p:pic>
        <p:nvPicPr>
          <p:cNvPr id="8" name="Content Placeholder 7">
            <a:extLst>
              <a:ext uri="{FF2B5EF4-FFF2-40B4-BE49-F238E27FC236}">
                <a16:creationId xmlns:a16="http://schemas.microsoft.com/office/drawing/2014/main" id="{E7050EBA-8788-42BD-8DE5-CD755B40D524}"/>
              </a:ext>
            </a:extLst>
          </p:cNvPr>
          <p:cNvPicPr>
            <a:picLocks noGrp="1" noChangeAspect="1"/>
          </p:cNvPicPr>
          <p:nvPr>
            <p:ph sz="half" idx="2"/>
          </p:nvPr>
        </p:nvPicPr>
        <p:blipFill>
          <a:blip r:embed="rId3"/>
          <a:stretch>
            <a:fillRect/>
          </a:stretch>
        </p:blipFill>
        <p:spPr>
          <a:xfrm>
            <a:off x="1431925" y="3882331"/>
            <a:ext cx="7022869" cy="821158"/>
          </a:xfrm>
        </p:spPr>
      </p:pic>
    </p:spTree>
    <p:extLst>
      <p:ext uri="{BB962C8B-B14F-4D97-AF65-F5344CB8AC3E}">
        <p14:creationId xmlns:p14="http://schemas.microsoft.com/office/powerpoint/2010/main" val="3118595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EA6F2-040B-4E7D-9DFD-5B25151B8AD1}"/>
              </a:ext>
            </a:extLst>
          </p:cNvPr>
          <p:cNvSpPr>
            <a:spLocks noGrp="1"/>
          </p:cNvSpPr>
          <p:nvPr>
            <p:ph type="title"/>
          </p:nvPr>
        </p:nvSpPr>
        <p:spPr>
          <a:xfrm>
            <a:off x="1066800" y="510073"/>
            <a:ext cx="10058400" cy="1371600"/>
          </a:xfrm>
        </p:spPr>
        <p:txBody>
          <a:bodyPr/>
          <a:lstStyle/>
          <a:p>
            <a:r>
              <a:rPr lang="en-US" dirty="0"/>
              <a:t>Euclidean and KNN distance</a:t>
            </a:r>
          </a:p>
        </p:txBody>
      </p:sp>
      <p:pic>
        <p:nvPicPr>
          <p:cNvPr id="6" name="Content Placeholder 5">
            <a:extLst>
              <a:ext uri="{FF2B5EF4-FFF2-40B4-BE49-F238E27FC236}">
                <a16:creationId xmlns:a16="http://schemas.microsoft.com/office/drawing/2014/main" id="{8AC11851-CB83-4518-86A2-8EF587D38BE4}"/>
              </a:ext>
            </a:extLst>
          </p:cNvPr>
          <p:cNvPicPr>
            <a:picLocks noGrp="1" noChangeAspect="1"/>
          </p:cNvPicPr>
          <p:nvPr>
            <p:ph sz="half" idx="1"/>
          </p:nvPr>
        </p:nvPicPr>
        <p:blipFill>
          <a:blip r:embed="rId2"/>
          <a:stretch>
            <a:fillRect/>
          </a:stretch>
        </p:blipFill>
        <p:spPr>
          <a:xfrm>
            <a:off x="1258956" y="1755696"/>
            <a:ext cx="4267201" cy="4347716"/>
          </a:xfrm>
        </p:spPr>
      </p:pic>
      <p:pic>
        <p:nvPicPr>
          <p:cNvPr id="8" name="Content Placeholder 7">
            <a:extLst>
              <a:ext uri="{FF2B5EF4-FFF2-40B4-BE49-F238E27FC236}">
                <a16:creationId xmlns:a16="http://schemas.microsoft.com/office/drawing/2014/main" id="{98DE16D0-3DEA-4D71-9D1F-A9802EDDFE2A}"/>
              </a:ext>
            </a:extLst>
          </p:cNvPr>
          <p:cNvPicPr>
            <a:picLocks noGrp="1" noChangeAspect="1"/>
          </p:cNvPicPr>
          <p:nvPr>
            <p:ph sz="half" idx="2"/>
          </p:nvPr>
        </p:nvPicPr>
        <p:blipFill>
          <a:blip r:embed="rId3"/>
          <a:stretch>
            <a:fillRect/>
          </a:stretch>
        </p:blipFill>
        <p:spPr>
          <a:xfrm>
            <a:off x="5771322" y="2014194"/>
            <a:ext cx="5655985" cy="2624050"/>
          </a:xfrm>
        </p:spPr>
      </p:pic>
    </p:spTree>
    <p:extLst>
      <p:ext uri="{BB962C8B-B14F-4D97-AF65-F5344CB8AC3E}">
        <p14:creationId xmlns:p14="http://schemas.microsoft.com/office/powerpoint/2010/main" val="3707005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4A6C-BE1C-4CA1-8A50-2711AA4D3EA7}"/>
              </a:ext>
            </a:extLst>
          </p:cNvPr>
          <p:cNvSpPr>
            <a:spLocks noGrp="1"/>
          </p:cNvSpPr>
          <p:nvPr>
            <p:ph type="title"/>
          </p:nvPr>
        </p:nvSpPr>
        <p:spPr/>
        <p:txBody>
          <a:bodyPr/>
          <a:lstStyle/>
          <a:p>
            <a:r>
              <a:rPr lang="en-US" dirty="0"/>
              <a:t>Predicting labels for entire test dataset</a:t>
            </a:r>
          </a:p>
        </p:txBody>
      </p:sp>
      <p:pic>
        <p:nvPicPr>
          <p:cNvPr id="6" name="Content Placeholder 5">
            <a:extLst>
              <a:ext uri="{FF2B5EF4-FFF2-40B4-BE49-F238E27FC236}">
                <a16:creationId xmlns:a16="http://schemas.microsoft.com/office/drawing/2014/main" id="{88538764-39C1-420D-B116-67B90D173A23}"/>
              </a:ext>
            </a:extLst>
          </p:cNvPr>
          <p:cNvPicPr>
            <a:picLocks noGrp="1" noChangeAspect="1"/>
          </p:cNvPicPr>
          <p:nvPr>
            <p:ph sz="half" idx="1"/>
          </p:nvPr>
        </p:nvPicPr>
        <p:blipFill>
          <a:blip r:embed="rId2"/>
          <a:stretch>
            <a:fillRect/>
          </a:stretch>
        </p:blipFill>
        <p:spPr>
          <a:xfrm>
            <a:off x="1625116" y="2504661"/>
            <a:ext cx="4537664" cy="924339"/>
          </a:xfrm>
        </p:spPr>
      </p:pic>
      <p:pic>
        <p:nvPicPr>
          <p:cNvPr id="8" name="Content Placeholder 7">
            <a:extLst>
              <a:ext uri="{FF2B5EF4-FFF2-40B4-BE49-F238E27FC236}">
                <a16:creationId xmlns:a16="http://schemas.microsoft.com/office/drawing/2014/main" id="{ED3F3190-B2F7-4EF3-A6E9-582F43AFE281}"/>
              </a:ext>
            </a:extLst>
          </p:cNvPr>
          <p:cNvPicPr>
            <a:picLocks noGrp="1" noChangeAspect="1"/>
          </p:cNvPicPr>
          <p:nvPr>
            <p:ph sz="half" idx="2"/>
          </p:nvPr>
        </p:nvPicPr>
        <p:blipFill>
          <a:blip r:embed="rId3"/>
          <a:stretch>
            <a:fillRect/>
          </a:stretch>
        </p:blipFill>
        <p:spPr>
          <a:xfrm>
            <a:off x="6813205" y="1926324"/>
            <a:ext cx="2847630" cy="3507447"/>
          </a:xfrm>
        </p:spPr>
      </p:pic>
    </p:spTree>
    <p:extLst>
      <p:ext uri="{BB962C8B-B14F-4D97-AF65-F5344CB8AC3E}">
        <p14:creationId xmlns:p14="http://schemas.microsoft.com/office/powerpoint/2010/main" val="2278850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B1946-E19B-4ADA-8293-3A751B4097ED}"/>
              </a:ext>
            </a:extLst>
          </p:cNvPr>
          <p:cNvSpPr>
            <a:spLocks noGrp="1"/>
          </p:cNvSpPr>
          <p:nvPr>
            <p:ph type="title"/>
          </p:nvPr>
        </p:nvSpPr>
        <p:spPr/>
        <p:txBody>
          <a:bodyPr/>
          <a:lstStyle/>
          <a:p>
            <a:r>
              <a:rPr lang="en-US" dirty="0"/>
              <a:t>Predictions and Accuracy Predictions</a:t>
            </a:r>
          </a:p>
        </p:txBody>
      </p:sp>
      <p:pic>
        <p:nvPicPr>
          <p:cNvPr id="6" name="Content Placeholder 5">
            <a:extLst>
              <a:ext uri="{FF2B5EF4-FFF2-40B4-BE49-F238E27FC236}">
                <a16:creationId xmlns:a16="http://schemas.microsoft.com/office/drawing/2014/main" id="{59FCCB16-4149-4E92-A7EB-069E404BD11C}"/>
              </a:ext>
            </a:extLst>
          </p:cNvPr>
          <p:cNvPicPr>
            <a:picLocks noGrp="1" noChangeAspect="1"/>
          </p:cNvPicPr>
          <p:nvPr>
            <p:ph sz="half" idx="2"/>
          </p:nvPr>
        </p:nvPicPr>
        <p:blipFill>
          <a:blip r:embed="rId2"/>
          <a:stretch>
            <a:fillRect/>
          </a:stretch>
        </p:blipFill>
        <p:spPr>
          <a:xfrm>
            <a:off x="1850334" y="2219603"/>
            <a:ext cx="8040083" cy="2908926"/>
          </a:xfrm>
        </p:spPr>
      </p:pic>
    </p:spTree>
    <p:extLst>
      <p:ext uri="{BB962C8B-B14F-4D97-AF65-F5344CB8AC3E}">
        <p14:creationId xmlns:p14="http://schemas.microsoft.com/office/powerpoint/2010/main" val="4044264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B2F62-461E-4151-BF3D-803498EDC60A}"/>
              </a:ext>
            </a:extLst>
          </p:cNvPr>
          <p:cNvSpPr>
            <a:spLocks noGrp="1"/>
          </p:cNvSpPr>
          <p:nvPr>
            <p:ph type="title"/>
          </p:nvPr>
        </p:nvSpPr>
        <p:spPr>
          <a:xfrm>
            <a:off x="821635" y="1033670"/>
            <a:ext cx="10774017" cy="4757530"/>
          </a:xfrm>
        </p:spPr>
        <p:txBody>
          <a:bodyPr>
            <a:normAutofit fontScale="90000"/>
          </a:bodyPr>
          <a:lstStyle/>
          <a:p>
            <a:r>
              <a:rPr lang="en-US" dirty="0"/>
              <a:t>TEAM 7 </a:t>
            </a:r>
            <a:r>
              <a:rPr lang="en-US"/>
              <a:t>: GAURAV TRIVEDI (19MIA1077)</a:t>
            </a:r>
            <a:br>
              <a:rPr lang="en-US"/>
            </a:br>
            <a:br>
              <a:rPr lang="en-US"/>
            </a:br>
            <a:r>
              <a:rPr lang="en-US"/>
              <a:t>                 HARSHINI AIYYER (19MIA1050)</a:t>
            </a:r>
            <a:br>
              <a:rPr lang="en-US"/>
            </a:br>
            <a:r>
              <a:rPr lang="en-US"/>
              <a:t> </a:t>
            </a:r>
            <a:br>
              <a:rPr lang="en-US"/>
            </a:br>
            <a:r>
              <a:rPr lang="en-US"/>
              <a:t>                  ARYA DADHICH (19MIA1025)</a:t>
            </a:r>
            <a:br>
              <a:rPr lang="en-US"/>
            </a:br>
            <a:r>
              <a:rPr lang="en-US"/>
              <a:t> </a:t>
            </a:r>
            <a:br>
              <a:rPr lang="en-US"/>
            </a:br>
            <a:r>
              <a:rPr lang="en-US"/>
              <a:t>                  UDBHAV NEMMANI (19MIA1041)</a:t>
            </a:r>
            <a:br>
              <a:rPr lang="en-US" dirty="0"/>
            </a:br>
            <a:br>
              <a:rPr lang="en-US" dirty="0"/>
            </a:br>
            <a:endParaRPr lang="en-US" dirty="0"/>
          </a:p>
        </p:txBody>
      </p:sp>
    </p:spTree>
    <p:extLst>
      <p:ext uri="{BB962C8B-B14F-4D97-AF65-F5344CB8AC3E}">
        <p14:creationId xmlns:p14="http://schemas.microsoft.com/office/powerpoint/2010/main" val="798732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17FDB-A213-4288-8CDF-65700D2C6001}"/>
              </a:ext>
            </a:extLst>
          </p:cNvPr>
          <p:cNvSpPr>
            <a:spLocks noGrp="1"/>
          </p:cNvSpPr>
          <p:nvPr>
            <p:ph type="title"/>
          </p:nvPr>
        </p:nvSpPr>
        <p:spPr/>
        <p:txBody>
          <a:bodyPr/>
          <a:lstStyle/>
          <a:p>
            <a:pPr algn="ctr"/>
            <a:r>
              <a:rPr lang="en-US" b="1" dirty="0"/>
              <a:t>CLASSIFICATION METHODS USED</a:t>
            </a:r>
          </a:p>
        </p:txBody>
      </p:sp>
      <p:sp>
        <p:nvSpPr>
          <p:cNvPr id="3" name="Content Placeholder 2">
            <a:extLst>
              <a:ext uri="{FF2B5EF4-FFF2-40B4-BE49-F238E27FC236}">
                <a16:creationId xmlns:a16="http://schemas.microsoft.com/office/drawing/2014/main" id="{7837556D-A5D4-44F7-B1D5-E79E1647E54D}"/>
              </a:ext>
            </a:extLst>
          </p:cNvPr>
          <p:cNvSpPr>
            <a:spLocks noGrp="1"/>
          </p:cNvSpPr>
          <p:nvPr>
            <p:ph idx="1"/>
          </p:nvPr>
        </p:nvSpPr>
        <p:spPr/>
        <p:txBody>
          <a:bodyPr>
            <a:normAutofit/>
          </a:bodyPr>
          <a:lstStyle/>
          <a:p>
            <a:r>
              <a:rPr lang="en-US" sz="3600" dirty="0"/>
              <a:t>K Means Clustering Algorithm  : for clustering variable collections</a:t>
            </a:r>
          </a:p>
          <a:p>
            <a:endParaRPr lang="en-US" sz="3600" dirty="0"/>
          </a:p>
          <a:p>
            <a:r>
              <a:rPr lang="en-US" sz="3600" dirty="0"/>
              <a:t>K-Nearest Neighbors Algorithm :  for predicting accuracy of the dataset.</a:t>
            </a:r>
          </a:p>
        </p:txBody>
      </p:sp>
    </p:spTree>
    <p:extLst>
      <p:ext uri="{BB962C8B-B14F-4D97-AF65-F5344CB8AC3E}">
        <p14:creationId xmlns:p14="http://schemas.microsoft.com/office/powerpoint/2010/main" val="3416283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54EA8-8ED9-49AD-9D62-6004B6F46389}"/>
              </a:ext>
            </a:extLst>
          </p:cNvPr>
          <p:cNvSpPr>
            <a:spLocks noGrp="1"/>
          </p:cNvSpPr>
          <p:nvPr>
            <p:ph type="title"/>
          </p:nvPr>
        </p:nvSpPr>
        <p:spPr/>
        <p:txBody>
          <a:bodyPr>
            <a:normAutofit fontScale="90000"/>
          </a:bodyPr>
          <a:lstStyle/>
          <a:p>
            <a:r>
              <a:rPr lang="en-US" dirty="0"/>
              <a:t>K means clustering algorithm</a:t>
            </a:r>
          </a:p>
        </p:txBody>
      </p:sp>
      <p:sp>
        <p:nvSpPr>
          <p:cNvPr id="3" name="Text Placeholder 2">
            <a:extLst>
              <a:ext uri="{FF2B5EF4-FFF2-40B4-BE49-F238E27FC236}">
                <a16:creationId xmlns:a16="http://schemas.microsoft.com/office/drawing/2014/main" id="{7F7336AF-6EBB-4B42-8E92-8C332771549F}"/>
              </a:ext>
            </a:extLst>
          </p:cNvPr>
          <p:cNvSpPr>
            <a:spLocks noGrp="1"/>
          </p:cNvSpPr>
          <p:nvPr>
            <p:ph type="body" idx="1"/>
          </p:nvPr>
        </p:nvSpPr>
        <p:spPr/>
        <p:txBody>
          <a:bodyPr/>
          <a:lstStyle/>
          <a:p>
            <a:r>
              <a:rPr lang="en-US" dirty="0"/>
              <a:t>(implementation)</a:t>
            </a:r>
          </a:p>
        </p:txBody>
      </p:sp>
    </p:spTree>
    <p:extLst>
      <p:ext uri="{BB962C8B-B14F-4D97-AF65-F5344CB8AC3E}">
        <p14:creationId xmlns:p14="http://schemas.microsoft.com/office/powerpoint/2010/main" val="1708932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9C5E4-9AD9-49EB-8507-8C71E694C4C2}"/>
              </a:ext>
            </a:extLst>
          </p:cNvPr>
          <p:cNvSpPr>
            <a:spLocks noGrp="1"/>
          </p:cNvSpPr>
          <p:nvPr>
            <p:ph type="title"/>
          </p:nvPr>
        </p:nvSpPr>
        <p:spPr/>
        <p:txBody>
          <a:bodyPr/>
          <a:lstStyle/>
          <a:p>
            <a:r>
              <a:rPr lang="en-US" dirty="0"/>
              <a:t>Importing libraries and reading CSV files</a:t>
            </a:r>
          </a:p>
        </p:txBody>
      </p:sp>
      <p:pic>
        <p:nvPicPr>
          <p:cNvPr id="6" name="Content Placeholder 5">
            <a:extLst>
              <a:ext uri="{FF2B5EF4-FFF2-40B4-BE49-F238E27FC236}">
                <a16:creationId xmlns:a16="http://schemas.microsoft.com/office/drawing/2014/main" id="{9FD5D4CC-E873-4CE6-A569-83E991FA6339}"/>
              </a:ext>
            </a:extLst>
          </p:cNvPr>
          <p:cNvPicPr>
            <a:picLocks noGrp="1" noChangeAspect="1"/>
          </p:cNvPicPr>
          <p:nvPr>
            <p:ph sz="half" idx="1"/>
          </p:nvPr>
        </p:nvPicPr>
        <p:blipFill>
          <a:blip r:embed="rId2"/>
          <a:stretch>
            <a:fillRect/>
          </a:stretch>
        </p:blipFill>
        <p:spPr>
          <a:xfrm>
            <a:off x="1293811" y="2650435"/>
            <a:ext cx="5097649" cy="2260496"/>
          </a:xfrm>
        </p:spPr>
      </p:pic>
      <p:pic>
        <p:nvPicPr>
          <p:cNvPr id="8" name="Content Placeholder 7">
            <a:extLst>
              <a:ext uri="{FF2B5EF4-FFF2-40B4-BE49-F238E27FC236}">
                <a16:creationId xmlns:a16="http://schemas.microsoft.com/office/drawing/2014/main" id="{73F63A4F-5A56-468A-9364-76F6232A788A}"/>
              </a:ext>
            </a:extLst>
          </p:cNvPr>
          <p:cNvPicPr>
            <a:picLocks noGrp="1" noChangeAspect="1"/>
          </p:cNvPicPr>
          <p:nvPr>
            <p:ph sz="half" idx="2"/>
          </p:nvPr>
        </p:nvPicPr>
        <p:blipFill>
          <a:blip r:embed="rId3"/>
          <a:stretch>
            <a:fillRect/>
          </a:stretch>
        </p:blipFill>
        <p:spPr>
          <a:xfrm>
            <a:off x="7368209" y="2233363"/>
            <a:ext cx="2690191" cy="3247914"/>
          </a:xfrm>
        </p:spPr>
      </p:pic>
    </p:spTree>
    <p:extLst>
      <p:ext uri="{BB962C8B-B14F-4D97-AF65-F5344CB8AC3E}">
        <p14:creationId xmlns:p14="http://schemas.microsoft.com/office/powerpoint/2010/main" val="43161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9C5E4-9AD9-49EB-8507-8C71E694C4C2}"/>
              </a:ext>
            </a:extLst>
          </p:cNvPr>
          <p:cNvSpPr>
            <a:spLocks noGrp="1"/>
          </p:cNvSpPr>
          <p:nvPr>
            <p:ph type="title"/>
          </p:nvPr>
        </p:nvSpPr>
        <p:spPr/>
        <p:txBody>
          <a:bodyPr/>
          <a:lstStyle/>
          <a:p>
            <a:r>
              <a:rPr lang="en-US" dirty="0"/>
              <a:t>Plotting the obtained dataset</a:t>
            </a:r>
          </a:p>
        </p:txBody>
      </p:sp>
      <p:pic>
        <p:nvPicPr>
          <p:cNvPr id="6" name="Content Placeholder 5">
            <a:extLst>
              <a:ext uri="{FF2B5EF4-FFF2-40B4-BE49-F238E27FC236}">
                <a16:creationId xmlns:a16="http://schemas.microsoft.com/office/drawing/2014/main" id="{B616FEB0-2363-4666-AF11-F0669C3AA25D}"/>
              </a:ext>
            </a:extLst>
          </p:cNvPr>
          <p:cNvPicPr>
            <a:picLocks noGrp="1" noChangeAspect="1"/>
          </p:cNvPicPr>
          <p:nvPr>
            <p:ph sz="half" idx="1"/>
          </p:nvPr>
        </p:nvPicPr>
        <p:blipFill>
          <a:blip r:embed="rId2"/>
          <a:stretch>
            <a:fillRect/>
          </a:stretch>
        </p:blipFill>
        <p:spPr>
          <a:xfrm>
            <a:off x="1374775" y="3144045"/>
            <a:ext cx="5158673" cy="1699762"/>
          </a:xfrm>
        </p:spPr>
      </p:pic>
      <p:pic>
        <p:nvPicPr>
          <p:cNvPr id="8" name="Content Placeholder 7">
            <a:extLst>
              <a:ext uri="{FF2B5EF4-FFF2-40B4-BE49-F238E27FC236}">
                <a16:creationId xmlns:a16="http://schemas.microsoft.com/office/drawing/2014/main" id="{166D0726-9753-42EB-BEED-4ED4E42E2E9E}"/>
              </a:ext>
            </a:extLst>
          </p:cNvPr>
          <p:cNvPicPr>
            <a:picLocks noGrp="1" noChangeAspect="1"/>
          </p:cNvPicPr>
          <p:nvPr>
            <p:ph sz="half" idx="2"/>
          </p:nvPr>
        </p:nvPicPr>
        <p:blipFill>
          <a:blip r:embed="rId3"/>
          <a:stretch>
            <a:fillRect/>
          </a:stretch>
        </p:blipFill>
        <p:spPr>
          <a:xfrm>
            <a:off x="7002462" y="2724944"/>
            <a:ext cx="3581400" cy="2505075"/>
          </a:xfrm>
        </p:spPr>
      </p:pic>
    </p:spTree>
    <p:extLst>
      <p:ext uri="{BB962C8B-B14F-4D97-AF65-F5344CB8AC3E}">
        <p14:creationId xmlns:p14="http://schemas.microsoft.com/office/powerpoint/2010/main" val="4178883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4C30C-5A6C-4F4C-82F2-E5903F71A60F}"/>
              </a:ext>
            </a:extLst>
          </p:cNvPr>
          <p:cNvSpPr>
            <a:spLocks noGrp="1"/>
          </p:cNvSpPr>
          <p:nvPr>
            <p:ph type="title"/>
          </p:nvPr>
        </p:nvSpPr>
        <p:spPr>
          <a:xfrm>
            <a:off x="1069848" y="404054"/>
            <a:ext cx="9717422" cy="996571"/>
          </a:xfrm>
        </p:spPr>
        <p:txBody>
          <a:bodyPr/>
          <a:lstStyle/>
          <a:p>
            <a:r>
              <a:rPr lang="en-US" dirty="0"/>
              <a:t>Clustering the dataset</a:t>
            </a:r>
          </a:p>
        </p:txBody>
      </p:sp>
      <p:sp>
        <p:nvSpPr>
          <p:cNvPr id="3" name="Text Placeholder 2">
            <a:extLst>
              <a:ext uri="{FF2B5EF4-FFF2-40B4-BE49-F238E27FC236}">
                <a16:creationId xmlns:a16="http://schemas.microsoft.com/office/drawing/2014/main" id="{81CFAAA9-C9DD-4839-841F-5BACF9106C59}"/>
              </a:ext>
            </a:extLst>
          </p:cNvPr>
          <p:cNvSpPr>
            <a:spLocks noGrp="1"/>
          </p:cNvSpPr>
          <p:nvPr>
            <p:ph type="body" idx="1"/>
          </p:nvPr>
        </p:nvSpPr>
        <p:spPr>
          <a:xfrm>
            <a:off x="1063752" y="1305627"/>
            <a:ext cx="4761109" cy="996571"/>
          </a:xfrm>
        </p:spPr>
        <p:txBody>
          <a:bodyPr>
            <a:noAutofit/>
          </a:bodyPr>
          <a:lstStyle/>
          <a:p>
            <a:r>
              <a:rPr lang="en-US" sz="1800" dirty="0"/>
              <a:t>Selecting and copying features into another dataset. We cluster them into 2 groups at first. We then plot the data.</a:t>
            </a:r>
          </a:p>
        </p:txBody>
      </p:sp>
      <p:pic>
        <p:nvPicPr>
          <p:cNvPr id="8" name="Content Placeholder 7">
            <a:extLst>
              <a:ext uri="{FF2B5EF4-FFF2-40B4-BE49-F238E27FC236}">
                <a16:creationId xmlns:a16="http://schemas.microsoft.com/office/drawing/2014/main" id="{E52EEFED-9D50-453A-A2E0-796F301F8D85}"/>
              </a:ext>
            </a:extLst>
          </p:cNvPr>
          <p:cNvPicPr>
            <a:picLocks noGrp="1" noChangeAspect="1"/>
          </p:cNvPicPr>
          <p:nvPr>
            <p:ph sz="half" idx="2"/>
          </p:nvPr>
        </p:nvPicPr>
        <p:blipFill>
          <a:blip r:embed="rId2"/>
          <a:stretch>
            <a:fillRect/>
          </a:stretch>
        </p:blipFill>
        <p:spPr>
          <a:xfrm>
            <a:off x="530349" y="2526976"/>
            <a:ext cx="3338510" cy="996570"/>
          </a:xfrm>
        </p:spPr>
      </p:pic>
      <p:pic>
        <p:nvPicPr>
          <p:cNvPr id="14" name="Content Placeholder 13">
            <a:extLst>
              <a:ext uri="{FF2B5EF4-FFF2-40B4-BE49-F238E27FC236}">
                <a16:creationId xmlns:a16="http://schemas.microsoft.com/office/drawing/2014/main" id="{7DB5CF5C-E657-4E1D-BB96-56781F65A0D5}"/>
              </a:ext>
            </a:extLst>
          </p:cNvPr>
          <p:cNvPicPr>
            <a:picLocks noGrp="1" noChangeAspect="1"/>
          </p:cNvPicPr>
          <p:nvPr>
            <p:ph sz="quarter" idx="4"/>
          </p:nvPr>
        </p:nvPicPr>
        <p:blipFill>
          <a:blip r:embed="rId3"/>
          <a:stretch>
            <a:fillRect/>
          </a:stretch>
        </p:blipFill>
        <p:spPr>
          <a:xfrm>
            <a:off x="7143992" y="1326826"/>
            <a:ext cx="3505200" cy="2400300"/>
          </a:xfrm>
        </p:spPr>
      </p:pic>
      <p:pic>
        <p:nvPicPr>
          <p:cNvPr id="10" name="Picture 9">
            <a:extLst>
              <a:ext uri="{FF2B5EF4-FFF2-40B4-BE49-F238E27FC236}">
                <a16:creationId xmlns:a16="http://schemas.microsoft.com/office/drawing/2014/main" id="{5BFCA27B-8616-4B62-B653-C65DA9AADC28}"/>
              </a:ext>
            </a:extLst>
          </p:cNvPr>
          <p:cNvPicPr>
            <a:picLocks noChangeAspect="1"/>
          </p:cNvPicPr>
          <p:nvPr/>
        </p:nvPicPr>
        <p:blipFill>
          <a:blip r:embed="rId4"/>
          <a:stretch>
            <a:fillRect/>
          </a:stretch>
        </p:blipFill>
        <p:spPr>
          <a:xfrm>
            <a:off x="530736" y="3868259"/>
            <a:ext cx="3871525" cy="1375087"/>
          </a:xfrm>
          <a:prstGeom prst="rect">
            <a:avLst/>
          </a:prstGeom>
        </p:spPr>
      </p:pic>
      <p:pic>
        <p:nvPicPr>
          <p:cNvPr id="12" name="Picture 11">
            <a:extLst>
              <a:ext uri="{FF2B5EF4-FFF2-40B4-BE49-F238E27FC236}">
                <a16:creationId xmlns:a16="http://schemas.microsoft.com/office/drawing/2014/main" id="{8C7D3AEF-72A9-4677-A099-1AF93C29AD87}"/>
              </a:ext>
            </a:extLst>
          </p:cNvPr>
          <p:cNvPicPr>
            <a:picLocks noChangeAspect="1"/>
          </p:cNvPicPr>
          <p:nvPr/>
        </p:nvPicPr>
        <p:blipFill>
          <a:blip r:embed="rId5"/>
          <a:stretch>
            <a:fillRect/>
          </a:stretch>
        </p:blipFill>
        <p:spPr>
          <a:xfrm>
            <a:off x="530349" y="5551470"/>
            <a:ext cx="7743825" cy="762000"/>
          </a:xfrm>
          <a:prstGeom prst="rect">
            <a:avLst/>
          </a:prstGeom>
        </p:spPr>
      </p:pic>
      <p:sp>
        <p:nvSpPr>
          <p:cNvPr id="15" name="Text Placeholder 2">
            <a:extLst>
              <a:ext uri="{FF2B5EF4-FFF2-40B4-BE49-F238E27FC236}">
                <a16:creationId xmlns:a16="http://schemas.microsoft.com/office/drawing/2014/main" id="{0705AC7F-CCB8-480B-BE13-75F13FD1FFBB}"/>
              </a:ext>
            </a:extLst>
          </p:cNvPr>
          <p:cNvSpPr txBox="1">
            <a:spLocks/>
          </p:cNvSpPr>
          <p:nvPr/>
        </p:nvSpPr>
        <p:spPr>
          <a:xfrm>
            <a:off x="6732105" y="3868260"/>
            <a:ext cx="4929160" cy="1185828"/>
          </a:xfrm>
          <a:prstGeom prst="rect">
            <a:avLst/>
          </a:prstGeom>
        </p:spPr>
        <p:txBody>
          <a:bodyPr vert="horz" lIns="91440" tIns="45720" rIns="91440" bIns="45720" rtlCol="0" anchor="ctr">
            <a:noAutofit/>
          </a:bodyPr>
          <a:lstStyle>
            <a:lvl1pPr marL="0" indent="0" algn="l" defTabSz="914400" rtl="0" eaLnBrk="1" latinLnBrk="0" hangingPunct="1">
              <a:lnSpc>
                <a:spcPct val="110000"/>
              </a:lnSpc>
              <a:spcBef>
                <a:spcPts val="0"/>
              </a:spcBef>
              <a:spcAft>
                <a:spcPts val="0"/>
              </a:spcAft>
              <a:buClr>
                <a:schemeClr val="tx1">
                  <a:lumMod val="85000"/>
                  <a:lumOff val="15000"/>
                </a:schemeClr>
              </a:buClr>
              <a:buFont typeface="Garamond" pitchFamily="18" charset="0"/>
              <a:buNone/>
              <a:defRPr sz="1900" b="1" i="0" kern="1200">
                <a:solidFill>
                  <a:schemeClr val="tx1"/>
                </a:solidFill>
                <a:latin typeface="+mn-lt"/>
                <a:ea typeface="+mn-ea"/>
                <a:cs typeface="+mn-cs"/>
              </a:defRPr>
            </a:lvl1pPr>
            <a:lvl2pPr marL="457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800" b="1" kern="1200">
                <a:solidFill>
                  <a:schemeClr val="tx1"/>
                </a:solidFill>
                <a:latin typeface="+mn-lt"/>
                <a:ea typeface="+mn-ea"/>
                <a:cs typeface="+mn-cs"/>
              </a:defRPr>
            </a:lvl2pPr>
            <a:lvl3pPr marL="914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5pPr>
            <a:lvl6pPr marL="22860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8pPr>
            <a:lvl9pPr marL="36576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9pPr>
          </a:lstStyle>
          <a:p>
            <a:r>
              <a:rPr lang="en-US" sz="1600" i="0" dirty="0">
                <a:solidFill>
                  <a:srgbClr val="000000"/>
                </a:solidFill>
                <a:effectLst/>
                <a:latin typeface="Helvetica Neue"/>
              </a:rPr>
              <a:t>From the above result, it is to be noted that there are two huge groups of unorganized clusters where we can see few clusters within the larger two. Hence this calls for further clustering.</a:t>
            </a:r>
            <a:endParaRPr lang="en-US" sz="1800" dirty="0"/>
          </a:p>
        </p:txBody>
      </p:sp>
    </p:spTree>
    <p:extLst>
      <p:ext uri="{BB962C8B-B14F-4D97-AF65-F5344CB8AC3E}">
        <p14:creationId xmlns:p14="http://schemas.microsoft.com/office/powerpoint/2010/main" val="3394213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0B47D-25E5-4E6F-86C1-232B98C29DDA}"/>
              </a:ext>
            </a:extLst>
          </p:cNvPr>
          <p:cNvSpPr>
            <a:spLocks noGrp="1"/>
          </p:cNvSpPr>
          <p:nvPr>
            <p:ph type="title"/>
          </p:nvPr>
        </p:nvSpPr>
        <p:spPr/>
        <p:txBody>
          <a:bodyPr/>
          <a:lstStyle/>
          <a:p>
            <a:r>
              <a:rPr lang="en-US" dirty="0"/>
              <a:t>Standardize the variables</a:t>
            </a:r>
          </a:p>
        </p:txBody>
      </p:sp>
      <p:pic>
        <p:nvPicPr>
          <p:cNvPr id="8" name="Content Placeholder 7">
            <a:extLst>
              <a:ext uri="{FF2B5EF4-FFF2-40B4-BE49-F238E27FC236}">
                <a16:creationId xmlns:a16="http://schemas.microsoft.com/office/drawing/2014/main" id="{46B86A73-A661-4B27-A57F-7454D6834A68}"/>
              </a:ext>
            </a:extLst>
          </p:cNvPr>
          <p:cNvPicPr>
            <a:picLocks noGrp="1" noChangeAspect="1"/>
          </p:cNvPicPr>
          <p:nvPr>
            <p:ph sz="half" idx="2"/>
          </p:nvPr>
        </p:nvPicPr>
        <p:blipFill>
          <a:blip r:embed="rId2"/>
          <a:stretch>
            <a:fillRect/>
          </a:stretch>
        </p:blipFill>
        <p:spPr>
          <a:xfrm>
            <a:off x="775315" y="3241881"/>
            <a:ext cx="5174911" cy="1601925"/>
          </a:xfrm>
        </p:spPr>
      </p:pic>
      <p:pic>
        <p:nvPicPr>
          <p:cNvPr id="10" name="Content Placeholder 9">
            <a:extLst>
              <a:ext uri="{FF2B5EF4-FFF2-40B4-BE49-F238E27FC236}">
                <a16:creationId xmlns:a16="http://schemas.microsoft.com/office/drawing/2014/main" id="{E724A2C7-2D68-4CF1-A2A1-0F522A72E2D5}"/>
              </a:ext>
            </a:extLst>
          </p:cNvPr>
          <p:cNvPicPr>
            <a:picLocks noGrp="1" noChangeAspect="1"/>
          </p:cNvPicPr>
          <p:nvPr>
            <p:ph sz="quarter" idx="4"/>
          </p:nvPr>
        </p:nvPicPr>
        <p:blipFill>
          <a:blip r:embed="rId3"/>
          <a:stretch>
            <a:fillRect/>
          </a:stretch>
        </p:blipFill>
        <p:spPr>
          <a:xfrm>
            <a:off x="6917635" y="2912269"/>
            <a:ext cx="3386827" cy="2924175"/>
          </a:xfrm>
        </p:spPr>
      </p:pic>
    </p:spTree>
    <p:extLst>
      <p:ext uri="{BB962C8B-B14F-4D97-AF65-F5344CB8AC3E}">
        <p14:creationId xmlns:p14="http://schemas.microsoft.com/office/powerpoint/2010/main" val="3751707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6AAAC27D-001D-4A93-A81C-AC28042CFCA5}"/>
              </a:ext>
            </a:extLst>
          </p:cNvPr>
          <p:cNvPicPr>
            <a:picLocks noGrp="1" noChangeAspect="1"/>
          </p:cNvPicPr>
          <p:nvPr>
            <p:ph sz="half" idx="2"/>
          </p:nvPr>
        </p:nvPicPr>
        <p:blipFill>
          <a:blip r:embed="rId2"/>
          <a:stretch>
            <a:fillRect/>
          </a:stretch>
        </p:blipFill>
        <p:spPr>
          <a:xfrm>
            <a:off x="1530626" y="2850874"/>
            <a:ext cx="4377378" cy="1440656"/>
          </a:xfrm>
        </p:spPr>
      </p:pic>
      <p:pic>
        <p:nvPicPr>
          <p:cNvPr id="12" name="Content Placeholder 11">
            <a:extLst>
              <a:ext uri="{FF2B5EF4-FFF2-40B4-BE49-F238E27FC236}">
                <a16:creationId xmlns:a16="http://schemas.microsoft.com/office/drawing/2014/main" id="{D588679A-6EBB-4C7D-A858-66E747E15796}"/>
              </a:ext>
            </a:extLst>
          </p:cNvPr>
          <p:cNvPicPr>
            <a:picLocks noGrp="1" noChangeAspect="1"/>
          </p:cNvPicPr>
          <p:nvPr>
            <p:ph sz="quarter" idx="4"/>
          </p:nvPr>
        </p:nvPicPr>
        <p:blipFill>
          <a:blip r:embed="rId3"/>
          <a:stretch>
            <a:fillRect/>
          </a:stretch>
        </p:blipFill>
        <p:spPr>
          <a:xfrm>
            <a:off x="6864626" y="2709586"/>
            <a:ext cx="2572412" cy="3163887"/>
          </a:xfrm>
        </p:spPr>
      </p:pic>
      <p:sp>
        <p:nvSpPr>
          <p:cNvPr id="8" name="Title 7">
            <a:extLst>
              <a:ext uri="{FF2B5EF4-FFF2-40B4-BE49-F238E27FC236}">
                <a16:creationId xmlns:a16="http://schemas.microsoft.com/office/drawing/2014/main" id="{9F99C12C-CC73-4EAB-A714-7414D7AFC41D}"/>
              </a:ext>
            </a:extLst>
          </p:cNvPr>
          <p:cNvSpPr>
            <a:spLocks noGrp="1"/>
          </p:cNvSpPr>
          <p:nvPr>
            <p:ph type="title"/>
          </p:nvPr>
        </p:nvSpPr>
        <p:spPr/>
        <p:txBody>
          <a:bodyPr/>
          <a:lstStyle/>
          <a:p>
            <a:r>
              <a:rPr lang="en-US" dirty="0"/>
              <a:t>The elbow method</a:t>
            </a:r>
          </a:p>
        </p:txBody>
      </p:sp>
    </p:spTree>
    <p:extLst>
      <p:ext uri="{BB962C8B-B14F-4D97-AF65-F5344CB8AC3E}">
        <p14:creationId xmlns:p14="http://schemas.microsoft.com/office/powerpoint/2010/main" val="3895044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CC0CD-E243-41FD-8A75-964315037BA1}"/>
              </a:ext>
            </a:extLst>
          </p:cNvPr>
          <p:cNvSpPr>
            <a:spLocks noGrp="1"/>
          </p:cNvSpPr>
          <p:nvPr>
            <p:ph type="title"/>
          </p:nvPr>
        </p:nvSpPr>
        <p:spPr/>
        <p:txBody>
          <a:bodyPr/>
          <a:lstStyle/>
          <a:p>
            <a:r>
              <a:rPr lang="en-US" dirty="0"/>
              <a:t>Clustering the new groups</a:t>
            </a:r>
          </a:p>
        </p:txBody>
      </p:sp>
      <p:pic>
        <p:nvPicPr>
          <p:cNvPr id="12" name="Content Placeholder 11">
            <a:extLst>
              <a:ext uri="{FF2B5EF4-FFF2-40B4-BE49-F238E27FC236}">
                <a16:creationId xmlns:a16="http://schemas.microsoft.com/office/drawing/2014/main" id="{12F238E5-38AF-45AB-93F6-9F5E61996CEF}"/>
              </a:ext>
            </a:extLst>
          </p:cNvPr>
          <p:cNvPicPr>
            <a:picLocks noGrp="1" noChangeAspect="1"/>
          </p:cNvPicPr>
          <p:nvPr>
            <p:ph sz="half" idx="2"/>
          </p:nvPr>
        </p:nvPicPr>
        <p:blipFill>
          <a:blip r:embed="rId2"/>
          <a:stretch>
            <a:fillRect/>
          </a:stretch>
        </p:blipFill>
        <p:spPr>
          <a:xfrm>
            <a:off x="6811616" y="1982023"/>
            <a:ext cx="3564835" cy="3257522"/>
          </a:xfrm>
        </p:spPr>
      </p:pic>
      <p:pic>
        <p:nvPicPr>
          <p:cNvPr id="10" name="Content Placeholder 9">
            <a:extLst>
              <a:ext uri="{FF2B5EF4-FFF2-40B4-BE49-F238E27FC236}">
                <a16:creationId xmlns:a16="http://schemas.microsoft.com/office/drawing/2014/main" id="{7E445E05-0D32-463E-BE67-7C7EB2430BA8}"/>
              </a:ext>
            </a:extLst>
          </p:cNvPr>
          <p:cNvPicPr>
            <a:picLocks noGrp="1" noChangeAspect="1"/>
          </p:cNvPicPr>
          <p:nvPr>
            <p:ph sz="half" idx="1"/>
          </p:nvPr>
        </p:nvPicPr>
        <p:blipFill>
          <a:blip r:embed="rId3"/>
          <a:stretch>
            <a:fillRect/>
          </a:stretch>
        </p:blipFill>
        <p:spPr>
          <a:xfrm>
            <a:off x="872227" y="2990453"/>
            <a:ext cx="5364256" cy="877094"/>
          </a:xfrm>
        </p:spPr>
      </p:pic>
    </p:spTree>
    <p:extLst>
      <p:ext uri="{BB962C8B-B14F-4D97-AF65-F5344CB8AC3E}">
        <p14:creationId xmlns:p14="http://schemas.microsoft.com/office/powerpoint/2010/main" val="2995513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{63758518-17F9-40EB-BDFD-53443445BE6C}tf56219246_win32</Template>
  <TotalTime>75</TotalTime>
  <Words>207</Words>
  <Application>Microsoft Office PowerPoint</Application>
  <PresentationFormat>Widescreen</PresentationFormat>
  <Paragraphs>25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Avenir Next LT Pro</vt:lpstr>
      <vt:lpstr>Avenir Next LT Pro Light</vt:lpstr>
      <vt:lpstr>Garamond</vt:lpstr>
      <vt:lpstr>Helvetica Neue</vt:lpstr>
      <vt:lpstr>SavonVTI</vt:lpstr>
      <vt:lpstr>REVIEW 3 : CONSUMER SHOPPING ANALYSIS</vt:lpstr>
      <vt:lpstr>CLASSIFICATION METHODS USED</vt:lpstr>
      <vt:lpstr>K means clustering algorithm</vt:lpstr>
      <vt:lpstr>Importing libraries and reading CSV files</vt:lpstr>
      <vt:lpstr>Plotting the obtained dataset</vt:lpstr>
      <vt:lpstr>Clustering the dataset</vt:lpstr>
      <vt:lpstr>Standardize the variables</vt:lpstr>
      <vt:lpstr>The elbow method</vt:lpstr>
      <vt:lpstr>Clustering the new groups</vt:lpstr>
      <vt:lpstr>Plotting the final cluster</vt:lpstr>
      <vt:lpstr>K-NEAREST NEIGHBORS</vt:lpstr>
      <vt:lpstr>Importing datasets, finding head and shape of datasets.</vt:lpstr>
      <vt:lpstr>Storing values and testing variables</vt:lpstr>
      <vt:lpstr>Euclidean and KNN distance</vt:lpstr>
      <vt:lpstr>Predicting labels for entire test dataset</vt:lpstr>
      <vt:lpstr>Predictions and Accuracy Predictions</vt:lpstr>
      <vt:lpstr>TEAM 7 : GAURAV TRIVEDI (19MIA1077)                   HARSHINI AIYYER (19MIA1050)                     ARYA DADHICH (19MIA1025)                     UDBHAV NEMMANI (19MIA1041)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3 : CONSUMER SHOPPING ANALYSIS</dc:title>
  <dc:creator>Harshini Aiyyer</dc:creator>
  <cp:lastModifiedBy>Harshini Aiyyer</cp:lastModifiedBy>
  <cp:revision>8</cp:revision>
  <dcterms:created xsi:type="dcterms:W3CDTF">2021-05-31T08:57:18Z</dcterms:created>
  <dcterms:modified xsi:type="dcterms:W3CDTF">2021-05-31T10:13:10Z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