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944709-CA2A-473C-8FEA-0BCBA96B9C5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p:scale>
          <a:sx n="84" d="100"/>
          <a:sy n="84" d="100"/>
        </p:scale>
        <p:origin x="658"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D8D97-CE55-4C44-8A3E-348496AFE671}" type="datetimeFigureOut">
              <a:rPr lang="en-IN" smtClean="0"/>
              <a:t>19-05-2021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1F6A7-E46E-47C0-BF2C-536F24D4C311}" type="slidenum">
              <a:rPr lang="en-IN" smtClean="0"/>
              <a:t>‹#›</a:t>
            </a:fld>
            <a:endParaRPr lang="en-IN"/>
          </a:p>
        </p:txBody>
      </p:sp>
    </p:spTree>
    <p:extLst>
      <p:ext uri="{BB962C8B-B14F-4D97-AF65-F5344CB8AC3E}">
        <p14:creationId xmlns:p14="http://schemas.microsoft.com/office/powerpoint/2010/main" val="346180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out the slide, talk about how gender analysis in consumer behavior is in this particular dataset. IN SHORT talk about graph.</a:t>
            </a:r>
            <a:endParaRPr lang="en-IN" dirty="0"/>
          </a:p>
        </p:txBody>
      </p:sp>
      <p:sp>
        <p:nvSpPr>
          <p:cNvPr id="4" name="Slide Number Placeholder 3"/>
          <p:cNvSpPr>
            <a:spLocks noGrp="1"/>
          </p:cNvSpPr>
          <p:nvPr>
            <p:ph type="sldNum" sz="quarter" idx="5"/>
          </p:nvPr>
        </p:nvSpPr>
        <p:spPr/>
        <p:txBody>
          <a:bodyPr/>
          <a:lstStyle/>
          <a:p>
            <a:fld id="{57C1F6A7-E46E-47C0-BF2C-536F24D4C311}" type="slidenum">
              <a:rPr lang="en-IN" smtClean="0"/>
              <a:t>8</a:t>
            </a:fld>
            <a:endParaRPr lang="en-IN"/>
          </a:p>
        </p:txBody>
      </p:sp>
    </p:spTree>
    <p:extLst>
      <p:ext uri="{BB962C8B-B14F-4D97-AF65-F5344CB8AC3E}">
        <p14:creationId xmlns:p14="http://schemas.microsoft.com/office/powerpoint/2010/main" val="350431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graph, don’t read out the slide only.</a:t>
            </a:r>
            <a:endParaRPr lang="en-IN" dirty="0"/>
          </a:p>
        </p:txBody>
      </p:sp>
      <p:sp>
        <p:nvSpPr>
          <p:cNvPr id="4" name="Slide Number Placeholder 3"/>
          <p:cNvSpPr>
            <a:spLocks noGrp="1"/>
          </p:cNvSpPr>
          <p:nvPr>
            <p:ph type="sldNum" sz="quarter" idx="5"/>
          </p:nvPr>
        </p:nvSpPr>
        <p:spPr/>
        <p:txBody>
          <a:bodyPr/>
          <a:lstStyle/>
          <a:p>
            <a:fld id="{57C1F6A7-E46E-47C0-BF2C-536F24D4C311}" type="slidenum">
              <a:rPr lang="en-IN" smtClean="0"/>
              <a:t>9</a:t>
            </a:fld>
            <a:endParaRPr lang="en-IN"/>
          </a:p>
        </p:txBody>
      </p:sp>
    </p:spTree>
    <p:extLst>
      <p:ext uri="{BB962C8B-B14F-4D97-AF65-F5344CB8AC3E}">
        <p14:creationId xmlns:p14="http://schemas.microsoft.com/office/powerpoint/2010/main" val="221964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C1F6A7-E46E-47C0-BF2C-536F24D4C311}" type="slidenum">
              <a:rPr lang="en-IN" smtClean="0"/>
              <a:t>10</a:t>
            </a:fld>
            <a:endParaRPr lang="en-IN"/>
          </a:p>
        </p:txBody>
      </p:sp>
    </p:spTree>
    <p:extLst>
      <p:ext uri="{BB962C8B-B14F-4D97-AF65-F5344CB8AC3E}">
        <p14:creationId xmlns:p14="http://schemas.microsoft.com/office/powerpoint/2010/main" val="3557133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graph</a:t>
            </a:r>
            <a:endParaRPr lang="en-IN" dirty="0"/>
          </a:p>
        </p:txBody>
      </p:sp>
      <p:sp>
        <p:nvSpPr>
          <p:cNvPr id="4" name="Slide Number Placeholder 3"/>
          <p:cNvSpPr>
            <a:spLocks noGrp="1"/>
          </p:cNvSpPr>
          <p:nvPr>
            <p:ph type="sldNum" sz="quarter" idx="5"/>
          </p:nvPr>
        </p:nvSpPr>
        <p:spPr/>
        <p:txBody>
          <a:bodyPr/>
          <a:lstStyle/>
          <a:p>
            <a:fld id="{57C1F6A7-E46E-47C0-BF2C-536F24D4C311}" type="slidenum">
              <a:rPr lang="en-IN" smtClean="0"/>
              <a:t>12</a:t>
            </a:fld>
            <a:endParaRPr lang="en-IN"/>
          </a:p>
        </p:txBody>
      </p:sp>
    </p:spTree>
    <p:extLst>
      <p:ext uri="{BB962C8B-B14F-4D97-AF65-F5344CB8AC3E}">
        <p14:creationId xmlns:p14="http://schemas.microsoft.com/office/powerpoint/2010/main" val="195580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graph</a:t>
            </a:r>
            <a:endParaRPr lang="en-IN" dirty="0"/>
          </a:p>
        </p:txBody>
      </p:sp>
      <p:sp>
        <p:nvSpPr>
          <p:cNvPr id="4" name="Slide Number Placeholder 3"/>
          <p:cNvSpPr>
            <a:spLocks noGrp="1"/>
          </p:cNvSpPr>
          <p:nvPr>
            <p:ph type="sldNum" sz="quarter" idx="5"/>
          </p:nvPr>
        </p:nvSpPr>
        <p:spPr/>
        <p:txBody>
          <a:bodyPr/>
          <a:lstStyle/>
          <a:p>
            <a:fld id="{57C1F6A7-E46E-47C0-BF2C-536F24D4C311}" type="slidenum">
              <a:rPr lang="en-IN" smtClean="0"/>
              <a:t>13</a:t>
            </a:fld>
            <a:endParaRPr lang="en-IN"/>
          </a:p>
        </p:txBody>
      </p:sp>
    </p:spTree>
    <p:extLst>
      <p:ext uri="{BB962C8B-B14F-4D97-AF65-F5344CB8AC3E}">
        <p14:creationId xmlns:p14="http://schemas.microsoft.com/office/powerpoint/2010/main" val="428715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5/19/2021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1305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5/19/2021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550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5/19/2021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97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5/19/2021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7613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5/19/2021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17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5/19/2021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6941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5/19/2021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299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5/19/2021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4314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5/19/2021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737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5/19/2021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498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5/19/2021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76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5/19/2021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42340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88C6-2F80-4DAE-A98A-B8A15C904DA4}"/>
              </a:ext>
            </a:extLst>
          </p:cNvPr>
          <p:cNvSpPr>
            <a:spLocks noGrp="1"/>
          </p:cNvSpPr>
          <p:nvPr>
            <p:ph type="ctrTitle"/>
          </p:nvPr>
        </p:nvSpPr>
        <p:spPr>
          <a:xfrm>
            <a:off x="2611808" y="3571041"/>
            <a:ext cx="5518066" cy="2268559"/>
          </a:xfrm>
        </p:spPr>
        <p:txBody>
          <a:bodyPr>
            <a:normAutofit fontScale="90000"/>
          </a:bodyPr>
          <a:lstStyle/>
          <a:p>
            <a:r>
              <a:rPr lang="en-US" dirty="0"/>
              <a:t>INFORMATION VISULAISATION PROJECT</a:t>
            </a:r>
            <a:endParaRPr lang="en-IN" dirty="0"/>
          </a:p>
        </p:txBody>
      </p:sp>
      <p:sp>
        <p:nvSpPr>
          <p:cNvPr id="3" name="Subtitle 2">
            <a:extLst>
              <a:ext uri="{FF2B5EF4-FFF2-40B4-BE49-F238E27FC236}">
                <a16:creationId xmlns:a16="http://schemas.microsoft.com/office/drawing/2014/main" id="{7D36B4A5-6E60-4FD8-9A02-DCAC49460DC2}"/>
              </a:ext>
            </a:extLst>
          </p:cNvPr>
          <p:cNvSpPr>
            <a:spLocks noGrp="1"/>
          </p:cNvSpPr>
          <p:nvPr>
            <p:ph type="subTitle" idx="1"/>
          </p:nvPr>
        </p:nvSpPr>
        <p:spPr/>
        <p:txBody>
          <a:bodyPr/>
          <a:lstStyle/>
          <a:p>
            <a:r>
              <a:rPr lang="en-US" sz="3200" dirty="0">
                <a:latin typeface="Times New Roman" panose="02020603050405020304" pitchFamily="18" charset="0"/>
                <a:cs typeface="Times New Roman" panose="02020603050405020304" pitchFamily="18" charset="0"/>
              </a:rPr>
              <a:t>REVIEW-2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73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CE49-FD75-4BBB-B265-D04CBA6861C8}"/>
              </a:ext>
            </a:extLst>
          </p:cNvPr>
          <p:cNvSpPr>
            <a:spLocks noGrp="1"/>
          </p:cNvSpPr>
          <p:nvPr>
            <p:ph type="title"/>
          </p:nvPr>
        </p:nvSpPr>
        <p:spPr>
          <a:xfrm>
            <a:off x="2609873" y="805817"/>
            <a:ext cx="7950984" cy="602359"/>
          </a:xfrm>
        </p:spPr>
        <p:txBody>
          <a:bodyPr/>
          <a:lstStyle/>
          <a:p>
            <a:r>
              <a:rPr lang="en-US" dirty="0"/>
              <a:t>CREDIT SCORE ANALYSIS</a:t>
            </a:r>
            <a:endParaRPr lang="en-IN" dirty="0"/>
          </a:p>
        </p:txBody>
      </p:sp>
      <p:sp>
        <p:nvSpPr>
          <p:cNvPr id="3" name="Content Placeholder 2">
            <a:extLst>
              <a:ext uri="{FF2B5EF4-FFF2-40B4-BE49-F238E27FC236}">
                <a16:creationId xmlns:a16="http://schemas.microsoft.com/office/drawing/2014/main" id="{B02B8CAD-ED77-45E4-B90E-42523854AC54}"/>
              </a:ext>
            </a:extLst>
          </p:cNvPr>
          <p:cNvSpPr>
            <a:spLocks noGrp="1"/>
          </p:cNvSpPr>
          <p:nvPr>
            <p:ph sz="half" idx="1"/>
          </p:nvPr>
        </p:nvSpPr>
        <p:spPr>
          <a:xfrm>
            <a:off x="2605374" y="1636776"/>
            <a:ext cx="3891960" cy="4413168"/>
          </a:xfrm>
        </p:spPr>
        <p:txBody>
          <a:bodyPr/>
          <a:lstStyle/>
          <a:p>
            <a:r>
              <a:rPr lang="en-US" dirty="0"/>
              <a:t>Credit scoring is the technique that help organizations or firms decide whether or not to grant credit to consumers who apply to them.</a:t>
            </a:r>
          </a:p>
          <a:p>
            <a:r>
              <a:rPr lang="en-US" dirty="0" err="1"/>
              <a:t>Credscore</a:t>
            </a:r>
            <a:r>
              <a:rPr lang="en-US" dirty="0"/>
              <a:t> Description:</a:t>
            </a:r>
          </a:p>
          <a:p>
            <a:endParaRPr lang="en-IN" dirty="0"/>
          </a:p>
          <a:p>
            <a:endParaRPr lang="en-IN" dirty="0"/>
          </a:p>
          <a:p>
            <a:endParaRPr lang="en-IN" dirty="0"/>
          </a:p>
          <a:p>
            <a:endParaRPr lang="en-IN" dirty="0"/>
          </a:p>
        </p:txBody>
      </p:sp>
      <p:sp>
        <p:nvSpPr>
          <p:cNvPr id="4" name="Content Placeholder 3">
            <a:extLst>
              <a:ext uri="{FF2B5EF4-FFF2-40B4-BE49-F238E27FC236}">
                <a16:creationId xmlns:a16="http://schemas.microsoft.com/office/drawing/2014/main" id="{72EA61D4-4A39-4A5E-BE80-D17CD13EC07B}"/>
              </a:ext>
            </a:extLst>
          </p:cNvPr>
          <p:cNvSpPr>
            <a:spLocks noGrp="1"/>
          </p:cNvSpPr>
          <p:nvPr>
            <p:ph sz="half" idx="2"/>
          </p:nvPr>
        </p:nvSpPr>
        <p:spPr>
          <a:xfrm>
            <a:off x="6666636" y="1636776"/>
            <a:ext cx="3894222" cy="4919472"/>
          </a:xfrm>
        </p:spPr>
        <p:txBody>
          <a:bodyPr/>
          <a:lstStyle/>
          <a:p>
            <a:r>
              <a:rPr lang="en-US" dirty="0"/>
              <a:t>Violin Plot:</a:t>
            </a:r>
          </a:p>
          <a:p>
            <a:endParaRPr lang="en-US" dirty="0"/>
          </a:p>
          <a:p>
            <a:endParaRPr lang="en-US" dirty="0"/>
          </a:p>
          <a:p>
            <a:endParaRPr lang="en-US" dirty="0"/>
          </a:p>
          <a:p>
            <a:r>
              <a:rPr lang="en-US" dirty="0"/>
              <a:t>No. of people v/s </a:t>
            </a:r>
            <a:r>
              <a:rPr lang="en-US" dirty="0" err="1"/>
              <a:t>Credscore</a:t>
            </a:r>
            <a:r>
              <a:rPr lang="en-US" dirty="0"/>
              <a:t>:</a:t>
            </a:r>
          </a:p>
          <a:p>
            <a:endParaRPr lang="en-US" dirty="0"/>
          </a:p>
          <a:p>
            <a:endParaRPr lang="en-US" dirty="0"/>
          </a:p>
          <a:p>
            <a:endParaRPr lang="en-IN" dirty="0"/>
          </a:p>
        </p:txBody>
      </p:sp>
      <p:pic>
        <p:nvPicPr>
          <p:cNvPr id="1028" name="Picture 4">
            <a:extLst>
              <a:ext uri="{FF2B5EF4-FFF2-40B4-BE49-F238E27FC236}">
                <a16:creationId xmlns:a16="http://schemas.microsoft.com/office/drawing/2014/main" id="{A0024795-4719-4B5C-9E9D-0822BF4DB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966" y="2001340"/>
            <a:ext cx="2945562" cy="17402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2B5D07C-61F6-4ACE-816D-0763E2659C0A}"/>
              </a:ext>
            </a:extLst>
          </p:cNvPr>
          <p:cNvPicPr>
            <a:picLocks noChangeAspect="1"/>
          </p:cNvPicPr>
          <p:nvPr/>
        </p:nvPicPr>
        <p:blipFill>
          <a:blip r:embed="rId4"/>
          <a:stretch>
            <a:fillRect/>
          </a:stretch>
        </p:blipFill>
        <p:spPr>
          <a:xfrm>
            <a:off x="3065715" y="4507050"/>
            <a:ext cx="2971278" cy="1710088"/>
          </a:xfrm>
          <a:prstGeom prst="rect">
            <a:avLst/>
          </a:prstGeom>
          <a:ln>
            <a:noFill/>
          </a:ln>
          <a:effectLst>
            <a:outerShdw blurRad="190500" algn="tl" rotWithShape="0">
              <a:srgbClr val="000000">
                <a:alpha val="70000"/>
              </a:srgbClr>
            </a:outerShdw>
          </a:effectLst>
        </p:spPr>
      </p:pic>
      <p:pic>
        <p:nvPicPr>
          <p:cNvPr id="1032" name="Picture 8">
            <a:extLst>
              <a:ext uri="{FF2B5EF4-FFF2-40B4-BE49-F238E27FC236}">
                <a16:creationId xmlns:a16="http://schemas.microsoft.com/office/drawing/2014/main" id="{779EA5BE-0EE9-463E-AAE9-63E47DD41E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0966" y="4339856"/>
            <a:ext cx="2945562" cy="204447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96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89C5-A4C8-432B-BA87-3F652E9D71B7}"/>
              </a:ext>
            </a:extLst>
          </p:cNvPr>
          <p:cNvSpPr>
            <a:spLocks noGrp="1"/>
          </p:cNvSpPr>
          <p:nvPr>
            <p:ph type="title"/>
          </p:nvPr>
        </p:nvSpPr>
        <p:spPr>
          <a:xfrm>
            <a:off x="2609873" y="805817"/>
            <a:ext cx="7950984" cy="565783"/>
          </a:xfrm>
        </p:spPr>
        <p:txBody>
          <a:bodyPr/>
          <a:lstStyle/>
          <a:p>
            <a:r>
              <a:rPr lang="en-US" dirty="0"/>
              <a:t>SPENDING SCORE ANALYSIS</a:t>
            </a:r>
            <a:endParaRPr lang="en-IN" dirty="0"/>
          </a:p>
        </p:txBody>
      </p:sp>
      <p:sp>
        <p:nvSpPr>
          <p:cNvPr id="3" name="Content Placeholder 2">
            <a:extLst>
              <a:ext uri="{FF2B5EF4-FFF2-40B4-BE49-F238E27FC236}">
                <a16:creationId xmlns:a16="http://schemas.microsoft.com/office/drawing/2014/main" id="{73C970D2-B7AD-4FBF-8B59-6C66A11F25B3}"/>
              </a:ext>
            </a:extLst>
          </p:cNvPr>
          <p:cNvSpPr>
            <a:spLocks noGrp="1"/>
          </p:cNvSpPr>
          <p:nvPr>
            <p:ph sz="half" idx="1"/>
          </p:nvPr>
        </p:nvSpPr>
        <p:spPr>
          <a:xfrm>
            <a:off x="2605374" y="1490472"/>
            <a:ext cx="3891960" cy="5074920"/>
          </a:xfrm>
        </p:spPr>
        <p:txBody>
          <a:bodyPr/>
          <a:lstStyle/>
          <a:p>
            <a:r>
              <a:rPr lang="en-US" b="0" i="0" dirty="0">
                <a:effectLst/>
              </a:rPr>
              <a:t>Spending score is something that is assigned by the Mall to customers based on the buying and purchasing behavior. </a:t>
            </a:r>
          </a:p>
          <a:p>
            <a:endParaRPr lang="en-US" b="0" i="0" dirty="0">
              <a:effectLst/>
            </a:endParaRPr>
          </a:p>
          <a:p>
            <a:r>
              <a:rPr lang="en-US" dirty="0"/>
              <a:t>Spending Score Description:</a:t>
            </a:r>
          </a:p>
        </p:txBody>
      </p:sp>
      <p:sp>
        <p:nvSpPr>
          <p:cNvPr id="4" name="Content Placeholder 3">
            <a:extLst>
              <a:ext uri="{FF2B5EF4-FFF2-40B4-BE49-F238E27FC236}">
                <a16:creationId xmlns:a16="http://schemas.microsoft.com/office/drawing/2014/main" id="{3619F1EE-F853-43EC-8794-48A0CE22B7C1}"/>
              </a:ext>
            </a:extLst>
          </p:cNvPr>
          <p:cNvSpPr>
            <a:spLocks noGrp="1"/>
          </p:cNvSpPr>
          <p:nvPr>
            <p:ph sz="half" idx="2"/>
          </p:nvPr>
        </p:nvSpPr>
        <p:spPr>
          <a:xfrm>
            <a:off x="6666636" y="1490472"/>
            <a:ext cx="4461612" cy="5074920"/>
          </a:xfrm>
        </p:spPr>
        <p:txBody>
          <a:bodyPr/>
          <a:lstStyle/>
          <a:p>
            <a:r>
              <a:rPr lang="en-US" dirty="0"/>
              <a:t>Violin plot:</a:t>
            </a:r>
          </a:p>
          <a:p>
            <a:endParaRPr lang="en-US" dirty="0"/>
          </a:p>
          <a:p>
            <a:endParaRPr lang="en-US" dirty="0"/>
          </a:p>
          <a:p>
            <a:endParaRPr lang="en-US" dirty="0"/>
          </a:p>
          <a:p>
            <a:endParaRPr lang="en-US" dirty="0"/>
          </a:p>
          <a:p>
            <a:r>
              <a:rPr lang="en-US" dirty="0"/>
              <a:t>No. of people v/s Spending Score:</a:t>
            </a:r>
          </a:p>
        </p:txBody>
      </p:sp>
      <p:pic>
        <p:nvPicPr>
          <p:cNvPr id="2052" name="Picture 4">
            <a:extLst>
              <a:ext uri="{FF2B5EF4-FFF2-40B4-BE49-F238E27FC236}">
                <a16:creationId xmlns:a16="http://schemas.microsoft.com/office/drawing/2014/main" id="{B8D3E189-E54A-4F28-9062-9BD097A3A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533" y="1975126"/>
            <a:ext cx="3038427" cy="179508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1F6C674-250C-4B62-9D04-53F2156E121C}"/>
              </a:ext>
            </a:extLst>
          </p:cNvPr>
          <p:cNvPicPr>
            <a:picLocks noChangeAspect="1"/>
          </p:cNvPicPr>
          <p:nvPr/>
        </p:nvPicPr>
        <p:blipFill>
          <a:blip r:embed="rId3"/>
          <a:stretch>
            <a:fillRect/>
          </a:stretch>
        </p:blipFill>
        <p:spPr>
          <a:xfrm>
            <a:off x="2895387" y="4456458"/>
            <a:ext cx="3311934" cy="1766841"/>
          </a:xfrm>
          <a:prstGeom prst="rect">
            <a:avLst/>
          </a:prstGeom>
          <a:ln>
            <a:noFill/>
          </a:ln>
          <a:effectLst>
            <a:outerShdw blurRad="190500" algn="tl" rotWithShape="0">
              <a:srgbClr val="000000">
                <a:alpha val="70000"/>
              </a:srgbClr>
            </a:outerShdw>
          </a:effectLst>
        </p:spPr>
      </p:pic>
      <p:pic>
        <p:nvPicPr>
          <p:cNvPr id="2054" name="Picture 6">
            <a:extLst>
              <a:ext uri="{FF2B5EF4-FFF2-40B4-BE49-F238E27FC236}">
                <a16:creationId xmlns:a16="http://schemas.microsoft.com/office/drawing/2014/main" id="{D5F00AD4-00EB-4B13-9594-2FE6E43669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4533" y="4456458"/>
            <a:ext cx="3038427" cy="210893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100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2AB7-AD0A-4CD3-AD5A-FD0C33C83EFB}"/>
              </a:ext>
            </a:extLst>
          </p:cNvPr>
          <p:cNvSpPr>
            <a:spLocks noGrp="1"/>
          </p:cNvSpPr>
          <p:nvPr>
            <p:ph type="title"/>
          </p:nvPr>
        </p:nvSpPr>
        <p:spPr/>
        <p:txBody>
          <a:bodyPr/>
          <a:lstStyle/>
          <a:p>
            <a:r>
              <a:rPr lang="en-US" dirty="0"/>
              <a:t>CITY ANALYSIS</a:t>
            </a:r>
            <a:endParaRPr lang="en-IN" dirty="0"/>
          </a:p>
        </p:txBody>
      </p:sp>
      <p:sp>
        <p:nvSpPr>
          <p:cNvPr id="3" name="Content Placeholder 2">
            <a:extLst>
              <a:ext uri="{FF2B5EF4-FFF2-40B4-BE49-F238E27FC236}">
                <a16:creationId xmlns:a16="http://schemas.microsoft.com/office/drawing/2014/main" id="{359E682E-4A8A-490F-9481-7CFCB6EB5619}"/>
              </a:ext>
            </a:extLst>
          </p:cNvPr>
          <p:cNvSpPr>
            <a:spLocks noGrp="1"/>
          </p:cNvSpPr>
          <p:nvPr>
            <p:ph sz="half" idx="1"/>
          </p:nvPr>
        </p:nvSpPr>
        <p:spPr/>
        <p:txBody>
          <a:bodyPr>
            <a:normAutofit fontScale="92500" lnSpcReduction="20000"/>
          </a:bodyPr>
          <a:lstStyle/>
          <a:p>
            <a:r>
              <a:rPr lang="en-US" dirty="0"/>
              <a:t>Some facets of the evolution of consumer shopping behavior are examined by a comparison in regions of differing economic development.</a:t>
            </a:r>
          </a:p>
          <a:p>
            <a:r>
              <a:rPr lang="en-US" dirty="0"/>
              <a:t>No. of customers in each city:</a:t>
            </a:r>
            <a:endParaRPr lang="en-IN" dirty="0"/>
          </a:p>
          <a:p>
            <a:pPr lvl="1"/>
            <a:r>
              <a:rPr lang="en-IN" dirty="0"/>
              <a:t>Bengaluru: 50</a:t>
            </a:r>
          </a:p>
          <a:p>
            <a:pPr lvl="1"/>
            <a:r>
              <a:rPr lang="en-IN" dirty="0"/>
              <a:t>Chennai: 45</a:t>
            </a:r>
          </a:p>
          <a:p>
            <a:pPr lvl="1"/>
            <a:r>
              <a:rPr lang="en-IN" dirty="0"/>
              <a:t>Delhi: 37</a:t>
            </a:r>
          </a:p>
          <a:p>
            <a:pPr lvl="1"/>
            <a:r>
              <a:rPr lang="en-IN" dirty="0"/>
              <a:t>Mumbai: 39</a:t>
            </a:r>
          </a:p>
          <a:p>
            <a:pPr lvl="1"/>
            <a:r>
              <a:rPr lang="en-IN" dirty="0"/>
              <a:t>Kolkata: 29</a:t>
            </a:r>
            <a:endParaRPr lang="en-US" dirty="0"/>
          </a:p>
        </p:txBody>
      </p:sp>
      <p:pic>
        <p:nvPicPr>
          <p:cNvPr id="3076" name="Picture 4">
            <a:extLst>
              <a:ext uri="{FF2B5EF4-FFF2-40B4-BE49-F238E27FC236}">
                <a16:creationId xmlns:a16="http://schemas.microsoft.com/office/drawing/2014/main" id="{F5907EC7-EBF3-432C-9D3D-D31E8A45EBA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665913" y="2748668"/>
            <a:ext cx="3895725" cy="26052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71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A301-59D1-4F37-912D-5070B2485B0C}"/>
              </a:ext>
            </a:extLst>
          </p:cNvPr>
          <p:cNvSpPr>
            <a:spLocks noGrp="1"/>
          </p:cNvSpPr>
          <p:nvPr>
            <p:ph type="title"/>
          </p:nvPr>
        </p:nvSpPr>
        <p:spPr/>
        <p:txBody>
          <a:bodyPr/>
          <a:lstStyle/>
          <a:p>
            <a:r>
              <a:rPr lang="en-US" dirty="0"/>
              <a:t>ANNUAL INCOME ANALYSIS</a:t>
            </a:r>
            <a:endParaRPr lang="en-IN" dirty="0"/>
          </a:p>
        </p:txBody>
      </p:sp>
      <p:sp>
        <p:nvSpPr>
          <p:cNvPr id="3" name="Content Placeholder 2">
            <a:extLst>
              <a:ext uri="{FF2B5EF4-FFF2-40B4-BE49-F238E27FC236}">
                <a16:creationId xmlns:a16="http://schemas.microsoft.com/office/drawing/2014/main" id="{83268B9A-40E3-4939-AD7D-6B76A9505644}"/>
              </a:ext>
            </a:extLst>
          </p:cNvPr>
          <p:cNvSpPr>
            <a:spLocks noGrp="1"/>
          </p:cNvSpPr>
          <p:nvPr>
            <p:ph sz="half" idx="1"/>
          </p:nvPr>
        </p:nvSpPr>
        <p:spPr/>
        <p:txBody>
          <a:bodyPr>
            <a:normAutofit lnSpcReduction="10000"/>
          </a:bodyPr>
          <a:lstStyle/>
          <a:p>
            <a:r>
              <a:rPr lang="en-US" i="0" dirty="0">
                <a:effectLst/>
                <a:latin typeface="arial" panose="020B0604020202020204" pitchFamily="34" charset="0"/>
              </a:rPr>
              <a:t>Income has the ability to influence the buying behavior of a person. Higher income gives higher purchasing power to consumers. When a consumer has higher disposable income, it gives more opportunity for the consumer to spend on luxurious products.</a:t>
            </a:r>
            <a:endParaRPr lang="en-IN" dirty="0"/>
          </a:p>
        </p:txBody>
      </p:sp>
      <p:pic>
        <p:nvPicPr>
          <p:cNvPr id="4098" name="Picture 2">
            <a:extLst>
              <a:ext uri="{FF2B5EF4-FFF2-40B4-BE49-F238E27FC236}">
                <a16:creationId xmlns:a16="http://schemas.microsoft.com/office/drawing/2014/main" id="{FF7941FD-2D13-4295-8C93-321139F4472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665913" y="2636057"/>
            <a:ext cx="3895725" cy="283048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6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382E-787C-4752-840A-A7B59462F938}"/>
              </a:ext>
            </a:extLst>
          </p:cNvPr>
          <p:cNvSpPr>
            <a:spLocks noGrp="1"/>
          </p:cNvSpPr>
          <p:nvPr>
            <p:ph type="title"/>
          </p:nvPr>
        </p:nvSpPr>
        <p:spPr/>
        <p:txBody>
          <a:bodyPr/>
          <a:lstStyle/>
          <a:p>
            <a:r>
              <a:rPr lang="en-US" dirty="0"/>
              <a:t>SPENDING SCORE V/S ANNUAL INCOME</a:t>
            </a:r>
            <a:endParaRPr lang="en-IN" dirty="0"/>
          </a:p>
        </p:txBody>
      </p:sp>
      <p:pic>
        <p:nvPicPr>
          <p:cNvPr id="5126" name="Picture 6">
            <a:extLst>
              <a:ext uri="{FF2B5EF4-FFF2-40B4-BE49-F238E27FC236}">
                <a16:creationId xmlns:a16="http://schemas.microsoft.com/office/drawing/2014/main" id="{C98733C8-E8AE-4FED-BB4E-19F59E1C25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605088" y="2779126"/>
            <a:ext cx="3892550" cy="254434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8B476089-9FC4-4DB2-897A-C760822886A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665913" y="2789238"/>
            <a:ext cx="3895725" cy="252412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6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60C3-A4A9-4DA2-B449-722CA434E2E7}"/>
              </a:ext>
            </a:extLst>
          </p:cNvPr>
          <p:cNvSpPr>
            <a:spLocks noGrp="1"/>
          </p:cNvSpPr>
          <p:nvPr>
            <p:ph type="title"/>
          </p:nvPr>
        </p:nvSpPr>
        <p:spPr>
          <a:xfrm>
            <a:off x="2609873" y="805817"/>
            <a:ext cx="7950984" cy="748663"/>
          </a:xfrm>
        </p:spPr>
        <p:txBody>
          <a:bodyPr/>
          <a:lstStyle/>
          <a:p>
            <a:r>
              <a:rPr lang="en-US" dirty="0"/>
              <a:t>AGE V/S SPENDING SCORE</a:t>
            </a:r>
            <a:endParaRPr lang="en-IN" dirty="0"/>
          </a:p>
        </p:txBody>
      </p:sp>
      <p:sp>
        <p:nvSpPr>
          <p:cNvPr id="3" name="Content Placeholder 2">
            <a:extLst>
              <a:ext uri="{FF2B5EF4-FFF2-40B4-BE49-F238E27FC236}">
                <a16:creationId xmlns:a16="http://schemas.microsoft.com/office/drawing/2014/main" id="{7DF41E74-6EB8-48CB-B8F5-EEADE513BCF2}"/>
              </a:ext>
            </a:extLst>
          </p:cNvPr>
          <p:cNvSpPr>
            <a:spLocks noGrp="1"/>
          </p:cNvSpPr>
          <p:nvPr>
            <p:ph sz="half" idx="1"/>
          </p:nvPr>
        </p:nvSpPr>
        <p:spPr>
          <a:xfrm>
            <a:off x="2605374" y="1847088"/>
            <a:ext cx="3891960" cy="4202856"/>
          </a:xfrm>
        </p:spPr>
        <p:txBody>
          <a:bodyPr>
            <a:noAutofit/>
          </a:bodyPr>
          <a:lstStyle/>
          <a:p>
            <a:pPr marL="285750" indent="-285750">
              <a:spcBef>
                <a:spcPts val="0"/>
              </a:spcBef>
              <a:spcAft>
                <a:spcPts val="0"/>
              </a:spcAft>
            </a:pPr>
            <a:r>
              <a:rPr lang="en-US" sz="1800" b="0" i="0" u="none" strike="noStrike" dirty="0">
                <a:solidFill>
                  <a:srgbClr val="FFFFFF"/>
                </a:solidFill>
                <a:effectLst/>
              </a:rPr>
              <a:t>In order to understand the relationship between the age of the customer and the spending score, we plotted a graph to verify the same. The spending score is increasing with the age, the possible reasons could be:</a:t>
            </a:r>
            <a:endParaRPr lang="en-US" sz="1800" b="0" dirty="0">
              <a:effectLst/>
            </a:endParaRPr>
          </a:p>
          <a:p>
            <a:pPr marL="571310" lvl="1" indent="-224028">
              <a:spcBef>
                <a:spcPts val="0"/>
              </a:spcBef>
              <a:spcAft>
                <a:spcPts val="0"/>
              </a:spcAft>
            </a:pPr>
            <a:r>
              <a:rPr lang="en-US" dirty="0">
                <a:solidFill>
                  <a:srgbClr val="FFFFFF"/>
                </a:solidFill>
              </a:rPr>
              <a:t>A</a:t>
            </a:r>
            <a:r>
              <a:rPr lang="en-US" b="0" i="0" u="none" strike="noStrike" dirty="0">
                <a:solidFill>
                  <a:srgbClr val="FFFFFF"/>
                </a:solidFill>
                <a:effectLst/>
              </a:rPr>
              <a:t>ccording to the duration of years of purchasing from the store.</a:t>
            </a:r>
            <a:endParaRPr lang="en-US" dirty="0"/>
          </a:p>
          <a:p>
            <a:pPr marL="571310" lvl="1" indent="-224028">
              <a:spcBef>
                <a:spcPts val="0"/>
              </a:spcBef>
              <a:spcAft>
                <a:spcPts val="0"/>
              </a:spcAft>
            </a:pPr>
            <a:r>
              <a:rPr lang="en-US" dirty="0">
                <a:solidFill>
                  <a:srgbClr val="FFFFFF"/>
                </a:solidFill>
              </a:rPr>
              <a:t>T</a:t>
            </a:r>
            <a:r>
              <a:rPr lang="en-US" b="0" i="0" u="none" strike="noStrike" dirty="0">
                <a:solidFill>
                  <a:srgbClr val="FFFFFF"/>
                </a:solidFill>
                <a:effectLst/>
              </a:rPr>
              <a:t>he score is for one account , </a:t>
            </a:r>
            <a:r>
              <a:rPr lang="en-US" b="0" i="0" u="none" strike="noStrike" dirty="0" err="1">
                <a:solidFill>
                  <a:srgbClr val="FFFFFF"/>
                </a:solidFill>
                <a:effectLst/>
              </a:rPr>
              <a:t>i.e</a:t>
            </a:r>
            <a:r>
              <a:rPr lang="en-US" b="0" i="0" u="none" strike="noStrike" dirty="0">
                <a:solidFill>
                  <a:srgbClr val="FFFFFF"/>
                </a:solidFill>
                <a:effectLst/>
              </a:rPr>
              <a:t>, there could be too many people using the card while shopping to avail the score.</a:t>
            </a:r>
            <a:br>
              <a:rPr lang="en-US" dirty="0"/>
            </a:br>
            <a:endParaRPr lang="en-IN" dirty="0"/>
          </a:p>
        </p:txBody>
      </p:sp>
      <p:pic>
        <p:nvPicPr>
          <p:cNvPr id="6146" name="Picture 2">
            <a:extLst>
              <a:ext uri="{FF2B5EF4-FFF2-40B4-BE49-F238E27FC236}">
                <a16:creationId xmlns:a16="http://schemas.microsoft.com/office/drawing/2014/main" id="{44D4CB6E-CBFC-427A-A4C9-A6A6A1AE635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665132" y="2628353"/>
            <a:ext cx="3895725" cy="26403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66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C39F-837B-4DAB-8F42-0E7184B2E7CB}"/>
              </a:ext>
            </a:extLst>
          </p:cNvPr>
          <p:cNvSpPr>
            <a:spLocks noGrp="1"/>
          </p:cNvSpPr>
          <p:nvPr>
            <p:ph type="title"/>
          </p:nvPr>
        </p:nvSpPr>
        <p:spPr/>
        <p:txBody>
          <a:bodyPr/>
          <a:lstStyle/>
          <a:p>
            <a:r>
              <a:rPr lang="en-US" dirty="0"/>
              <a:t>GENDER V/S SPENDING SCORE</a:t>
            </a:r>
            <a:endParaRPr lang="en-IN" dirty="0"/>
          </a:p>
        </p:txBody>
      </p:sp>
      <p:sp>
        <p:nvSpPr>
          <p:cNvPr id="3" name="Content Placeholder 2">
            <a:extLst>
              <a:ext uri="{FF2B5EF4-FFF2-40B4-BE49-F238E27FC236}">
                <a16:creationId xmlns:a16="http://schemas.microsoft.com/office/drawing/2014/main" id="{B9EA0351-AF51-4573-AD44-557568C3C462}"/>
              </a:ext>
            </a:extLst>
          </p:cNvPr>
          <p:cNvSpPr>
            <a:spLocks noGrp="1"/>
          </p:cNvSpPr>
          <p:nvPr>
            <p:ph sz="half" idx="1"/>
          </p:nvPr>
        </p:nvSpPr>
        <p:spPr/>
        <p:txBody>
          <a:bodyPr>
            <a:normAutofit/>
          </a:bodyPr>
          <a:lstStyle/>
          <a:p>
            <a:pPr marL="120460" indent="-224028" rtl="0">
              <a:spcBef>
                <a:spcPts val="0"/>
              </a:spcBef>
              <a:spcAft>
                <a:spcPts val="0"/>
              </a:spcAft>
            </a:pPr>
            <a:r>
              <a:rPr lang="en-US" sz="1800" b="0" i="0" u="none" strike="noStrike" dirty="0">
                <a:solidFill>
                  <a:srgbClr val="FFFFFF"/>
                </a:solidFill>
                <a:effectLst/>
                <a:latin typeface="Arial" panose="020B0604020202020204" pitchFamily="34" charset="0"/>
              </a:rPr>
              <a:t>We need to find the relation  between gender and spending score.</a:t>
            </a:r>
            <a:endParaRPr lang="en-US" b="0" dirty="0">
              <a:effectLst/>
            </a:endParaRPr>
          </a:p>
          <a:p>
            <a:pPr marL="120460" indent="-224028" rtl="0">
              <a:spcBef>
                <a:spcPts val="0"/>
              </a:spcBef>
              <a:spcAft>
                <a:spcPts val="0"/>
              </a:spcAft>
            </a:pPr>
            <a:r>
              <a:rPr lang="en-US" sz="1800" b="0" i="0" u="none" strike="noStrike" dirty="0">
                <a:solidFill>
                  <a:srgbClr val="FFFFFF"/>
                </a:solidFill>
                <a:effectLst/>
                <a:latin typeface="Arial" panose="020B0604020202020204" pitchFamily="34" charset="0"/>
              </a:rPr>
              <a:t>According to this dataset, the number of females have a slightly higher spending score than the male customers. This means that the female customers spend more than the male customers for this company.</a:t>
            </a:r>
            <a:br>
              <a:rPr lang="en-US" dirty="0"/>
            </a:br>
            <a:endParaRPr lang="en-IN" dirty="0"/>
          </a:p>
        </p:txBody>
      </p:sp>
      <p:pic>
        <p:nvPicPr>
          <p:cNvPr id="7170" name="Picture 2">
            <a:extLst>
              <a:ext uri="{FF2B5EF4-FFF2-40B4-BE49-F238E27FC236}">
                <a16:creationId xmlns:a16="http://schemas.microsoft.com/office/drawing/2014/main" id="{2F01183E-1D53-46DB-91D3-0253906E2F0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665913" y="2707072"/>
            <a:ext cx="3895725" cy="268845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405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1C66-3519-4A82-93CD-05DB352BAEF7}"/>
              </a:ext>
            </a:extLst>
          </p:cNvPr>
          <p:cNvSpPr>
            <a:spLocks noGrp="1"/>
          </p:cNvSpPr>
          <p:nvPr>
            <p:ph type="title"/>
          </p:nvPr>
        </p:nvSpPr>
        <p:spPr/>
        <p:txBody>
          <a:bodyPr/>
          <a:lstStyle/>
          <a:p>
            <a:r>
              <a:rPr lang="en-US" dirty="0"/>
              <a:t>CITY V/S ANNUAL INCOME</a:t>
            </a:r>
            <a:endParaRPr lang="en-IN" dirty="0"/>
          </a:p>
        </p:txBody>
      </p:sp>
      <p:sp>
        <p:nvSpPr>
          <p:cNvPr id="3" name="Content Placeholder 2">
            <a:extLst>
              <a:ext uri="{FF2B5EF4-FFF2-40B4-BE49-F238E27FC236}">
                <a16:creationId xmlns:a16="http://schemas.microsoft.com/office/drawing/2014/main" id="{729A8CF5-BC45-4734-ACE3-DCAF9088C459}"/>
              </a:ext>
            </a:extLst>
          </p:cNvPr>
          <p:cNvSpPr>
            <a:spLocks noGrp="1"/>
          </p:cNvSpPr>
          <p:nvPr>
            <p:ph sz="half" idx="1"/>
          </p:nvPr>
        </p:nvSpPr>
        <p:spPr>
          <a:xfrm>
            <a:off x="2605374" y="2789238"/>
            <a:ext cx="3891960" cy="3260706"/>
          </a:xfrm>
        </p:spPr>
        <p:txBody>
          <a:bodyPr/>
          <a:lstStyle/>
          <a:p>
            <a:pPr marL="120460" indent="-224028" rtl="0">
              <a:spcBef>
                <a:spcPts val="0"/>
              </a:spcBef>
              <a:spcAft>
                <a:spcPts val="0"/>
              </a:spcAft>
            </a:pPr>
            <a:r>
              <a:rPr lang="en-US" sz="1800" b="0" i="0" u="none" strike="noStrike" dirty="0">
                <a:solidFill>
                  <a:srgbClr val="FFFFFF"/>
                </a:solidFill>
                <a:effectLst/>
                <a:latin typeface="Arial" panose="020B0604020202020204" pitchFamily="34" charset="0"/>
              </a:rPr>
              <a:t>It is observed that </a:t>
            </a:r>
            <a:r>
              <a:rPr lang="en-US" sz="1800" dirty="0">
                <a:solidFill>
                  <a:srgbClr val="FFFFFF"/>
                </a:solidFill>
                <a:latin typeface="Arial" panose="020B0604020202020204" pitchFamily="34" charset="0"/>
              </a:rPr>
              <a:t>C</a:t>
            </a:r>
            <a:r>
              <a:rPr lang="en-US" sz="1800" b="0" i="0" u="none" strike="noStrike" dirty="0">
                <a:solidFill>
                  <a:srgbClr val="FFFFFF"/>
                </a:solidFill>
                <a:effectLst/>
                <a:latin typeface="Arial" panose="020B0604020202020204" pitchFamily="34" charset="0"/>
              </a:rPr>
              <a:t>hennai city has people with higher annual income, followed by Mumbai, Kolkata, Bengaluru, Delhi.</a:t>
            </a:r>
          </a:p>
        </p:txBody>
      </p:sp>
      <p:pic>
        <p:nvPicPr>
          <p:cNvPr id="8194" name="Picture 2">
            <a:extLst>
              <a:ext uri="{FF2B5EF4-FFF2-40B4-BE49-F238E27FC236}">
                <a16:creationId xmlns:a16="http://schemas.microsoft.com/office/drawing/2014/main" id="{3D16C3D9-994A-4F78-B847-BAD4602066D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665913" y="2789238"/>
            <a:ext cx="3895725" cy="252412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522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9BC4-3A02-4DE4-BB3D-D9ECF1DF8CF6}"/>
              </a:ext>
            </a:extLst>
          </p:cNvPr>
          <p:cNvSpPr>
            <a:spLocks noGrp="1"/>
          </p:cNvSpPr>
          <p:nvPr>
            <p:ph type="title"/>
          </p:nvPr>
        </p:nvSpPr>
        <p:spPr/>
        <p:txBody>
          <a:bodyPr/>
          <a:lstStyle/>
          <a:p>
            <a:r>
              <a:rPr lang="en-US" dirty="0"/>
              <a:t>AGE V/S ANNUAL INCOME</a:t>
            </a:r>
            <a:endParaRPr lang="en-IN" dirty="0"/>
          </a:p>
        </p:txBody>
      </p:sp>
      <p:sp>
        <p:nvSpPr>
          <p:cNvPr id="8" name="Content Placeholder 7">
            <a:extLst>
              <a:ext uri="{FF2B5EF4-FFF2-40B4-BE49-F238E27FC236}">
                <a16:creationId xmlns:a16="http://schemas.microsoft.com/office/drawing/2014/main" id="{20616F5F-ADEC-4ACD-BDAB-690F4981EB3D}"/>
              </a:ext>
            </a:extLst>
          </p:cNvPr>
          <p:cNvSpPr>
            <a:spLocks noGrp="1"/>
          </p:cNvSpPr>
          <p:nvPr>
            <p:ph sz="half" idx="1"/>
          </p:nvPr>
        </p:nvSpPr>
        <p:spPr>
          <a:xfrm>
            <a:off x="2605374" y="2522116"/>
            <a:ext cx="3891960" cy="3527827"/>
          </a:xfrm>
        </p:spPr>
        <p:txBody>
          <a:bodyPr/>
          <a:lstStyle/>
          <a:p>
            <a:r>
              <a:rPr lang="en-US" i="0" dirty="0">
                <a:effectLst/>
              </a:rPr>
              <a:t> As we mature and gain work experience, our incomes tend to rise; income typically peaks when we near retirement. </a:t>
            </a:r>
            <a:endParaRPr lang="en-IN" dirty="0"/>
          </a:p>
        </p:txBody>
      </p:sp>
      <p:pic>
        <p:nvPicPr>
          <p:cNvPr id="12" name="Content Placeholder 5">
            <a:extLst>
              <a:ext uri="{FF2B5EF4-FFF2-40B4-BE49-F238E27FC236}">
                <a16:creationId xmlns:a16="http://schemas.microsoft.com/office/drawing/2014/main" id="{4BE62863-F93E-44D4-9D3D-80D523C3E74D}"/>
              </a:ext>
            </a:extLst>
          </p:cNvPr>
          <p:cNvPicPr>
            <a:picLocks noGrp="1" noChangeAspect="1"/>
          </p:cNvPicPr>
          <p:nvPr>
            <p:ph sz="half" idx="2"/>
          </p:nvPr>
        </p:nvPicPr>
        <p:blipFill>
          <a:blip r:embed="rId2"/>
          <a:stretch>
            <a:fillRect/>
          </a:stretch>
        </p:blipFill>
        <p:spPr>
          <a:xfrm>
            <a:off x="6585365" y="2522117"/>
            <a:ext cx="4704348" cy="3057826"/>
          </a:xfrm>
          <a:prstGeom prst="rect">
            <a:avLst/>
          </a:prstGeom>
        </p:spPr>
      </p:pic>
    </p:spTree>
    <p:extLst>
      <p:ext uri="{BB962C8B-B14F-4D97-AF65-F5344CB8AC3E}">
        <p14:creationId xmlns:p14="http://schemas.microsoft.com/office/powerpoint/2010/main" val="2390693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F96BFB-17A4-4DC2-85E2-8ECA65DB0D58}"/>
              </a:ext>
            </a:extLst>
          </p:cNvPr>
          <p:cNvSpPr>
            <a:spLocks noGrp="1"/>
          </p:cNvSpPr>
          <p:nvPr>
            <p:ph type="title"/>
          </p:nvPr>
        </p:nvSpPr>
        <p:spPr/>
        <p:txBody>
          <a:bodyPr>
            <a:normAutofit/>
          </a:bodyPr>
          <a:lstStyle/>
          <a:p>
            <a:pPr algn="ctr"/>
            <a:r>
              <a:rPr lang="en-US" sz="6000" dirty="0"/>
              <a:t>THANK YOU!</a:t>
            </a:r>
            <a:endParaRPr lang="en-IN" sz="6000" dirty="0"/>
          </a:p>
        </p:txBody>
      </p:sp>
      <p:sp>
        <p:nvSpPr>
          <p:cNvPr id="6" name="Text Placeholder 5">
            <a:extLst>
              <a:ext uri="{FF2B5EF4-FFF2-40B4-BE49-F238E27FC236}">
                <a16:creationId xmlns:a16="http://schemas.microsoft.com/office/drawing/2014/main" id="{9601CA04-5448-4369-8F85-16CA3191C55C}"/>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9432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E457-936B-43AA-940A-B0BD52F04DE2}"/>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FF8E6294-2887-466E-8DF9-84CC847C401D}"/>
              </a:ext>
            </a:extLst>
          </p:cNvPr>
          <p:cNvSpPr>
            <a:spLocks noGrp="1"/>
          </p:cNvSpPr>
          <p:nvPr>
            <p:ph idx="1"/>
          </p:nvPr>
        </p:nvSpPr>
        <p:spPr/>
        <p:txBody>
          <a:bodyPr/>
          <a:lstStyle/>
          <a:p>
            <a:pPr marL="6160" indent="0">
              <a:buNone/>
            </a:pPr>
            <a:r>
              <a:rPr lang="en-US" sz="2400" dirty="0"/>
              <a:t>TEAM NUMBER 7</a:t>
            </a:r>
          </a:p>
          <a:p>
            <a:r>
              <a:rPr lang="en-US" dirty="0"/>
              <a:t>ARYA DADHICH 19MIA1025</a:t>
            </a:r>
          </a:p>
          <a:p>
            <a:r>
              <a:rPr lang="en-US" dirty="0"/>
              <a:t>UDBHAV NEMMANI 19MIA1041</a:t>
            </a:r>
          </a:p>
          <a:p>
            <a:r>
              <a:rPr lang="en-US" dirty="0"/>
              <a:t>HARSHINI K. AIYYER 19MIA1050</a:t>
            </a:r>
          </a:p>
          <a:p>
            <a:r>
              <a:rPr lang="en-US" dirty="0"/>
              <a:t>GAURAV TRIVEDI 19MIA1077</a:t>
            </a:r>
            <a:endParaRPr lang="en-IN" dirty="0"/>
          </a:p>
        </p:txBody>
      </p:sp>
    </p:spTree>
    <p:extLst>
      <p:ext uri="{BB962C8B-B14F-4D97-AF65-F5344CB8AC3E}">
        <p14:creationId xmlns:p14="http://schemas.microsoft.com/office/powerpoint/2010/main" val="102432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5E2F-44FD-4D9F-AC9E-506643410A04}"/>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E5AF5749-93E7-4EE1-A14E-866E9B912EA5}"/>
              </a:ext>
            </a:extLst>
          </p:cNvPr>
          <p:cNvSpPr>
            <a:spLocks noGrp="1"/>
          </p:cNvSpPr>
          <p:nvPr>
            <p:ph idx="1"/>
          </p:nvPr>
        </p:nvSpPr>
        <p:spPr/>
        <p:txBody>
          <a:bodyPr/>
          <a:lstStyle/>
          <a:p>
            <a:r>
              <a:rPr lang="en-US" dirty="0"/>
              <a:t>Consider a firm owing multiple branches across a country. The firm decides to analyze its customer in order to find most suitable place to open a new branch and understand the customer behavior. It will not only help in aiming maximum profit but the firm can serve the customers in more efficient ways.</a:t>
            </a:r>
            <a:endParaRPr lang="en-IN" dirty="0"/>
          </a:p>
        </p:txBody>
      </p:sp>
    </p:spTree>
    <p:extLst>
      <p:ext uri="{BB962C8B-B14F-4D97-AF65-F5344CB8AC3E}">
        <p14:creationId xmlns:p14="http://schemas.microsoft.com/office/powerpoint/2010/main" val="352079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15C1-0CCE-40B3-B5C2-357B396AA8F6}"/>
              </a:ext>
            </a:extLst>
          </p:cNvPr>
          <p:cNvSpPr>
            <a:spLocks noGrp="1"/>
          </p:cNvSpPr>
          <p:nvPr>
            <p:ph type="title"/>
          </p:nvPr>
        </p:nvSpPr>
        <p:spPr>
          <a:xfrm>
            <a:off x="2605374" y="530610"/>
            <a:ext cx="7950984" cy="1081705"/>
          </a:xfrm>
        </p:spPr>
        <p:txBody>
          <a:bodyPr/>
          <a:lstStyle/>
          <a:p>
            <a:r>
              <a:rPr lang="en-US" dirty="0"/>
              <a:t>DATA INFORMATION &amp; DEPENDENCIES</a:t>
            </a:r>
            <a:endParaRPr lang="en-IN" dirty="0"/>
          </a:p>
        </p:txBody>
      </p:sp>
      <p:sp>
        <p:nvSpPr>
          <p:cNvPr id="3" name="Content Placeholder 2">
            <a:extLst>
              <a:ext uri="{FF2B5EF4-FFF2-40B4-BE49-F238E27FC236}">
                <a16:creationId xmlns:a16="http://schemas.microsoft.com/office/drawing/2014/main" id="{904EC184-BEF3-4284-A543-884737101A1F}"/>
              </a:ext>
            </a:extLst>
          </p:cNvPr>
          <p:cNvSpPr>
            <a:spLocks noGrp="1"/>
          </p:cNvSpPr>
          <p:nvPr>
            <p:ph sz="half" idx="1"/>
          </p:nvPr>
        </p:nvSpPr>
        <p:spPr>
          <a:xfrm>
            <a:off x="2343705" y="1794664"/>
            <a:ext cx="4153629" cy="3997828"/>
          </a:xfrm>
        </p:spPr>
        <p:txBody>
          <a:bodyPr>
            <a:noAutofit/>
          </a:bodyPr>
          <a:lstStyle/>
          <a:p>
            <a:r>
              <a:rPr lang="en-US" sz="1600" dirty="0">
                <a:latin typeface="Times New Roman" panose="02020603050405020304" pitchFamily="18" charset="0"/>
                <a:cs typeface="Times New Roman" panose="02020603050405020304" pitchFamily="18" charset="0"/>
              </a:rPr>
              <a:t>This dataset composes of below 7 features:</a:t>
            </a:r>
          </a:p>
          <a:p>
            <a:pPr lvl="1"/>
            <a:r>
              <a:rPr lang="en-US" sz="1600" dirty="0" err="1">
                <a:latin typeface="Times New Roman" panose="02020603050405020304" pitchFamily="18" charset="0"/>
                <a:cs typeface="Times New Roman" panose="02020603050405020304" pitchFamily="18" charset="0"/>
              </a:rPr>
              <a:t>CustomerID</a:t>
            </a:r>
            <a:r>
              <a:rPr lang="en-US" sz="1600" dirty="0">
                <a:latin typeface="Times New Roman" panose="02020603050405020304" pitchFamily="18" charset="0"/>
                <a:cs typeface="Times New Roman" panose="02020603050405020304" pitchFamily="18" charset="0"/>
              </a:rPr>
              <a:t>: Unique ID assigned.</a:t>
            </a:r>
          </a:p>
          <a:p>
            <a:pPr lvl="1"/>
            <a:r>
              <a:rPr lang="en-US" sz="1600" dirty="0">
                <a:latin typeface="Times New Roman" panose="02020603050405020304" pitchFamily="18" charset="0"/>
                <a:cs typeface="Times New Roman" panose="02020603050405020304" pitchFamily="18" charset="0"/>
              </a:rPr>
              <a:t>Gender</a:t>
            </a:r>
          </a:p>
          <a:p>
            <a:pPr lvl="1"/>
            <a:r>
              <a:rPr lang="en-US" sz="1600" dirty="0">
                <a:latin typeface="Times New Roman" panose="02020603050405020304" pitchFamily="18" charset="0"/>
                <a:cs typeface="Times New Roman" panose="02020603050405020304" pitchFamily="18" charset="0"/>
              </a:rPr>
              <a:t>City: City, where customer lives</a:t>
            </a:r>
          </a:p>
          <a:p>
            <a:pPr lvl="1"/>
            <a:r>
              <a:rPr lang="en-US" sz="1600" dirty="0">
                <a:latin typeface="Times New Roman" panose="02020603050405020304" pitchFamily="18" charset="0"/>
                <a:cs typeface="Times New Roman" panose="02020603050405020304" pitchFamily="18" charset="0"/>
              </a:rPr>
              <a:t>Age</a:t>
            </a:r>
          </a:p>
          <a:p>
            <a:pPr lvl="1"/>
            <a:r>
              <a:rPr lang="en-US" sz="1600" dirty="0">
                <a:latin typeface="Times New Roman" panose="02020603050405020304" pitchFamily="18" charset="0"/>
                <a:cs typeface="Times New Roman" panose="02020603050405020304" pitchFamily="18" charset="0"/>
              </a:rPr>
              <a:t>Annual Income</a:t>
            </a:r>
          </a:p>
          <a:p>
            <a:pPr lvl="1"/>
            <a:r>
              <a:rPr lang="en-US" sz="1600" dirty="0">
                <a:latin typeface="Times New Roman" panose="02020603050405020304" pitchFamily="18" charset="0"/>
                <a:cs typeface="Times New Roman" panose="02020603050405020304" pitchFamily="18" charset="0"/>
              </a:rPr>
              <a:t>Credit Score</a:t>
            </a:r>
            <a:r>
              <a:rPr lang="en-IN" sz="1600" dirty="0">
                <a:latin typeface="Times New Roman" panose="02020603050405020304" pitchFamily="18" charset="0"/>
                <a:cs typeface="Times New Roman" panose="02020603050405020304" pitchFamily="18" charset="0"/>
              </a:rPr>
              <a:t>: Amount of credit firm can give to a particular customer</a:t>
            </a:r>
          </a:p>
          <a:p>
            <a:pPr lvl="1"/>
            <a:r>
              <a:rPr lang="en-IN" sz="1600" dirty="0">
                <a:latin typeface="Times New Roman" panose="02020603050405020304" pitchFamily="18" charset="0"/>
                <a:cs typeface="Times New Roman" panose="02020603050405020304" pitchFamily="18" charset="0"/>
              </a:rPr>
              <a:t>Spending Score(1-100): </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Score assigned by the mall based on customer behaviour and spending nature.</a:t>
            </a:r>
          </a:p>
        </p:txBody>
      </p:sp>
      <p:sp>
        <p:nvSpPr>
          <p:cNvPr id="4" name="Content Placeholder 3">
            <a:extLst>
              <a:ext uri="{FF2B5EF4-FFF2-40B4-BE49-F238E27FC236}">
                <a16:creationId xmlns:a16="http://schemas.microsoft.com/office/drawing/2014/main" id="{445C2F5F-A758-421E-9CB7-E5F55B11BDF9}"/>
              </a:ext>
            </a:extLst>
          </p:cNvPr>
          <p:cNvSpPr>
            <a:spLocks noGrp="1"/>
          </p:cNvSpPr>
          <p:nvPr>
            <p:ph sz="half" idx="2"/>
          </p:nvPr>
        </p:nvSpPr>
        <p:spPr>
          <a:xfrm>
            <a:off x="6662136" y="1794664"/>
            <a:ext cx="3894222" cy="3997829"/>
          </a:xfrm>
        </p:spPr>
        <p:txBody>
          <a:bodyPr>
            <a:noAutofit/>
          </a:bodyPr>
          <a:lstStyle/>
          <a:p>
            <a:r>
              <a:rPr lang="en-US" sz="1600" dirty="0">
                <a:latin typeface="Times New Roman" panose="02020603050405020304" pitchFamily="18" charset="0"/>
                <a:cs typeface="Times New Roman" panose="02020603050405020304" pitchFamily="18" charset="0"/>
              </a:rPr>
              <a:t>Library Used:</a:t>
            </a:r>
          </a:p>
          <a:p>
            <a:pPr lvl="1"/>
            <a:r>
              <a:rPr lang="en-US" sz="1600" dirty="0" err="1">
                <a:latin typeface="Times New Roman" panose="02020603050405020304" pitchFamily="18" charset="0"/>
                <a:cs typeface="Times New Roman" panose="02020603050405020304" pitchFamily="18" charset="0"/>
              </a:rPr>
              <a:t>Numpy|Pandas</a:t>
            </a:r>
            <a:r>
              <a:rPr lang="en-US"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Will help us treat and explore the data, and execute vector and matrix operations.</a:t>
            </a:r>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Matplotlib|seaborn</a:t>
            </a:r>
            <a:r>
              <a:rPr lang="en-US"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Will help us plot the information so we can visualize it in different ways and have a better understanding of it.</a:t>
            </a:r>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Plotly</a:t>
            </a:r>
            <a:r>
              <a:rPr lang="en-US"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Will also help us plotting data in a fancy way.</a:t>
            </a:r>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Sklearn</a:t>
            </a:r>
            <a:r>
              <a:rPr lang="en-US"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Will provide all necessary tools to train our models and test them afterwards.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71579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74F8FD1-0F00-45D9-9519-4B13793A9A4D}"/>
              </a:ext>
            </a:extLst>
          </p:cNvPr>
          <p:cNvSpPr>
            <a:spLocks noGrp="1"/>
          </p:cNvSpPr>
          <p:nvPr>
            <p:ph type="pic" idx="1"/>
          </p:nvPr>
        </p:nvSpPr>
        <p:spPr>
          <a:xfrm>
            <a:off x="6249775" y="3229"/>
            <a:ext cx="5127021" cy="6858000"/>
          </a:xfrm>
        </p:spPr>
      </p:sp>
      <p:sp>
        <p:nvSpPr>
          <p:cNvPr id="7" name="Title 6">
            <a:extLst>
              <a:ext uri="{FF2B5EF4-FFF2-40B4-BE49-F238E27FC236}">
                <a16:creationId xmlns:a16="http://schemas.microsoft.com/office/drawing/2014/main" id="{C23839B9-4AAD-4733-BE91-E82FC0DF753D}"/>
              </a:ext>
            </a:extLst>
          </p:cNvPr>
          <p:cNvSpPr>
            <a:spLocks noGrp="1"/>
          </p:cNvSpPr>
          <p:nvPr>
            <p:ph type="title"/>
          </p:nvPr>
        </p:nvSpPr>
        <p:spPr>
          <a:xfrm>
            <a:off x="1971210" y="514357"/>
            <a:ext cx="3970986" cy="1034620"/>
          </a:xfrm>
        </p:spPr>
        <p:txBody>
          <a:bodyPr/>
          <a:lstStyle/>
          <a:p>
            <a:r>
              <a:rPr lang="en-US" dirty="0"/>
              <a:t>DATA EXPLORATION</a:t>
            </a:r>
            <a:endParaRPr lang="en-IN" dirty="0"/>
          </a:p>
        </p:txBody>
      </p:sp>
      <p:sp>
        <p:nvSpPr>
          <p:cNvPr id="9" name="Text Placeholder 8">
            <a:extLst>
              <a:ext uri="{FF2B5EF4-FFF2-40B4-BE49-F238E27FC236}">
                <a16:creationId xmlns:a16="http://schemas.microsoft.com/office/drawing/2014/main" id="{519D301D-D4ED-4BA2-911D-E73ADED3BA69}"/>
              </a:ext>
            </a:extLst>
          </p:cNvPr>
          <p:cNvSpPr>
            <a:spLocks noGrp="1"/>
          </p:cNvSpPr>
          <p:nvPr>
            <p:ph type="body" sz="half" idx="2"/>
          </p:nvPr>
        </p:nvSpPr>
        <p:spPr>
          <a:xfrm>
            <a:off x="1970322" y="1627632"/>
            <a:ext cx="3971874" cy="4861945"/>
          </a:xfrm>
        </p:spPr>
        <p:txBody>
          <a:bodyPr>
            <a:normAutofit/>
          </a:bodyPr>
          <a:lstStyle/>
          <a:p>
            <a:pPr marL="285750" indent="-285750">
              <a:buFont typeface="Arial" panose="020B0604020202020204" pitchFamily="34" charset="0"/>
              <a:buChar char="•"/>
            </a:pPr>
            <a:r>
              <a:rPr lang="en-IN" sz="1800" dirty="0">
                <a:effectLst/>
                <a:latin typeface="Arial" panose="020B0604020202020204" pitchFamily="34" charset="0"/>
                <a:ea typeface="Arial" panose="020B0604020202020204" pitchFamily="34" charset="0"/>
                <a:cs typeface="Arial" panose="020B0604020202020204" pitchFamily="34" charset="0"/>
              </a:rPr>
              <a:t>In this section we are doing a little bit of data exploration, checking for null values, object data types and other things we might consider in order to keep our data clean and well structured.</a:t>
            </a:r>
          </a:p>
          <a:p>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effectLst/>
                <a:latin typeface="Arial" panose="020B0604020202020204" pitchFamily="34" charset="0"/>
                <a:ea typeface="Arial" panose="020B0604020202020204" pitchFamily="34" charset="0"/>
                <a:cs typeface="Arial" panose="020B0604020202020204" pitchFamily="34" charset="0"/>
              </a:rPr>
              <a:t>As you can see, column names are quite complex. So we will be renaming them to simpler names, to make the dataset more accessible.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15" name="Picture 14">
            <a:extLst>
              <a:ext uri="{FF2B5EF4-FFF2-40B4-BE49-F238E27FC236}">
                <a16:creationId xmlns:a16="http://schemas.microsoft.com/office/drawing/2014/main" id="{9226F49D-8D7E-4AF3-98CE-F8414E5517E6}"/>
              </a:ext>
            </a:extLst>
          </p:cNvPr>
          <p:cNvPicPr>
            <a:picLocks noChangeAspect="1"/>
          </p:cNvPicPr>
          <p:nvPr/>
        </p:nvPicPr>
        <p:blipFill>
          <a:blip r:embed="rId2"/>
          <a:stretch>
            <a:fillRect/>
          </a:stretch>
        </p:blipFill>
        <p:spPr>
          <a:xfrm>
            <a:off x="6249774" y="1529144"/>
            <a:ext cx="5127021" cy="2529460"/>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2AC22378-4805-45A6-9418-10B1DD4F1929}"/>
              </a:ext>
            </a:extLst>
          </p:cNvPr>
          <p:cNvPicPr>
            <a:picLocks noChangeAspect="1"/>
          </p:cNvPicPr>
          <p:nvPr/>
        </p:nvPicPr>
        <p:blipFill>
          <a:blip r:embed="rId3"/>
          <a:stretch>
            <a:fillRect/>
          </a:stretch>
        </p:blipFill>
        <p:spPr>
          <a:xfrm>
            <a:off x="6249774" y="4346358"/>
            <a:ext cx="5127020" cy="20544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1465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F8319A5-24A8-4A58-9593-F9558AE67A73}"/>
              </a:ext>
            </a:extLst>
          </p:cNvPr>
          <p:cNvSpPr>
            <a:spLocks noGrp="1"/>
          </p:cNvSpPr>
          <p:nvPr>
            <p:ph type="pic" idx="1"/>
          </p:nvPr>
        </p:nvSpPr>
        <p:spPr/>
      </p:sp>
      <p:sp>
        <p:nvSpPr>
          <p:cNvPr id="3" name="Title 2">
            <a:extLst>
              <a:ext uri="{FF2B5EF4-FFF2-40B4-BE49-F238E27FC236}">
                <a16:creationId xmlns:a16="http://schemas.microsoft.com/office/drawing/2014/main" id="{821599ED-053D-49CA-8330-945A2A711368}"/>
              </a:ext>
            </a:extLst>
          </p:cNvPr>
          <p:cNvSpPr>
            <a:spLocks noGrp="1"/>
          </p:cNvSpPr>
          <p:nvPr>
            <p:ph type="title"/>
          </p:nvPr>
        </p:nvSpPr>
        <p:spPr>
          <a:xfrm>
            <a:off x="1970322" y="413773"/>
            <a:ext cx="3970986" cy="985260"/>
          </a:xfrm>
        </p:spPr>
        <p:txBody>
          <a:bodyPr/>
          <a:lstStyle/>
          <a:p>
            <a:r>
              <a:rPr lang="en-US" dirty="0"/>
              <a:t>DATA EXPLORATION</a:t>
            </a:r>
            <a:endParaRPr lang="en-IN" dirty="0"/>
          </a:p>
        </p:txBody>
      </p:sp>
      <p:sp>
        <p:nvSpPr>
          <p:cNvPr id="4" name="Text Placeholder 3">
            <a:extLst>
              <a:ext uri="{FF2B5EF4-FFF2-40B4-BE49-F238E27FC236}">
                <a16:creationId xmlns:a16="http://schemas.microsoft.com/office/drawing/2014/main" id="{5C2325CE-5ED8-4D23-9276-FD9B2694125C}"/>
              </a:ext>
            </a:extLst>
          </p:cNvPr>
          <p:cNvSpPr>
            <a:spLocks noGrp="1"/>
          </p:cNvSpPr>
          <p:nvPr>
            <p:ph type="body" sz="half" idx="2"/>
          </p:nvPr>
        </p:nvSpPr>
        <p:spPr>
          <a:xfrm>
            <a:off x="1970322" y="1399032"/>
            <a:ext cx="3971874" cy="5458967"/>
          </a:xfrm>
        </p:spPr>
        <p:txBody>
          <a:bodyPr>
            <a:normAutofit fontScale="92500" lnSpcReduction="10000"/>
          </a:bodyPr>
          <a:lstStyle/>
          <a:p>
            <a:pPr marL="342900" indent="-342900">
              <a:buFont typeface="Arial" panose="020B0604020202020204" pitchFamily="34" charset="0"/>
              <a:buChar char="•"/>
            </a:pPr>
            <a:r>
              <a:rPr lang="en-US" dirty="0"/>
              <a:t>Checking for null values in Dataset.</a:t>
            </a:r>
          </a:p>
          <a:p>
            <a:endParaRPr lang="en-US" dirty="0"/>
          </a:p>
          <a:p>
            <a:pPr marL="342900" indent="-342900">
              <a:buFont typeface="Arial" panose="020B0604020202020204" pitchFamily="34" charset="0"/>
              <a:buChar char="•"/>
            </a:pPr>
            <a:r>
              <a:rPr lang="en-US" dirty="0"/>
              <a:t>Understanding dataset in a better way by identifying datatypes of all variables.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0" i="0" dirty="0">
                <a:effectLst/>
              </a:rPr>
              <a:t>As you can see, Gender is non numeric. We might face complexities while visualizing gender. So, we will convert gender to numeric data as Male=0, Female =1</a:t>
            </a:r>
            <a:endParaRPr lang="en-US" dirty="0"/>
          </a:p>
        </p:txBody>
      </p:sp>
      <p:pic>
        <p:nvPicPr>
          <p:cNvPr id="6" name="Picture 5">
            <a:extLst>
              <a:ext uri="{FF2B5EF4-FFF2-40B4-BE49-F238E27FC236}">
                <a16:creationId xmlns:a16="http://schemas.microsoft.com/office/drawing/2014/main" id="{78A0D4A8-D13A-4E9A-A90C-6C89290B1BB4}"/>
              </a:ext>
            </a:extLst>
          </p:cNvPr>
          <p:cNvPicPr>
            <a:picLocks noChangeAspect="1"/>
          </p:cNvPicPr>
          <p:nvPr/>
        </p:nvPicPr>
        <p:blipFill>
          <a:blip r:embed="rId2"/>
          <a:stretch>
            <a:fillRect/>
          </a:stretch>
        </p:blipFill>
        <p:spPr>
          <a:xfrm>
            <a:off x="7323289" y="1316736"/>
            <a:ext cx="3475504" cy="1289304"/>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288CCE0B-6886-4224-841A-CF8031CF6B0B}"/>
              </a:ext>
            </a:extLst>
          </p:cNvPr>
          <p:cNvPicPr>
            <a:picLocks noChangeAspect="1"/>
          </p:cNvPicPr>
          <p:nvPr/>
        </p:nvPicPr>
        <p:blipFill>
          <a:blip r:embed="rId3"/>
          <a:stretch>
            <a:fillRect/>
          </a:stretch>
        </p:blipFill>
        <p:spPr>
          <a:xfrm>
            <a:off x="7010766" y="2753687"/>
            <a:ext cx="4100549" cy="2065201"/>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6CCBE6DC-C677-4DF4-9D0D-F971ED3DD227}"/>
              </a:ext>
            </a:extLst>
          </p:cNvPr>
          <p:cNvPicPr>
            <a:picLocks noChangeAspect="1"/>
          </p:cNvPicPr>
          <p:nvPr/>
        </p:nvPicPr>
        <p:blipFill>
          <a:blip r:embed="rId4"/>
          <a:stretch>
            <a:fillRect/>
          </a:stretch>
        </p:blipFill>
        <p:spPr>
          <a:xfrm>
            <a:off x="6746173" y="4966535"/>
            <a:ext cx="4629734" cy="16289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0722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943CD8B-7AAE-4E30-BB0E-B58189879848}"/>
              </a:ext>
            </a:extLst>
          </p:cNvPr>
          <p:cNvSpPr>
            <a:spLocks noGrp="1"/>
          </p:cNvSpPr>
          <p:nvPr>
            <p:ph type="pic" idx="1"/>
          </p:nvPr>
        </p:nvSpPr>
        <p:spPr/>
      </p:sp>
      <p:sp>
        <p:nvSpPr>
          <p:cNvPr id="3" name="Title 2">
            <a:extLst>
              <a:ext uri="{FF2B5EF4-FFF2-40B4-BE49-F238E27FC236}">
                <a16:creationId xmlns:a16="http://schemas.microsoft.com/office/drawing/2014/main" id="{0E978FA6-8EC9-46F8-B089-BB062B59F424}"/>
              </a:ext>
            </a:extLst>
          </p:cNvPr>
          <p:cNvSpPr>
            <a:spLocks noGrp="1"/>
          </p:cNvSpPr>
          <p:nvPr>
            <p:ph type="title"/>
          </p:nvPr>
        </p:nvSpPr>
        <p:spPr>
          <a:xfrm>
            <a:off x="1971241" y="1282453"/>
            <a:ext cx="3970986" cy="1085844"/>
          </a:xfrm>
        </p:spPr>
        <p:txBody>
          <a:bodyPr/>
          <a:lstStyle/>
          <a:p>
            <a:r>
              <a:rPr lang="en-US" dirty="0"/>
              <a:t>DATA EXPLORATION</a:t>
            </a:r>
            <a:endParaRPr lang="en-IN" dirty="0"/>
          </a:p>
        </p:txBody>
      </p:sp>
      <p:sp>
        <p:nvSpPr>
          <p:cNvPr id="4" name="Text Placeholder 3">
            <a:extLst>
              <a:ext uri="{FF2B5EF4-FFF2-40B4-BE49-F238E27FC236}">
                <a16:creationId xmlns:a16="http://schemas.microsoft.com/office/drawing/2014/main" id="{6A228759-51B7-4446-910A-880209D3D72C}"/>
              </a:ext>
            </a:extLst>
          </p:cNvPr>
          <p:cNvSpPr>
            <a:spLocks noGrp="1"/>
          </p:cNvSpPr>
          <p:nvPr>
            <p:ph type="body" sz="half" idx="2"/>
          </p:nvPr>
        </p:nvSpPr>
        <p:spPr>
          <a:xfrm>
            <a:off x="1970322" y="2368297"/>
            <a:ext cx="4125678" cy="3794759"/>
          </a:xfrm>
        </p:spPr>
        <p:txBody>
          <a:bodyPr>
            <a:normAutofit/>
          </a:bodyPr>
          <a:lstStyle/>
          <a:p>
            <a:pPr marL="342900" indent="-342900">
              <a:buFont typeface="Arial" panose="020B0604020202020204" pitchFamily="34" charset="0"/>
              <a:buChar char="•"/>
            </a:pPr>
            <a:r>
              <a:rPr lang="en-US" sz="2400" b="0" i="0" dirty="0">
                <a:effectLst/>
              </a:rPr>
              <a:t>As we saw in previous slide, City is also non numeric. So, we will convert City to numeric data as Bengaluru=1, Chennai=2, Delhi=3, Kolkata=4, Mumbai=5</a:t>
            </a:r>
            <a:endParaRPr lang="en-IN" sz="2400" dirty="0"/>
          </a:p>
        </p:txBody>
      </p:sp>
      <p:pic>
        <p:nvPicPr>
          <p:cNvPr id="6" name="Picture 5">
            <a:extLst>
              <a:ext uri="{FF2B5EF4-FFF2-40B4-BE49-F238E27FC236}">
                <a16:creationId xmlns:a16="http://schemas.microsoft.com/office/drawing/2014/main" id="{A48759D2-01C1-4C3E-87CC-17C78F74CB90}"/>
              </a:ext>
            </a:extLst>
          </p:cNvPr>
          <p:cNvPicPr>
            <a:picLocks noChangeAspect="1"/>
          </p:cNvPicPr>
          <p:nvPr/>
        </p:nvPicPr>
        <p:blipFill>
          <a:blip r:embed="rId2"/>
          <a:stretch>
            <a:fillRect/>
          </a:stretch>
        </p:blipFill>
        <p:spPr>
          <a:xfrm>
            <a:off x="6747062" y="2368297"/>
            <a:ext cx="4629734" cy="26982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9438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549504-3DB1-47F1-A73A-9D031F329D22}"/>
              </a:ext>
            </a:extLst>
          </p:cNvPr>
          <p:cNvSpPr>
            <a:spLocks noGrp="1"/>
          </p:cNvSpPr>
          <p:nvPr>
            <p:ph type="title"/>
          </p:nvPr>
        </p:nvSpPr>
        <p:spPr/>
        <p:txBody>
          <a:bodyPr/>
          <a:lstStyle/>
          <a:p>
            <a:r>
              <a:rPr lang="en-US" dirty="0"/>
              <a:t>GENDER ANALYSIS</a:t>
            </a:r>
            <a:endParaRPr lang="en-IN" dirty="0"/>
          </a:p>
        </p:txBody>
      </p:sp>
      <p:sp>
        <p:nvSpPr>
          <p:cNvPr id="6" name="Content Placeholder 5">
            <a:extLst>
              <a:ext uri="{FF2B5EF4-FFF2-40B4-BE49-F238E27FC236}">
                <a16:creationId xmlns:a16="http://schemas.microsoft.com/office/drawing/2014/main" id="{7E379732-B856-4FAB-9B61-4ECD3C78A6E8}"/>
              </a:ext>
            </a:extLst>
          </p:cNvPr>
          <p:cNvSpPr>
            <a:spLocks noGrp="1"/>
          </p:cNvSpPr>
          <p:nvPr>
            <p:ph sz="half" idx="1"/>
          </p:nvPr>
        </p:nvSpPr>
        <p:spPr/>
        <p:txBody>
          <a:bodyPr>
            <a:normAutofit fontScale="92500"/>
          </a:bodyPr>
          <a:lstStyle/>
          <a:p>
            <a:r>
              <a:rPr lang="en-US" i="0" dirty="0">
                <a:effectLst/>
                <a:latin typeface="arial" panose="020B0604020202020204" pitchFamily="34" charset="0"/>
              </a:rPr>
              <a:t>Gender is the major factor out of all the other factors that affects consumer purchasing   behavior. When gender differs, the perception of consuming the product is different as well. Men and women tend to have different choices while shopping because of the difference in their upbringing and socialization.</a:t>
            </a:r>
            <a:endParaRPr lang="en-IN" dirty="0"/>
          </a:p>
        </p:txBody>
      </p:sp>
      <p:pic>
        <p:nvPicPr>
          <p:cNvPr id="11" name="Content Placeholder 10">
            <a:extLst>
              <a:ext uri="{FF2B5EF4-FFF2-40B4-BE49-F238E27FC236}">
                <a16:creationId xmlns:a16="http://schemas.microsoft.com/office/drawing/2014/main" id="{348B1049-DBA1-4A05-B163-7E4715927DA9}"/>
              </a:ext>
            </a:extLst>
          </p:cNvPr>
          <p:cNvPicPr>
            <a:picLocks noGrp="1" noChangeAspect="1"/>
          </p:cNvPicPr>
          <p:nvPr>
            <p:ph sz="half" idx="2"/>
          </p:nvPr>
        </p:nvPicPr>
        <p:blipFill>
          <a:blip r:embed="rId3"/>
          <a:stretch>
            <a:fillRect/>
          </a:stretch>
        </p:blipFill>
        <p:spPr>
          <a:xfrm>
            <a:off x="6665913" y="2729257"/>
            <a:ext cx="3895725" cy="26440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2148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BBD6-086E-4F05-A43F-1FE1F5C368FE}"/>
              </a:ext>
            </a:extLst>
          </p:cNvPr>
          <p:cNvSpPr>
            <a:spLocks noGrp="1"/>
          </p:cNvSpPr>
          <p:nvPr>
            <p:ph type="title"/>
          </p:nvPr>
        </p:nvSpPr>
        <p:spPr/>
        <p:txBody>
          <a:bodyPr/>
          <a:lstStyle/>
          <a:p>
            <a:r>
              <a:rPr lang="en-US" dirty="0"/>
              <a:t>AGE ANALYSIS</a:t>
            </a:r>
            <a:endParaRPr lang="en-IN" dirty="0"/>
          </a:p>
        </p:txBody>
      </p:sp>
      <p:sp>
        <p:nvSpPr>
          <p:cNvPr id="3" name="Content Placeholder 2">
            <a:extLst>
              <a:ext uri="{FF2B5EF4-FFF2-40B4-BE49-F238E27FC236}">
                <a16:creationId xmlns:a16="http://schemas.microsoft.com/office/drawing/2014/main" id="{7FFFA7D5-3D8C-417D-A80D-309D4ED5C18B}"/>
              </a:ext>
            </a:extLst>
          </p:cNvPr>
          <p:cNvSpPr>
            <a:spLocks noGrp="1"/>
          </p:cNvSpPr>
          <p:nvPr>
            <p:ph sz="half" idx="1"/>
          </p:nvPr>
        </p:nvSpPr>
        <p:spPr/>
        <p:txBody>
          <a:bodyPr>
            <a:normAutofit fontScale="92500"/>
          </a:bodyPr>
          <a:lstStyle/>
          <a:p>
            <a:r>
              <a:rPr lang="en-US" i="0" dirty="0">
                <a:effectLst/>
                <a:latin typeface="arial" panose="020B0604020202020204" pitchFamily="34" charset="0"/>
              </a:rPr>
              <a:t>Age is an important demographic factor that affects consumer behavior. As people grow, their needs change. Similar changes come to their buying decision making patterns. Age does not just affect buying behavior, it is also an important factor affecting market segmentation and marketing strategy.</a:t>
            </a:r>
            <a:endParaRPr lang="en-IN" dirty="0"/>
          </a:p>
        </p:txBody>
      </p:sp>
      <p:pic>
        <p:nvPicPr>
          <p:cNvPr id="6" name="Content Placeholder 5">
            <a:extLst>
              <a:ext uri="{FF2B5EF4-FFF2-40B4-BE49-F238E27FC236}">
                <a16:creationId xmlns:a16="http://schemas.microsoft.com/office/drawing/2014/main" id="{A451B019-785B-4BD3-901C-963A03D77090}"/>
              </a:ext>
            </a:extLst>
          </p:cNvPr>
          <p:cNvPicPr>
            <a:picLocks noGrp="1" noChangeAspect="1"/>
          </p:cNvPicPr>
          <p:nvPr>
            <p:ph sz="half" idx="2"/>
          </p:nvPr>
        </p:nvPicPr>
        <p:blipFill>
          <a:blip r:embed="rId3"/>
          <a:stretch>
            <a:fillRect/>
          </a:stretch>
        </p:blipFill>
        <p:spPr>
          <a:xfrm>
            <a:off x="6665913" y="2669860"/>
            <a:ext cx="3895725" cy="27628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89311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305</TotalTime>
  <Words>924</Words>
  <Application>Microsoft Office PowerPoint</Application>
  <PresentationFormat>Widescreen</PresentationFormat>
  <Paragraphs>94</Paragraphs>
  <Slides>19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vt:lpstr>
      <vt:lpstr>Calibri</vt:lpstr>
      <vt:lpstr>MS Shell Dlg 2</vt:lpstr>
      <vt:lpstr>Times New Roman</vt:lpstr>
      <vt:lpstr>Wingdings</vt:lpstr>
      <vt:lpstr>Wingdings 3</vt:lpstr>
      <vt:lpstr>Madison</vt:lpstr>
      <vt:lpstr>INFORMATION VISULAISATION PROJECT</vt:lpstr>
      <vt:lpstr>TEAM MEMBERS</vt:lpstr>
      <vt:lpstr>MOTIVATION</vt:lpstr>
      <vt:lpstr>DATA INFORMATION &amp; DEPENDENCIES</vt:lpstr>
      <vt:lpstr>DATA EXPLORATION</vt:lpstr>
      <vt:lpstr>DATA EXPLORATION</vt:lpstr>
      <vt:lpstr>DATA EXPLORATION</vt:lpstr>
      <vt:lpstr>GENDER ANALYSIS</vt:lpstr>
      <vt:lpstr>AGE ANALYSIS</vt:lpstr>
      <vt:lpstr>CREDIT SCORE ANALYSIS</vt:lpstr>
      <vt:lpstr>SPENDING SCORE ANALYSIS</vt:lpstr>
      <vt:lpstr>CITY ANALYSIS</vt:lpstr>
      <vt:lpstr>ANNUAL INCOME ANALYSIS</vt:lpstr>
      <vt:lpstr>SPENDING SCORE V/S ANNUAL INCOME</vt:lpstr>
      <vt:lpstr>AGE V/S SPENDING SCORE</vt:lpstr>
      <vt:lpstr>GENDER V/S SPENDING SCORE</vt:lpstr>
      <vt:lpstr>CITY V/S ANNUAL INCOME</vt:lpstr>
      <vt:lpstr>AGE V/S ANNUAL INCOME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VISULAISATION PROJECT</dc:title>
  <dc:creator>ARYA DADHICH</dc:creator>
  <cp:lastModifiedBy>ARYA DADHICH</cp:lastModifiedBy>
  <cp:revision>19</cp:revision>
  <dcterms:created xsi:type="dcterms:W3CDTF">2021-05-19T00:53:12Z</dcterms:created>
  <dcterms:modified xsi:type="dcterms:W3CDTF">2021-05-19T05:59:02Z</dcterms:modified>
</cp:coreProperties>
</file>