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0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3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3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087" y="2582687"/>
            <a:ext cx="7710225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455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7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9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  <p:sldLayoutId id="2147484128" r:id="rId18"/>
    <p:sldLayoutId id="2147484129" r:id="rId19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15" marR="5080" algn="ctr">
              <a:lnSpc>
                <a:spcPct val="100200"/>
              </a:lnSpc>
              <a:spcBef>
                <a:spcPts val="90"/>
              </a:spcBef>
            </a:pPr>
            <a:r>
              <a:rPr dirty="0">
                <a:solidFill>
                  <a:schemeClr val="tx1"/>
                </a:solidFill>
              </a:rPr>
              <a:t>Coursera </a:t>
            </a:r>
            <a:r>
              <a:rPr spc="-5" dirty="0">
                <a:solidFill>
                  <a:schemeClr val="tx1"/>
                </a:solidFill>
              </a:rPr>
              <a:t>IBM </a:t>
            </a:r>
            <a:r>
              <a:rPr spc="-10" dirty="0">
                <a:solidFill>
                  <a:schemeClr val="tx1"/>
                </a:solidFill>
              </a:rPr>
              <a:t>Data </a:t>
            </a:r>
            <a:r>
              <a:rPr spc="-5" dirty="0">
                <a:solidFill>
                  <a:schemeClr val="tx1"/>
                </a:solidFill>
              </a:rPr>
              <a:t>Science  Certification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–</a:t>
            </a:r>
          </a:p>
          <a:p>
            <a:pPr marL="158750" algn="ctr">
              <a:lnSpc>
                <a:spcPts val="5340"/>
              </a:lnSpc>
            </a:pPr>
            <a:r>
              <a:rPr dirty="0">
                <a:solidFill>
                  <a:schemeClr val="tx1"/>
                </a:solidFill>
              </a:rPr>
              <a:t>Capstone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0800" y="5109421"/>
            <a:ext cx="2925336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spc="5" dirty="0">
                <a:solidFill>
                  <a:srgbClr val="EF52A5"/>
                </a:solidFill>
                <a:latin typeface="Century Gothic"/>
                <a:cs typeface="Century Gothic"/>
              </a:rPr>
              <a:t>Gaurav Kumar Verma</a:t>
            </a:r>
            <a:endParaRPr sz="19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133600"/>
            <a:ext cx="49261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Venue</a:t>
            </a:r>
            <a:r>
              <a:rPr b="1" spc="-6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8888730" cy="182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46355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"one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map" above,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able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all possibilities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popups provide</a:t>
            </a:r>
            <a:r>
              <a:rPr sz="1450" spc="-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information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needed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450">
              <a:latin typeface="Century Gothic"/>
              <a:cs typeface="Century Gothic"/>
            </a:endParaRPr>
          </a:p>
          <a:p>
            <a:pPr marL="295910" marR="391795" indent="-283845">
              <a:lnSpc>
                <a:spcPct val="1020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District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having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Gyms,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Restaurants similar to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</a:t>
            </a:r>
            <a:r>
              <a:rPr sz="1450" spc="-2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preferable choice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future</a:t>
            </a:r>
            <a:r>
              <a:rPr sz="1450" b="1" spc="-9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current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 venue,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feel that Cluster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3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type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closer</a:t>
            </a:r>
            <a:r>
              <a:rPr sz="1450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resemblance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place.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means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Financial District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better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choice since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Gyms,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worth the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conveniences it</a:t>
            </a:r>
            <a:r>
              <a:rPr sz="1450" b="1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provides.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209800"/>
            <a:ext cx="4392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5.0</a:t>
            </a:r>
            <a:r>
              <a:rPr b="1" spc="-4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559553"/>
            <a:ext cx="8764270" cy="192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58140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general,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positively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impressed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with 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overall organization,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content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lab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works  presented during 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Coursera IBM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Certification</a:t>
            </a:r>
            <a:r>
              <a:rPr sz="1450" b="1" spc="-1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this Capstone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presented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great opportunity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practice and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 Science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methodologies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learned.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created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that 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can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 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 example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 </a:t>
            </a:r>
            <a:r>
              <a:rPr sz="1450" b="1" spc="35" dirty="0">
                <a:solidFill>
                  <a:srgbClr val="3F3F3F"/>
                </a:solidFill>
                <a:latin typeface="Century Gothic"/>
                <a:cs typeface="Century Gothic"/>
              </a:rPr>
              <a:t>my</a:t>
            </a:r>
            <a:r>
              <a:rPr sz="1450" b="1" spc="-2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potential.</a:t>
            </a:r>
            <a:endParaRPr sz="1450">
              <a:latin typeface="Century Gothic"/>
              <a:cs typeface="Century Gothic"/>
            </a:endParaRPr>
          </a:p>
          <a:p>
            <a:pPr marL="295910" marR="36830" indent="-283845">
              <a:lnSpc>
                <a:spcPct val="102099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acquired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starting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point 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become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professional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 continue exploring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creating examples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</a:t>
            </a:r>
            <a:r>
              <a:rPr sz="1450" b="1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cases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83" y="1981200"/>
            <a:ext cx="4621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6.0</a:t>
            </a:r>
            <a:r>
              <a:rPr b="1" spc="-55" dirty="0">
                <a:latin typeface="Century Gothic"/>
                <a:cs typeface="Century Gothic"/>
              </a:rPr>
              <a:t> </a:t>
            </a:r>
            <a:r>
              <a:rPr b="1" spc="10" dirty="0">
                <a:latin typeface="Century Gothic"/>
                <a:cs typeface="Century Gothic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3" y="3228848"/>
            <a:ext cx="897001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24154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rewarded with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efforts,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time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and money spent.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course with all the</a:t>
            </a:r>
            <a:r>
              <a:rPr sz="1450" b="1" spc="-1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topics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covered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well worthy of</a:t>
            </a:r>
            <a:r>
              <a:rPr sz="1450" b="1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appreciation.</a:t>
            </a:r>
            <a:endParaRPr sz="1450">
              <a:latin typeface="Century Gothic"/>
              <a:cs typeface="Century Gothic"/>
            </a:endParaRPr>
          </a:p>
          <a:p>
            <a:pPr marL="295910" marR="52069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shown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 application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real situation that has</a:t>
            </a:r>
            <a:r>
              <a:rPr sz="1450" b="1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impacting  personal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impact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using 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450" b="1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Folium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very powerful technique to consolidate information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b="1" spc="-2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 analysis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thoroughly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confidence.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would recommend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similar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One must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keep abreast of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continue to appear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application in  several business</a:t>
            </a:r>
            <a:r>
              <a:rPr sz="1450" b="1" spc="-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fields.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55" y="1752600"/>
            <a:ext cx="2944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20" dirty="0">
                <a:latin typeface="Century Gothic"/>
                <a:cs typeface="Century Gothic"/>
              </a:rPr>
              <a:t>C</a:t>
            </a:r>
            <a:r>
              <a:rPr b="1" spc="10" dirty="0">
                <a:latin typeface="Century Gothic"/>
                <a:cs typeface="Century Gothic"/>
              </a:rPr>
              <a:t>on</a:t>
            </a:r>
            <a:r>
              <a:rPr b="1" spc="5" dirty="0">
                <a:latin typeface="Century Gothic"/>
                <a:cs typeface="Century Gothic"/>
              </a:rPr>
              <a:t>t</a:t>
            </a:r>
            <a:r>
              <a:rPr b="1" spc="10" dirty="0">
                <a:latin typeface="Century Gothic"/>
                <a:cs typeface="Century Gothic"/>
              </a:rPr>
              <a:t>en</a:t>
            </a:r>
            <a:r>
              <a:rPr b="1" spc="5" dirty="0">
                <a:latin typeface="Century Gothic"/>
                <a:cs typeface="Century Gothic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62" y="2742702"/>
            <a:ext cx="7752080" cy="396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Introduction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 "background situation"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leading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 at</a:t>
            </a:r>
            <a:r>
              <a:rPr sz="130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hand: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Problem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be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resolved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Audience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this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project.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Situation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(current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place)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required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30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sources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300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Methodology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Process steps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strategy 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the</a:t>
            </a:r>
            <a:r>
              <a:rPr sz="1300" spc="-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Science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Methods,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machine learning, mapping tools 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exploratory data</a:t>
            </a:r>
            <a:r>
              <a:rPr sz="1300" spc="-1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analysis.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Results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results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how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they help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Discussion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Elaboration and discussion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any observations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and/or recommendations for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improvement.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Conclusion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Report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Conclusion.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52600"/>
            <a:ext cx="7516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1. Introduction </a:t>
            </a:r>
            <a:r>
              <a:rPr b="1" spc="10" dirty="0">
                <a:latin typeface="Century Gothic"/>
                <a:cs typeface="Century Gothic"/>
              </a:rPr>
              <a:t>Section</a:t>
            </a:r>
            <a:r>
              <a:rPr b="1" spc="-11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424" y="2736530"/>
            <a:ext cx="9053195" cy="37503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1.1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Scenario and</a:t>
            </a:r>
            <a:r>
              <a:rPr sz="1300" b="1" u="heavy" spc="3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Background</a:t>
            </a:r>
            <a:endParaRPr sz="1300">
              <a:latin typeface="Century Gothic"/>
              <a:cs typeface="Century Gothic"/>
            </a:endParaRPr>
          </a:p>
          <a:p>
            <a:pPr marL="390525" marR="267335" indent="-378460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residing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Dwarka, New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India.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currently 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walking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distance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many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 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area,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as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various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international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cuisine restaurants, cafes, gyms,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food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 and</a:t>
            </a:r>
            <a:r>
              <a:rPr sz="1050" spc="1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entertainment.</a:t>
            </a:r>
            <a:endParaRPr sz="1050">
              <a:latin typeface="Century Gothic"/>
              <a:cs typeface="Century Gothic"/>
            </a:endParaRPr>
          </a:p>
          <a:p>
            <a:pPr marL="295910" marR="95250" indent="-283845">
              <a:lnSpc>
                <a:spcPct val="816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been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offered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great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opportunity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work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Although,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very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excited about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it,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bit stress toward the  process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secure a comparable place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Manhattan. 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decided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 during the Coursera  course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ways to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make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sure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factual and rewarding. Of course, there are alternatives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achieve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 answer  using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available Google 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Social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media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but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rewarding doing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myself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</a:t>
            </a:r>
            <a:r>
              <a:rPr sz="1050" spc="11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1.2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Problem to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be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resolved:</a:t>
            </a:r>
            <a:endParaRPr sz="13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03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challenge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being 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find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apartment unit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offers similar characteristics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benefits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situation.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set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basis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comparison,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want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subject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050" spc="2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conditions: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Top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selected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neighborhood shall be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(See item</a:t>
            </a:r>
            <a:r>
              <a:rPr sz="1050" spc="2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2.1)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Desirable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as Gyms, Restaurants, wine stores, and food</a:t>
            </a:r>
            <a:r>
              <a:rPr sz="1050" spc="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reference,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included a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map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venues near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 New</a:t>
            </a:r>
            <a:r>
              <a:rPr sz="1050" spc="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1.3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Interested Audience</a:t>
            </a:r>
            <a:endParaRPr sz="1300">
              <a:latin typeface="Century Gothic"/>
              <a:cs typeface="Century Gothic"/>
            </a:endParaRPr>
          </a:p>
          <a:p>
            <a:pPr marL="295910" marR="130175" indent="-283845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relevant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for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person 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entity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considering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moving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major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city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Europe, 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or Asia,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approach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and methodologies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here are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applicable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all</a:t>
            </a:r>
            <a:r>
              <a:rPr sz="10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cases.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FourSquare data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mapping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techniques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combined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analysis will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help 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key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questions</a:t>
            </a:r>
            <a:r>
              <a:rPr sz="1050" spc="20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arisen.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Lastly,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good practical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case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toward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development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Data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050" spc="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58" y="1828800"/>
            <a:ext cx="5002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902" y="3124914"/>
            <a:ext cx="9029700" cy="32473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Description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sources that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solve the</a:t>
            </a:r>
            <a:r>
              <a:rPr sz="1450" b="1" spc="-1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2.1 Data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Current</a:t>
            </a:r>
            <a:r>
              <a:rPr sz="1450" b="1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Currently reside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the neighborhood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 in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use Foursquare to</a:t>
            </a:r>
            <a:r>
              <a:rPr sz="1450" spc="-1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identify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venues around the area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which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are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then shown in the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 shown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 methodology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execution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3.0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serves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as 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reference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comparison with the  desired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future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Manhattan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NY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2.2 Data Required to resolve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295910" marR="186055" indent="-283845">
              <a:lnSpc>
                <a:spcPct val="102000"/>
              </a:lnSpc>
              <a:spcBef>
                <a:spcPts val="83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</a:t>
            </a:r>
            <a:r>
              <a:rPr sz="145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 similar</a:t>
            </a:r>
            <a:r>
              <a:rPr sz="145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apartment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NY,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45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 required: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List/Information 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form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with their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Geodata(latitude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</a:t>
            </a:r>
            <a:r>
              <a:rPr sz="145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longitude).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amenities in the 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(e.g.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top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10)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5" y="1905000"/>
            <a:ext cx="4773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5" y="3148612"/>
            <a:ext cx="9060815" cy="3082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2.3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sources and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400">
              <a:latin typeface="Century Gothic"/>
              <a:cs typeface="Century Gothic"/>
            </a:endParaRPr>
          </a:p>
          <a:p>
            <a:pPr marL="295910" marR="266700" indent="-283845">
              <a:lnSpc>
                <a:spcPts val="152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list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worked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out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during LAB exercise during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course.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csv </a:t>
            </a:r>
            <a:r>
              <a:rPr sz="1400" spc="10" dirty="0">
                <a:solidFill>
                  <a:srgbClr val="3F3F3F"/>
                </a:solidFill>
                <a:latin typeface="Century Gothic"/>
                <a:cs typeface="Century Gothic"/>
              </a:rPr>
              <a:t>file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which 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read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frame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its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mapping.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2.4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How the data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will be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to solve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00" b="1" spc="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data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used as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follows:</a:t>
            </a:r>
            <a:endParaRPr sz="14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52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Foursquare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and geopy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 map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top 10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venues for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all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neighborhoods and clustered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groups (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per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r>
              <a:rPr sz="140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LAB)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2.5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Mapping of</a:t>
            </a:r>
            <a:r>
              <a:rPr sz="1400" b="1" spc="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following maps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were created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facilitate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analysis and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choice 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palace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live.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</a:t>
            </a:r>
            <a:r>
              <a:rPr sz="140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 clustered venues and</a:t>
            </a:r>
            <a:r>
              <a:rPr sz="1400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1905000"/>
            <a:ext cx="7135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3. Methodology</a:t>
            </a:r>
            <a:r>
              <a:rPr b="1" spc="-35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9069070" cy="326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2400"/>
              </a:lnSpc>
              <a:spcBef>
                <a:spcPts val="9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section represents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main component of the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report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where the data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gathered,</a:t>
            </a:r>
            <a:r>
              <a:rPr sz="1450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prepared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analysis.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described are used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here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Notebook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cells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indicates the execution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steps.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analysis and the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strategy:</a:t>
            </a:r>
            <a:endParaRPr sz="1450">
              <a:latin typeface="Century Gothic"/>
              <a:cs typeface="Century Gothic"/>
            </a:endParaRPr>
          </a:p>
          <a:p>
            <a:pPr marL="295910" marR="48895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above described data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2.0,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to</a:t>
            </a:r>
            <a:r>
              <a:rPr sz="1450" spc="-2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facilitate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choice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candidate places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accommodation.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made based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demands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imposed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: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Dwarka,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visual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approach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maps  with popups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labels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allow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quick identification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location,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thus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making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selection very</a:t>
            </a:r>
            <a:r>
              <a:rPr sz="1450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easy.</a:t>
            </a:r>
            <a:endParaRPr sz="1450">
              <a:latin typeface="Century Gothic"/>
              <a:cs typeface="Century Gothic"/>
            </a:endParaRPr>
          </a:p>
          <a:p>
            <a:pPr marL="295910" marR="93980" indent="-283845">
              <a:lnSpc>
                <a:spcPct val="102800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processing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these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DATA 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will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allow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answer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key questions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-2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What are the venues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best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-1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live?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How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distribute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among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r>
              <a:rPr sz="1450" spc="-1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?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658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1" y="388620"/>
                </a:lnTo>
                <a:lnTo>
                  <a:pt x="880871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47800"/>
            <a:ext cx="393700" cy="4875530"/>
          </a:xfrm>
          <a:custGeom>
            <a:avLst/>
            <a:gdLst/>
            <a:ahLst/>
            <a:cxnLst/>
            <a:rect l="l" t="t" r="r" b="b"/>
            <a:pathLst>
              <a:path w="393700" h="4875530">
                <a:moveTo>
                  <a:pt x="0" y="0"/>
                </a:moveTo>
                <a:lnTo>
                  <a:pt x="393192" y="0"/>
                </a:lnTo>
                <a:lnTo>
                  <a:pt x="393192" y="4875530"/>
                </a:lnTo>
                <a:lnTo>
                  <a:pt x="0" y="48755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23329"/>
            <a:ext cx="10058400" cy="392430"/>
          </a:xfrm>
          <a:custGeom>
            <a:avLst/>
            <a:gdLst/>
            <a:ahLst/>
            <a:cxnLst/>
            <a:rect l="l" t="t" r="r" b="b"/>
            <a:pathLst>
              <a:path w="10058400" h="392429">
                <a:moveTo>
                  <a:pt x="0" y="0"/>
                </a:moveTo>
                <a:lnTo>
                  <a:pt x="10058400" y="0"/>
                </a:lnTo>
                <a:lnTo>
                  <a:pt x="100584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0635" y="1447800"/>
            <a:ext cx="398145" cy="4875530"/>
          </a:xfrm>
          <a:custGeom>
            <a:avLst/>
            <a:gdLst/>
            <a:ahLst/>
            <a:cxnLst/>
            <a:rect l="l" t="t" r="r" b="b"/>
            <a:pathLst>
              <a:path w="398145" h="4875530">
                <a:moveTo>
                  <a:pt x="397764" y="4875276"/>
                </a:moveTo>
                <a:lnTo>
                  <a:pt x="0" y="4875276"/>
                </a:lnTo>
                <a:lnTo>
                  <a:pt x="0" y="0"/>
                </a:lnTo>
                <a:lnTo>
                  <a:pt x="397764" y="0"/>
                </a:lnTo>
                <a:lnTo>
                  <a:pt x="397764" y="4875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2123" y="1057656"/>
            <a:ext cx="565785" cy="943610"/>
          </a:xfrm>
          <a:custGeom>
            <a:avLst/>
            <a:gdLst/>
            <a:ahLst/>
            <a:cxnLst/>
            <a:rect l="l" t="t" r="r" b="b"/>
            <a:pathLst>
              <a:path w="565784" h="943610">
                <a:moveTo>
                  <a:pt x="0" y="0"/>
                </a:moveTo>
                <a:lnTo>
                  <a:pt x="565404" y="0"/>
                </a:lnTo>
                <a:lnTo>
                  <a:pt x="565404" y="943356"/>
                </a:lnTo>
                <a:lnTo>
                  <a:pt x="0" y="943356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39251" y="3300602"/>
            <a:ext cx="326072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dirty="0"/>
              <a:t>4.</a:t>
            </a:r>
            <a:r>
              <a:rPr sz="5900" spc="-80" dirty="0"/>
              <a:t> </a:t>
            </a:r>
            <a:r>
              <a:rPr sz="5900" spc="20" dirty="0"/>
              <a:t>Results</a:t>
            </a:r>
            <a:endParaRPr sz="5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42" y="1906037"/>
            <a:ext cx="76377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Clusters </a:t>
            </a:r>
            <a:r>
              <a:rPr spc="5" dirty="0"/>
              <a:t>of </a:t>
            </a:r>
            <a:r>
              <a:rPr spc="10" dirty="0"/>
              <a:t>Neighbourhoods </a:t>
            </a:r>
            <a:r>
              <a:rPr spc="20" dirty="0"/>
              <a:t>in</a:t>
            </a:r>
            <a:r>
              <a:rPr spc="-85" dirty="0"/>
              <a:t> </a:t>
            </a:r>
            <a:r>
              <a:rPr spc="10" dirty="0"/>
              <a:t>Manhattan</a:t>
            </a:r>
          </a:p>
        </p:txBody>
      </p:sp>
      <p:sp>
        <p:nvSpPr>
          <p:cNvPr id="3" name="object 3"/>
          <p:cNvSpPr/>
          <p:nvPr/>
        </p:nvSpPr>
        <p:spPr>
          <a:xfrm>
            <a:off x="1389887" y="2808732"/>
            <a:ext cx="6356603" cy="382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On Careful </a:t>
            </a:r>
            <a:r>
              <a:rPr spc="10" dirty="0"/>
              <a:t>Examination, </a:t>
            </a:r>
            <a:r>
              <a:rPr spc="5" dirty="0"/>
              <a:t>Financial District </a:t>
            </a:r>
            <a:r>
              <a:rPr spc="20" dirty="0"/>
              <a:t>in</a:t>
            </a:r>
            <a:r>
              <a:rPr spc="-100" dirty="0"/>
              <a:t> </a:t>
            </a:r>
            <a:r>
              <a:rPr spc="10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020" y="2072130"/>
            <a:ext cx="91192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latin typeface="Century Gothic"/>
                <a:cs typeface="Century Gothic"/>
              </a:rPr>
              <a:t>3 resembles </a:t>
            </a:r>
            <a:r>
              <a:rPr sz="2950" spc="5" dirty="0">
                <a:latin typeface="Century Gothic"/>
                <a:cs typeface="Century Gothic"/>
              </a:rPr>
              <a:t>in </a:t>
            </a:r>
            <a:r>
              <a:rPr sz="2950" spc="10" dirty="0">
                <a:latin typeface="Century Gothic"/>
                <a:cs typeface="Century Gothic"/>
              </a:rPr>
              <a:t>amenities to our Current</a:t>
            </a:r>
            <a:r>
              <a:rPr sz="2950" spc="-60" dirty="0">
                <a:latin typeface="Century Gothic"/>
                <a:cs typeface="Century Gothic"/>
              </a:rPr>
              <a:t> </a:t>
            </a:r>
            <a:r>
              <a:rPr sz="2950" spc="10" dirty="0">
                <a:latin typeface="Century Gothic"/>
                <a:cs typeface="Century Gothic"/>
              </a:rPr>
              <a:t>Residence</a:t>
            </a:r>
            <a:endParaRPr sz="295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743" y="2604516"/>
            <a:ext cx="8197595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</TotalTime>
  <Words>1302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Tw Cen MT</vt:lpstr>
      <vt:lpstr>Wingdings 3</vt:lpstr>
      <vt:lpstr>Droplet</vt:lpstr>
      <vt:lpstr>Coursera IBM Data Science  Certification – Capstone Project</vt:lpstr>
      <vt:lpstr>Contents</vt:lpstr>
      <vt:lpstr>1. Introduction Section :</vt:lpstr>
      <vt:lpstr>2. Data Section:</vt:lpstr>
      <vt:lpstr>2. Data Section:</vt:lpstr>
      <vt:lpstr>3. Methodology section:</vt:lpstr>
      <vt:lpstr>4. Results</vt:lpstr>
      <vt:lpstr>Clusters of Neighbourhoods in Manhattan</vt:lpstr>
      <vt:lpstr>On Careful Examination, Financial District in Cluster</vt:lpstr>
      <vt:lpstr>Venue Selection</vt:lpstr>
      <vt:lpstr>5.0 DISCUSSION</vt:lpstr>
      <vt:lpstr>6.0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Coursera IBM Data Science Certification  .pptx</dc:title>
  <dc:creator>Inspi</dc:creator>
  <cp:lastModifiedBy>Gaurav Kumar Verma</cp:lastModifiedBy>
  <cp:revision>3</cp:revision>
  <dcterms:created xsi:type="dcterms:W3CDTF">2020-03-06T03:01:47Z</dcterms:created>
  <dcterms:modified xsi:type="dcterms:W3CDTF">2020-05-09T16:37:16Z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LastSaved">
    <vt:filetime>2020-03-06T00:00:00Z</vt:filetime>
  </property>
</Properties>
</file>