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Gill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f702478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4f7024782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f70248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f70248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4f70248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a4f70248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4f70248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4f70248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4f70248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4f70248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4f70248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4f70248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618d73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618d73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618d73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618d73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618d739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618d73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618d739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618d739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618d739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a618d739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f702478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4f7024782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618d739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a618d739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f7024782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a4f7024782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f7024782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a4f7024782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4f7024782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a4f7024782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4f702478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a4f7024782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e8f90d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e8f90d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e8f90d7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e8f90d7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4f7024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4f7024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Shahbaz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021396" y="3264349"/>
            <a:ext cx="5101209" cy="948811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753736" y="1978533"/>
            <a:ext cx="3202685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itler.org/speech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b="1" lang="en"/>
              <a:t>AGENDA SUMMARIZATION FROM SPEECHES BY POLITICIANS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2021396" y="3264407"/>
            <a:ext cx="5101209" cy="11664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 u="sng"/>
              <a:t>Group 11: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"/>
              <a:t>Gaurav Shinde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"/>
              <a:t>Shahbaz Mansahia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"/>
              <a:t>Jay Bharadva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Models and Techniques</a:t>
            </a: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1673350" y="2220550"/>
            <a:ext cx="2005200" cy="200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5465350" y="2220550"/>
            <a:ext cx="2005200" cy="200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778700" y="2994950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Summarizer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5572900" y="287065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Aspect Based Sentiment Analysis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6" name="Google Shape;246;p36"/>
          <p:cNvCxnSpPr>
            <a:stCxn id="242" idx="3"/>
            <a:endCxn id="243" idx="1"/>
          </p:cNvCxnSpPr>
          <p:nvPr/>
        </p:nvCxnSpPr>
        <p:spPr>
          <a:xfrm>
            <a:off x="3678550" y="3223150"/>
            <a:ext cx="178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Models and Techniques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110500" y="1790050"/>
            <a:ext cx="2922900" cy="292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3676900" y="1941150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Summarizer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840625" y="284365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3274175" y="2492450"/>
            <a:ext cx="254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Spacy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Keywords and POS tagging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Frequency Counter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Sentence “strength”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Selected Sentences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Models and Techniques</a:t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3110500" y="1790050"/>
            <a:ext cx="2922900" cy="292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3676900" y="194115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Aspect Based Sentiment Analysis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840625" y="284365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3274175" y="2492450"/>
            <a:ext cx="254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Tokenize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Lemmatize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Vectorize (Count)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Latent Dirichlet Allocation (LDA)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Get dominant topics + relevancy score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Get Sentiment on Topic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Conducted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 model on entire corpus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 model on speaker-by-speaker basis (better)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 with and without summarized speeches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Summaries </a:t>
            </a:r>
            <a:r>
              <a:rPr b="1" lang="en"/>
              <a:t>do</a:t>
            </a:r>
            <a:r>
              <a:rPr lang="en"/>
              <a:t> make a difference to what topics are selected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places have errant topics like “let us” (Frederick Douglass)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speeches have too many local references (“United States” in presidential speeches)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much more data for better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1716277" y="1985708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Opinion Mining On Entire Corpus: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63" y="2300063"/>
            <a:ext cx="27527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850" y="2300075"/>
            <a:ext cx="25527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Speaker by Speaker Opinion Mining: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350" y="2255945"/>
            <a:ext cx="1717500" cy="1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150" y="2255950"/>
            <a:ext cx="1719072" cy="1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525" y="2255950"/>
            <a:ext cx="1719072" cy="1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3350" y="3454546"/>
            <a:ext cx="1719072" cy="1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4150" y="3454550"/>
            <a:ext cx="1719075" cy="1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4950" y="3454550"/>
            <a:ext cx="1717500" cy="11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Topic modeling can be used for aspect based opinion mining.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Gathered data, </a:t>
            </a:r>
            <a:r>
              <a:rPr lang="en"/>
              <a:t>created</a:t>
            </a:r>
            <a:r>
              <a:rPr lang="en"/>
              <a:t> a dataset based on the speaker and speeches from different domains.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Cleaned the dataset by removing the punctuation marks, stop words, removed unnecessary hyperlinks, and </a:t>
            </a:r>
            <a:r>
              <a:rPr lang="en"/>
              <a:t>converted text speeches to lowercase.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Used LDA and extracted dominant topic by calculating relevance score for each topic.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Provided speeches count with their sentiment on each dominant topics.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Revised the data pipeline for speaker-by-speaker opinion mining.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08" name="Google Shape;308;p44"/>
          <p:cNvSpPr/>
          <p:nvPr/>
        </p:nvSpPr>
        <p:spPr>
          <a:xfrm>
            <a:off x="3233950" y="1978525"/>
            <a:ext cx="2676000" cy="232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4138950" y="206742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 Dataset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3566850" y="2467625"/>
            <a:ext cx="218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– More speeches per leader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– More Leaders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– Fair Distribution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– More feature (Ex. Political Affiliation, timeline)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" sz="1055"/>
              <a:t>Dataset Extraction:</a:t>
            </a:r>
            <a:endParaRPr sz="105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[1]“Presidential Speeches | Miller Center,” </a:t>
            </a:r>
            <a:r>
              <a:rPr i="1"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Miller Center</a:t>
            </a: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May 03, 2017. https://millercenter.org/the-presidency/presidential-speeches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‌[2]pabitra_data arvindpdmn, “Aspect-Based Opinion Mining,” </a:t>
            </a:r>
            <a:r>
              <a:rPr i="1"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Devopedia</a:t>
            </a: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Nov. 15, 2019. https://devopedia.org/aspect-based-opinion-mining#qst-ans-1 (accessed Dec. 05, 2022).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‌[3]“Marxists Internet Archive Library, Complete Index of Writers,” </a:t>
            </a:r>
            <a:r>
              <a:rPr i="1"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www.marxists.org</a:t>
            </a: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https://www.marxists.org/archive/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[4]“New and Featured Products from Educational Video Group, Inc.,” </a:t>
            </a:r>
            <a:r>
              <a:rPr i="1"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www.evgonline.com</a:t>
            </a: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https://www.speeches-usa.com/Transcripts (accessed Dec. 05, 2022).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[5]“Hitler’s Speeches,” </a:t>
            </a:r>
            <a:r>
              <a:rPr i="1"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hitler.org</a:t>
            </a: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95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https://hitler.org/speeches/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[6]L. Williams, “Sentiment Analysis: Aspect-Based Opinion Mining,” Medium, Oct. 27, 2020. https://towardsdatascience.com/%EF%B8%8F-sentiment-analysis-aspect-based-opinion-mining-72a75e8c8a6d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673352" y="651957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/>
              <a:t>PROBLEM WE ARE TRYING TO SOLVE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1673352" y="1978533"/>
            <a:ext cx="5797296" cy="2721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We have one big problem plaguing virtually all political systems , i.e. lies and a lack of confidence in their representatives.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This is a problem across the board and is fodder for most news publications. </a:t>
            </a:r>
            <a:endParaRPr sz="1500"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We are going to attempt to summarize speeches by political figures to ascertain their agenda. 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The larger vision of this idea is to be able to visualize and quantify the agenda of a political collective/platform/party.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Through this, the voters can be better informed about who and exactly what they are voting for.</a:t>
            </a:r>
            <a:endParaRPr/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2D3B45"/>
              </a:solidFill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322" name="Google Shape;322;p46"/>
          <p:cNvSpPr txBox="1"/>
          <p:nvPr>
            <p:ph type="title"/>
          </p:nvPr>
        </p:nvSpPr>
        <p:spPr>
          <a:xfrm>
            <a:off x="1673352" y="199189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5052060" y="564776"/>
            <a:ext cx="3611880" cy="4437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With so many important topics of discussion and debates going around it becomes important to know what the views of the politicians on these topics are.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The problem that we are trying to solve is to make their views and stands on various topics clear to everyone by speech analysis.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This project will help ensure better governance, representation and will also play a role of informing the voter about the contents of each vote. 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2D3B45"/>
                </a:solidFill>
              </a:rPr>
              <a:t>Although it will probably be far from ideal, we would end up with a clearer picture of “what we are/were promised” and “what we get”. </a:t>
            </a:r>
            <a:endParaRPr/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15 Funny Expectations vs. Reality All Programmers Can Relate To | by Josef  Cruz | JavaScript in Plain English"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2" y="1501868"/>
            <a:ext cx="4370295" cy="245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673352" y="205807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/>
              <a:t>PROGRESS ROADMAP</a:t>
            </a:r>
            <a:endParaRPr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773206" y="1990164"/>
            <a:ext cx="3293723" cy="2043953"/>
            <a:chOff x="1013012" y="2698376"/>
            <a:chExt cx="4391631" cy="2725271"/>
          </a:xfrm>
        </p:grpSpPr>
        <p:grpSp>
          <p:nvGrpSpPr>
            <p:cNvPr id="163" name="Google Shape;163;p30"/>
            <p:cNvGrpSpPr/>
            <p:nvPr/>
          </p:nvGrpSpPr>
          <p:grpSpPr>
            <a:xfrm>
              <a:off x="1013012" y="2788023"/>
              <a:ext cx="2572871" cy="2635624"/>
              <a:chOff x="1013012" y="2788023"/>
              <a:chExt cx="2572871" cy="2635624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1013012" y="2788023"/>
                <a:ext cx="2572871" cy="2635624"/>
              </a:xfrm>
              <a:prstGeom prst="blockArc">
                <a:avLst>
                  <a:gd fmla="val 10800000" name="adj1"/>
                  <a:gd fmla="val 21484975" name="adj2"/>
                  <a:gd fmla="val 29170" name="adj3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380565" y="3281082"/>
                <a:ext cx="1837765" cy="1649506"/>
              </a:xfrm>
              <a:prstGeom prst="arc">
                <a:avLst>
                  <a:gd fmla="val 10636451" name="adj1"/>
                  <a:gd fmla="val 0" name="adj2"/>
                </a:avLst>
              </a:prstGeom>
              <a:noFill/>
              <a:ln cap="flat" cmpd="sng" w="7620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66" name="Google Shape;166;p30"/>
            <p:cNvGrpSpPr/>
            <p:nvPr/>
          </p:nvGrpSpPr>
          <p:grpSpPr>
            <a:xfrm flipH="1" rot="10800000">
              <a:off x="2831772" y="2698376"/>
              <a:ext cx="2572871" cy="2635624"/>
              <a:chOff x="1013012" y="2788023"/>
              <a:chExt cx="2572871" cy="2635624"/>
            </a:xfrm>
          </p:grpSpPr>
          <p:sp>
            <p:nvSpPr>
              <p:cNvPr id="167" name="Google Shape;167;p30"/>
              <p:cNvSpPr/>
              <p:nvPr/>
            </p:nvSpPr>
            <p:spPr>
              <a:xfrm>
                <a:off x="1013012" y="2788023"/>
                <a:ext cx="2572871" cy="2635624"/>
              </a:xfrm>
              <a:prstGeom prst="blockArc">
                <a:avLst>
                  <a:gd fmla="val 10800000" name="adj1"/>
                  <a:gd fmla="val 21484975" name="adj2"/>
                  <a:gd fmla="val 29170" name="adj3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1380565" y="3281082"/>
                <a:ext cx="1837765" cy="1649506"/>
              </a:xfrm>
              <a:prstGeom prst="arc">
                <a:avLst>
                  <a:gd fmla="val 10636451" name="adj1"/>
                  <a:gd fmla="val 0" name="adj2"/>
                </a:avLst>
              </a:prstGeom>
              <a:noFill/>
              <a:ln cap="flat" cmpd="sng" w="7620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169" name="Google Shape;169;p30"/>
          <p:cNvGrpSpPr/>
          <p:nvPr/>
        </p:nvGrpSpPr>
        <p:grpSpPr>
          <a:xfrm>
            <a:off x="3496235" y="1990164"/>
            <a:ext cx="3293723" cy="2043953"/>
            <a:chOff x="1013012" y="2698376"/>
            <a:chExt cx="4391631" cy="2725271"/>
          </a:xfrm>
        </p:grpSpPr>
        <p:grpSp>
          <p:nvGrpSpPr>
            <p:cNvPr id="170" name="Google Shape;170;p30"/>
            <p:cNvGrpSpPr/>
            <p:nvPr/>
          </p:nvGrpSpPr>
          <p:grpSpPr>
            <a:xfrm>
              <a:off x="1013012" y="2788023"/>
              <a:ext cx="2572871" cy="2635624"/>
              <a:chOff x="1013012" y="2788023"/>
              <a:chExt cx="2572871" cy="2635624"/>
            </a:xfrm>
          </p:grpSpPr>
          <p:sp>
            <p:nvSpPr>
              <p:cNvPr id="171" name="Google Shape;171;p30"/>
              <p:cNvSpPr/>
              <p:nvPr/>
            </p:nvSpPr>
            <p:spPr>
              <a:xfrm>
                <a:off x="1013012" y="2788023"/>
                <a:ext cx="2572871" cy="2635624"/>
              </a:xfrm>
              <a:prstGeom prst="blockArc">
                <a:avLst>
                  <a:gd fmla="val 10800000" name="adj1"/>
                  <a:gd fmla="val 21484975" name="adj2"/>
                  <a:gd fmla="val 29170" name="adj3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1380565" y="3281082"/>
                <a:ext cx="1837765" cy="1649506"/>
              </a:xfrm>
              <a:prstGeom prst="arc">
                <a:avLst>
                  <a:gd fmla="val 10636451" name="adj1"/>
                  <a:gd fmla="val 0" name="adj2"/>
                </a:avLst>
              </a:prstGeom>
              <a:noFill/>
              <a:ln cap="flat" cmpd="sng" w="7620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73" name="Google Shape;173;p30"/>
            <p:cNvGrpSpPr/>
            <p:nvPr/>
          </p:nvGrpSpPr>
          <p:grpSpPr>
            <a:xfrm flipH="1" rot="10800000">
              <a:off x="2831772" y="2698376"/>
              <a:ext cx="2572871" cy="2635624"/>
              <a:chOff x="1013012" y="2788023"/>
              <a:chExt cx="2572871" cy="2635624"/>
            </a:xfrm>
          </p:grpSpPr>
          <p:sp>
            <p:nvSpPr>
              <p:cNvPr id="174" name="Google Shape;174;p30"/>
              <p:cNvSpPr/>
              <p:nvPr/>
            </p:nvSpPr>
            <p:spPr>
              <a:xfrm>
                <a:off x="1013012" y="2788023"/>
                <a:ext cx="2572871" cy="2635624"/>
              </a:xfrm>
              <a:prstGeom prst="blockArc">
                <a:avLst>
                  <a:gd fmla="val 10800000" name="adj1"/>
                  <a:gd fmla="val 21484975" name="adj2"/>
                  <a:gd fmla="val 29170" name="adj3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1380565" y="3281082"/>
                <a:ext cx="1837765" cy="1649506"/>
              </a:xfrm>
              <a:prstGeom prst="arc">
                <a:avLst>
                  <a:gd fmla="val 10636451" name="adj1"/>
                  <a:gd fmla="val 0" name="adj2"/>
                </a:avLst>
              </a:prstGeom>
              <a:noFill/>
              <a:ln cap="flat" cmpd="sng" w="7620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176" name="Google Shape;176;p30"/>
          <p:cNvGrpSpPr/>
          <p:nvPr/>
        </p:nvGrpSpPr>
        <p:grpSpPr>
          <a:xfrm>
            <a:off x="1918761" y="1779078"/>
            <a:ext cx="356347" cy="691112"/>
            <a:chOff x="4329953" y="1866540"/>
            <a:chExt cx="475129" cy="921483"/>
          </a:xfrm>
        </p:grpSpPr>
        <p:cxnSp>
          <p:nvCxnSpPr>
            <p:cNvPr id="177" name="Google Shape;177;p30"/>
            <p:cNvCxnSpPr/>
            <p:nvPr/>
          </p:nvCxnSpPr>
          <p:spPr>
            <a:xfrm>
              <a:off x="4329953" y="1891553"/>
              <a:ext cx="0" cy="896470"/>
            </a:xfrm>
            <a:prstGeom prst="straightConnector1">
              <a:avLst/>
            </a:prstGeom>
            <a:noFill/>
            <a:ln cap="flat" cmpd="sng" w="762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30"/>
            <p:cNvSpPr/>
            <p:nvPr/>
          </p:nvSpPr>
          <p:spPr>
            <a:xfrm>
              <a:off x="4329953" y="1866540"/>
              <a:ext cx="475129" cy="338777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9" name="Google Shape;179;p30"/>
          <p:cNvGrpSpPr/>
          <p:nvPr/>
        </p:nvGrpSpPr>
        <p:grpSpPr>
          <a:xfrm>
            <a:off x="3049524" y="2932869"/>
            <a:ext cx="356347" cy="691112"/>
            <a:chOff x="4329953" y="1866540"/>
            <a:chExt cx="475129" cy="921483"/>
          </a:xfrm>
        </p:grpSpPr>
        <p:cxnSp>
          <p:nvCxnSpPr>
            <p:cNvPr id="180" name="Google Shape;180;p30"/>
            <p:cNvCxnSpPr/>
            <p:nvPr/>
          </p:nvCxnSpPr>
          <p:spPr>
            <a:xfrm>
              <a:off x="4329953" y="1891553"/>
              <a:ext cx="0" cy="896470"/>
            </a:xfrm>
            <a:prstGeom prst="straightConnector1">
              <a:avLst/>
            </a:prstGeom>
            <a:noFill/>
            <a:ln cap="flat" cmpd="sng" w="762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30"/>
            <p:cNvSpPr/>
            <p:nvPr/>
          </p:nvSpPr>
          <p:spPr>
            <a:xfrm>
              <a:off x="4329953" y="1866540"/>
              <a:ext cx="475129" cy="338777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2" name="Google Shape;182;p30"/>
          <p:cNvGrpSpPr/>
          <p:nvPr/>
        </p:nvGrpSpPr>
        <p:grpSpPr>
          <a:xfrm>
            <a:off x="4503959" y="1736081"/>
            <a:ext cx="356347" cy="691112"/>
            <a:chOff x="4329953" y="1866540"/>
            <a:chExt cx="475129" cy="921483"/>
          </a:xfrm>
        </p:grpSpPr>
        <p:cxnSp>
          <p:nvCxnSpPr>
            <p:cNvPr id="183" name="Google Shape;183;p30"/>
            <p:cNvCxnSpPr/>
            <p:nvPr/>
          </p:nvCxnSpPr>
          <p:spPr>
            <a:xfrm>
              <a:off x="4329953" y="1891553"/>
              <a:ext cx="0" cy="896470"/>
            </a:xfrm>
            <a:prstGeom prst="straightConnector1">
              <a:avLst/>
            </a:prstGeom>
            <a:noFill/>
            <a:ln cap="flat" cmpd="sng" w="762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30"/>
            <p:cNvSpPr/>
            <p:nvPr/>
          </p:nvSpPr>
          <p:spPr>
            <a:xfrm>
              <a:off x="4329953" y="1866540"/>
              <a:ext cx="475129" cy="338777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5" name="Google Shape;185;p30"/>
          <p:cNvGrpSpPr/>
          <p:nvPr/>
        </p:nvGrpSpPr>
        <p:grpSpPr>
          <a:xfrm>
            <a:off x="5838981" y="2895889"/>
            <a:ext cx="356347" cy="691112"/>
            <a:chOff x="4329953" y="1866540"/>
            <a:chExt cx="475129" cy="921483"/>
          </a:xfrm>
        </p:grpSpPr>
        <p:cxnSp>
          <p:nvCxnSpPr>
            <p:cNvPr id="186" name="Google Shape;186;p30"/>
            <p:cNvCxnSpPr/>
            <p:nvPr/>
          </p:nvCxnSpPr>
          <p:spPr>
            <a:xfrm>
              <a:off x="4329953" y="1891553"/>
              <a:ext cx="0" cy="896470"/>
            </a:xfrm>
            <a:prstGeom prst="straightConnector1">
              <a:avLst/>
            </a:prstGeom>
            <a:noFill/>
            <a:ln cap="flat" cmpd="sng" w="762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30"/>
            <p:cNvSpPr/>
            <p:nvPr/>
          </p:nvSpPr>
          <p:spPr>
            <a:xfrm>
              <a:off x="4329953" y="1866540"/>
              <a:ext cx="475129" cy="338777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8" name="Google Shape;188;p30"/>
          <p:cNvSpPr txBox="1"/>
          <p:nvPr/>
        </p:nvSpPr>
        <p:spPr>
          <a:xfrm>
            <a:off x="2275108" y="1667107"/>
            <a:ext cx="135895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 Generation</a:t>
            </a:r>
            <a:endParaRPr sz="1100"/>
          </a:p>
        </p:txBody>
      </p:sp>
      <p:sp>
        <p:nvSpPr>
          <p:cNvPr id="189" name="Google Shape;189;p30"/>
          <p:cNvSpPr txBox="1"/>
          <p:nvPr/>
        </p:nvSpPr>
        <p:spPr>
          <a:xfrm>
            <a:off x="2712138" y="2457069"/>
            <a:ext cx="123040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Cleaning</a:t>
            </a:r>
            <a:endParaRPr sz="1100"/>
          </a:p>
        </p:txBody>
      </p:sp>
      <p:sp>
        <p:nvSpPr>
          <p:cNvPr id="190" name="Google Shape;190;p30"/>
          <p:cNvSpPr txBox="1"/>
          <p:nvPr/>
        </p:nvSpPr>
        <p:spPr>
          <a:xfrm>
            <a:off x="4812437" y="1627400"/>
            <a:ext cx="170185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Summarization</a:t>
            </a:r>
            <a:endParaRPr sz="1100"/>
          </a:p>
        </p:txBody>
      </p:sp>
      <p:sp>
        <p:nvSpPr>
          <p:cNvPr id="191" name="Google Shape;191;p30"/>
          <p:cNvSpPr txBox="1"/>
          <p:nvPr/>
        </p:nvSpPr>
        <p:spPr>
          <a:xfrm>
            <a:off x="5663366" y="2203391"/>
            <a:ext cx="13640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Aspect Based Opinion Mining</a:t>
            </a:r>
            <a:endParaRPr sz="1100"/>
          </a:p>
        </p:txBody>
      </p:sp>
      <p:sp>
        <p:nvSpPr>
          <p:cNvPr id="192" name="Google Shape;192;p30"/>
          <p:cNvSpPr txBox="1"/>
          <p:nvPr/>
        </p:nvSpPr>
        <p:spPr>
          <a:xfrm>
            <a:off x="756802" y="2973826"/>
            <a:ext cx="9472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 sz="1100"/>
          </a:p>
        </p:txBody>
      </p:sp>
      <p:sp>
        <p:nvSpPr>
          <p:cNvPr id="193" name="Google Shape;193;p30"/>
          <p:cNvSpPr txBox="1"/>
          <p:nvPr/>
        </p:nvSpPr>
        <p:spPr>
          <a:xfrm>
            <a:off x="6293494" y="2768759"/>
            <a:ext cx="6820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97288" y="943283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</a:pPr>
            <a:r>
              <a:rPr lang="en"/>
              <a:t>DATASET GENERATION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052060" y="943282"/>
            <a:ext cx="3611880" cy="35967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We scraped through 113 web pages in total to generate our desired </a:t>
            </a:r>
            <a:r>
              <a:rPr lang="en" sz="1500"/>
              <a:t>dataset</a:t>
            </a:r>
            <a:r>
              <a:rPr lang="en" sz="1500"/>
              <a:t> 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We scraped through the transcript sections of different politicians speeches.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We used beautiful soup , selenium as well as scrapy for the following process.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We scraped our data from various websites like millicenter.com , marxists.com and americanrhetoric.com.</a:t>
            </a:r>
            <a:endParaRPr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This dataset generation was quite a tedious process because of the volume of links that had to be </a:t>
            </a:r>
            <a:r>
              <a:rPr lang="en" sz="1500"/>
              <a:t>scrapped</a:t>
            </a:r>
            <a:r>
              <a:rPr lang="en" sz="1500"/>
              <a:t> in order to achieve the required data.</a:t>
            </a:r>
            <a:endParaRPr/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905694" y="3550010"/>
            <a:ext cx="594536" cy="5254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descr="Web Scraping using Beautiful Soup and Selenium for dynamic page | by Rahul  Nayak | YML Innovation Lab | Medium"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05" y="2702860"/>
            <a:ext cx="3358776" cy="188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527907" y="228412"/>
            <a:ext cx="5995723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/>
              <a:t>DATASET CHARACTERISTICS</a:t>
            </a:r>
            <a:endParaRPr/>
          </a:p>
        </p:txBody>
      </p:sp>
      <p:pic>
        <p:nvPicPr>
          <p:cNvPr id="207" name="Google Shape;20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907" y="1576667"/>
            <a:ext cx="3172100" cy="100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907" y="2754791"/>
            <a:ext cx="3172100" cy="10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7907" y="3932913"/>
            <a:ext cx="3172100" cy="113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2359" y="1566582"/>
            <a:ext cx="2449142" cy="350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300" y="106763"/>
            <a:ext cx="5906299" cy="4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87" y="239000"/>
            <a:ext cx="7824225" cy="4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Models and Techniques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5615950" y="2220550"/>
            <a:ext cx="1418100" cy="14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5690456" y="2615824"/>
            <a:ext cx="12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Summarizer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1620100" y="2095925"/>
            <a:ext cx="1135500" cy="11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1655951" y="2207975"/>
            <a:ext cx="10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Scrapers + 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1620100" y="3314575"/>
            <a:ext cx="1135500" cy="11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655951" y="3426625"/>
            <a:ext cx="10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Scrapers + 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889550" y="3884875"/>
            <a:ext cx="1135500" cy="11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2925401" y="3996925"/>
            <a:ext cx="10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Text Scrapers + 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4" name="Google Shape;234;p35"/>
          <p:cNvCxnSpPr>
            <a:stCxn id="228" idx="3"/>
            <a:endCxn id="226" idx="1"/>
          </p:cNvCxnSpPr>
          <p:nvPr/>
        </p:nvCxnSpPr>
        <p:spPr>
          <a:xfrm>
            <a:off x="2755600" y="2663675"/>
            <a:ext cx="2860500" cy="26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5"/>
          <p:cNvCxnSpPr>
            <a:stCxn id="232" idx="0"/>
            <a:endCxn id="226" idx="1"/>
          </p:cNvCxnSpPr>
          <p:nvPr/>
        </p:nvCxnSpPr>
        <p:spPr>
          <a:xfrm flipH="1" rot="10800000">
            <a:off x="3457300" y="2929675"/>
            <a:ext cx="2158800" cy="9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>
            <a:stCxn id="231" idx="3"/>
            <a:endCxn id="226" idx="1"/>
          </p:cNvCxnSpPr>
          <p:nvPr/>
        </p:nvCxnSpPr>
        <p:spPr>
          <a:xfrm flipH="1" rot="10800000">
            <a:off x="2719751" y="2929675"/>
            <a:ext cx="2896200" cy="9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