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499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aude.ai/public/artifacts/f7967eba-e5c1-4bb2-a4ef-f928af1baf64" TargetMode="External"/><Relationship Id="rId5" Type="http://schemas.openxmlformats.org/officeDocument/2006/relationships/hyperlink" Target="https://setmycareer.com/" TargetMode="External"/><Relationship Id="rId4" Type="http://schemas.openxmlformats.org/officeDocument/2006/relationships/hyperlink" Target="https://www.polygence.org/research-opportunities/research-opportunities-for-high-school-students-in-ind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3314" y="1426381"/>
            <a:ext cx="6662386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SIH25094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One-Stop 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Personalized Career &amp; Education Advisor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SparkUP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2000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16598" y="36965"/>
            <a:ext cx="10972801" cy="1143000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One-Stop Personalized Career &amp; Education Advisor</a:t>
            </a:r>
            <a:endParaRPr lang="en-US" sz="28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395246"/>
            <a:ext cx="101225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3200" dirty="0"/>
              <a:t>Personalized web platform for career &amp; education guidance.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34859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SparkUP</a:t>
            </a:r>
            <a:endParaRPr lang="en-IN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6E97B5-0911-78A6-847D-C21EB7754712}"/>
              </a:ext>
            </a:extLst>
          </p:cNvPr>
          <p:cNvSpPr txBox="1"/>
          <p:nvPr/>
        </p:nvSpPr>
        <p:spPr>
          <a:xfrm>
            <a:off x="132079" y="1980021"/>
            <a:ext cx="77201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Key Features</a:t>
            </a:r>
          </a:p>
          <a:p>
            <a:endParaRPr lang="en-IN" sz="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Career Path Mapping → stream → degree → exams.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Govt. College Directory → verified info on nearby colleges.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Admission &amp; Scholarship Tracker → reminders for deadlines.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AI-driven personalized recommendations.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6CD01C-3D98-CF10-CC15-7E0D26FE62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608" t="15651" r="10481" b="14309"/>
          <a:stretch>
            <a:fillRect/>
          </a:stretch>
        </p:blipFill>
        <p:spPr>
          <a:xfrm>
            <a:off x="7254489" y="2028721"/>
            <a:ext cx="4937510" cy="43276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252246"/>
            <a:ext cx="144822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SparkUP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1F8F15-EC92-78AC-BAE4-C2EE900911FA}"/>
              </a:ext>
            </a:extLst>
          </p:cNvPr>
          <p:cNvSpPr txBox="1"/>
          <p:nvPr/>
        </p:nvSpPr>
        <p:spPr>
          <a:xfrm>
            <a:off x="141515" y="1014126"/>
            <a:ext cx="859608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Technologies to be Used</a:t>
            </a:r>
            <a:endParaRPr lang="en-IN" sz="2400" dirty="0"/>
          </a:p>
          <a:p>
            <a:endParaRPr lang="en-IN" sz="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Frontend:</a:t>
            </a:r>
            <a:r>
              <a:rPr lang="en-US" sz="2000" dirty="0"/>
              <a:t> React.js (responsive web design)</a:t>
            </a:r>
            <a:endParaRPr lang="en-IN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/>
              <a:t>Backend:</a:t>
            </a:r>
            <a:r>
              <a:rPr lang="en-IN" sz="2000" dirty="0"/>
              <a:t> Node.js (Express) / Fast API (Python)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/>
              <a:t>Database:</a:t>
            </a:r>
            <a:r>
              <a:rPr lang="en-IN" sz="2000" dirty="0"/>
              <a:t> Firebase (for MVP) → PostgreSQL/MySQL (for scalability)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AI/ML:</a:t>
            </a:r>
            <a:r>
              <a:rPr lang="en-US" sz="2000" dirty="0"/>
              <a:t> Rule-based recommendation engine → scalable to ML (Scikit-learn/TensorFlow)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b="1" dirty="0"/>
              <a:t>APIs &amp; Tools:</a:t>
            </a:r>
            <a:r>
              <a:rPr lang="en-IN" sz="2000" dirty="0"/>
              <a:t> Google Maps API (college locator), Govt. Higher Education datasets, Cloud Hosting (AWS/Heroku), Docker (deployment)</a:t>
            </a:r>
          </a:p>
          <a:p>
            <a:endParaRPr lang="en-IN" sz="800" b="1" dirty="0"/>
          </a:p>
          <a:p>
            <a:r>
              <a:rPr lang="en-IN" sz="2400" b="1" dirty="0"/>
              <a:t>Methodology &amp;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Student Login &amp; Profile Creation (via website)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000" dirty="0"/>
              <a:t>Aptitude &amp; Interest Quiz (web-based quiz module)</a:t>
            </a:r>
            <a:r>
              <a:rPr lang="en-US" sz="20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Recommendation Engine → suggests streams, courses, and careers(Scikit-learn/TensorFlow)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Career Path Visualization (roadmaps shown on dashboard)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Govt. College Directory (searchable list/map view)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Notifications Dashboard for Admissions &amp; Scholarships</a:t>
            </a:r>
            <a:endParaRPr lang="en-IN" sz="20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56974BD-1514-06AF-69B4-674207C570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578" t="3346" r="15313" b="3792"/>
          <a:stretch>
            <a:fillRect/>
          </a:stretch>
        </p:blipFill>
        <p:spPr>
          <a:xfrm>
            <a:off x="8737601" y="1200096"/>
            <a:ext cx="2736031" cy="50704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252246"/>
            <a:ext cx="14583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SparkUP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22E982-634C-9A3F-3743-23E9C3F2B8D9}"/>
              </a:ext>
            </a:extLst>
          </p:cNvPr>
          <p:cNvSpPr txBox="1"/>
          <p:nvPr/>
        </p:nvSpPr>
        <p:spPr>
          <a:xfrm>
            <a:off x="141514" y="1014126"/>
            <a:ext cx="889697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Analysis of Feasibility</a:t>
            </a:r>
            <a:endParaRPr lang="en-IN" sz="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functional </a:t>
            </a:r>
            <a:r>
              <a:rPr lang="en-US" sz="2000" b="1" dirty="0"/>
              <a:t>web-based MVP</a:t>
            </a:r>
            <a:r>
              <a:rPr lang="en-US" sz="2000" dirty="0"/>
              <a:t> (quiz, recommendations, college directory, basic notifications) can be built within the hackathon timeline.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Scalable from </a:t>
            </a:r>
            <a:r>
              <a:rPr lang="en-US" sz="2000" b="1" dirty="0"/>
              <a:t>district-level pilot</a:t>
            </a:r>
            <a:r>
              <a:rPr lang="en-US" sz="2000" dirty="0"/>
              <a:t> → </a:t>
            </a:r>
            <a:r>
              <a:rPr lang="en-US" sz="2000" b="1" dirty="0"/>
              <a:t>state-wide rollout</a:t>
            </a:r>
            <a:r>
              <a:rPr lang="en-US" sz="2000" dirty="0"/>
              <a:t> → </a:t>
            </a:r>
            <a:r>
              <a:rPr lang="en-US" sz="2000" b="1" dirty="0"/>
              <a:t>national-level platform</a:t>
            </a:r>
            <a:r>
              <a:rPr lang="en-US" sz="2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Uses widely available web technologies (React, Node.js, Firebase/PostgreSQL).</a:t>
            </a:r>
          </a:p>
        </p:txBody>
      </p:sp>
      <p:sp>
        <p:nvSpPr>
          <p:cNvPr id="137" name="Line"/>
          <p:cNvSpPr/>
          <p:nvPr/>
        </p:nvSpPr>
        <p:spPr>
          <a:xfrm flipH="1" flipV="1">
            <a:off x="2957755" y="4456632"/>
            <a:ext cx="2036275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8" name="Line"/>
          <p:cNvSpPr/>
          <p:nvPr/>
        </p:nvSpPr>
        <p:spPr>
          <a:xfrm>
            <a:off x="6394287" y="4456632"/>
            <a:ext cx="2104278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39" name="1.Technical Infrastructure.…"/>
          <p:cNvSpPr/>
          <p:nvPr/>
        </p:nvSpPr>
        <p:spPr>
          <a:xfrm>
            <a:off x="141514" y="3429000"/>
            <a:ext cx="2816242" cy="2219924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Technical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Language and Cultural Barriers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/>
              <a:t>Sunstainability</a:t>
            </a:r>
            <a:r>
              <a:rPr dirty="0"/>
              <a:t> &amp; Maintenance</a:t>
            </a:r>
          </a:p>
        </p:txBody>
      </p:sp>
      <p:sp>
        <p:nvSpPr>
          <p:cNvPr id="140" name="1.Use lightweight website first.…"/>
          <p:cNvSpPr/>
          <p:nvPr/>
        </p:nvSpPr>
        <p:spPr>
          <a:xfrm>
            <a:off x="8498565" y="3503273"/>
            <a:ext cx="3551921" cy="200054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Use lightweight website first.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Instead of heavy multilingual,</a:t>
            </a:r>
            <a:r>
              <a:rPr lang="en-IN" dirty="0"/>
              <a:t> </a:t>
            </a:r>
            <a:r>
              <a:rPr dirty="0"/>
              <a:t>start with simple Hindi +English.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/>
              <a:t>build on open source,</a:t>
            </a:r>
            <a:r>
              <a:rPr lang="en-IN" dirty="0"/>
              <a:t> </a:t>
            </a:r>
            <a:r>
              <a:rPr dirty="0"/>
              <a:t>community model or engage college  student for ongoing support</a:t>
            </a:r>
          </a:p>
        </p:txBody>
      </p:sp>
      <p:sp>
        <p:nvSpPr>
          <p:cNvPr id="141" name="Yes"/>
          <p:cNvSpPr/>
          <p:nvPr/>
        </p:nvSpPr>
        <p:spPr>
          <a:xfrm>
            <a:off x="3692770" y="4142570"/>
            <a:ext cx="846002" cy="63258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sz="2500"/>
            </a:lvl1pPr>
          </a:lstStyle>
          <a:p>
            <a:r>
              <a:rPr b="1" dirty="0"/>
              <a:t>Yes</a:t>
            </a:r>
          </a:p>
        </p:txBody>
      </p:sp>
      <p:sp>
        <p:nvSpPr>
          <p:cNvPr id="142" name="Solutions"/>
          <p:cNvSpPr/>
          <p:nvPr/>
        </p:nvSpPr>
        <p:spPr>
          <a:xfrm>
            <a:off x="6765999" y="4099009"/>
            <a:ext cx="1360854" cy="67614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just"/>
          </a:lstStyle>
          <a:p>
            <a:r>
              <a:rPr sz="1600" b="1" dirty="0"/>
              <a:t>Solutions</a:t>
            </a:r>
          </a:p>
        </p:txBody>
      </p:sp>
      <p:sp>
        <p:nvSpPr>
          <p:cNvPr id="134" name="Are there challenges…"/>
          <p:cNvSpPr/>
          <p:nvPr/>
        </p:nvSpPr>
        <p:spPr>
          <a:xfrm>
            <a:off x="4801417" y="3590146"/>
            <a:ext cx="1717252" cy="1732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pPr algn="ctr">
              <a:defRPr sz="1500"/>
            </a:pPr>
            <a:r>
              <a:rPr sz="2000" b="1" dirty="0"/>
              <a:t>Are </a:t>
            </a:r>
            <a:endParaRPr lang="en-IN" sz="2000" b="1" dirty="0"/>
          </a:p>
          <a:p>
            <a:pPr algn="ctr">
              <a:defRPr sz="1500"/>
            </a:pPr>
            <a:r>
              <a:rPr sz="2000" b="1" dirty="0"/>
              <a:t>there </a:t>
            </a:r>
            <a:r>
              <a:rPr lang="en-IN" sz="2000" b="1" dirty="0"/>
              <a:t>any</a:t>
            </a:r>
          </a:p>
          <a:p>
            <a:pPr algn="ctr">
              <a:defRPr sz="1500"/>
            </a:pPr>
            <a:r>
              <a:rPr sz="2000" b="1" dirty="0"/>
              <a:t>challenges</a:t>
            </a:r>
          </a:p>
          <a:p>
            <a:pPr algn="ctr">
              <a:defRPr sz="1500"/>
            </a:pPr>
            <a:r>
              <a:rPr sz="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599" y="6356353"/>
            <a:ext cx="28448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199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252246"/>
            <a:ext cx="146694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SparkUP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5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2" name="Line"/>
          <p:cNvSpPr/>
          <p:nvPr/>
        </p:nvSpPr>
        <p:spPr>
          <a:xfrm flipV="1">
            <a:off x="7115748" y="2222625"/>
            <a:ext cx="1113314" cy="6581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3" name="Line"/>
          <p:cNvSpPr/>
          <p:nvPr/>
        </p:nvSpPr>
        <p:spPr>
          <a:xfrm>
            <a:off x="7146287" y="3508130"/>
            <a:ext cx="2268839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4" name="Line"/>
          <p:cNvSpPr/>
          <p:nvPr/>
        </p:nvSpPr>
        <p:spPr>
          <a:xfrm flipH="1" flipV="1">
            <a:off x="4122792" y="2398585"/>
            <a:ext cx="845178" cy="45513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5" name="Line"/>
          <p:cNvSpPr/>
          <p:nvPr/>
        </p:nvSpPr>
        <p:spPr>
          <a:xfrm flipH="1">
            <a:off x="3009039" y="3578468"/>
            <a:ext cx="1890726" cy="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6" name="Line"/>
          <p:cNvSpPr/>
          <p:nvPr/>
        </p:nvSpPr>
        <p:spPr>
          <a:xfrm>
            <a:off x="7115747" y="4202023"/>
            <a:ext cx="1238921" cy="867235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sp>
        <p:nvSpPr>
          <p:cNvPr id="157" name="IMPACT AND BENEFITS"/>
          <p:cNvSpPr/>
          <p:nvPr/>
        </p:nvSpPr>
        <p:spPr>
          <a:xfrm>
            <a:off x="4899765" y="2798961"/>
            <a:ext cx="2268839" cy="145554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>
              <a:defRPr sz="2600" b="1"/>
            </a:lvl1pPr>
          </a:lstStyle>
          <a:p>
            <a:pPr algn="ctr"/>
            <a:r>
              <a:rPr dirty="0"/>
              <a:t>IMPACT AND BENEFITS</a:t>
            </a:r>
          </a:p>
        </p:txBody>
      </p:sp>
      <p:sp>
        <p:nvSpPr>
          <p:cNvPr id="158" name="Potential impact on the target audience"/>
          <p:cNvSpPr/>
          <p:nvPr/>
        </p:nvSpPr>
        <p:spPr>
          <a:xfrm>
            <a:off x="134413" y="2993301"/>
            <a:ext cx="2874626" cy="127000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marL="342900" indent="-342900" algn="just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 algn="ctr">
              <a:buNone/>
            </a:pPr>
            <a:r>
              <a:rPr dirty="0">
                <a:latin typeface="+mj-lt"/>
              </a:rPr>
              <a:t>Potential impact on the target audience</a:t>
            </a:r>
          </a:p>
        </p:txBody>
      </p:sp>
      <p:sp>
        <p:nvSpPr>
          <p:cNvPr id="159" name="Boosts Enrollment in government degree colleges."/>
          <p:cNvSpPr/>
          <p:nvPr/>
        </p:nvSpPr>
        <p:spPr>
          <a:xfrm>
            <a:off x="9415126" y="2740110"/>
            <a:ext cx="2642459" cy="161841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marL="342900" indent="-342900" algn="just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 algn="ctr">
              <a:buNone/>
            </a:pPr>
            <a:r>
              <a:rPr dirty="0">
                <a:latin typeface="+mj-lt"/>
              </a:rPr>
              <a:t>Boosts Enrollment in government degree colleges.</a:t>
            </a:r>
          </a:p>
        </p:txBody>
      </p:sp>
      <p:sp>
        <p:nvSpPr>
          <p:cNvPr id="160" name="Reduces post-10th and 12th dropout rates."/>
          <p:cNvSpPr/>
          <p:nvPr/>
        </p:nvSpPr>
        <p:spPr>
          <a:xfrm>
            <a:off x="8165696" y="1200962"/>
            <a:ext cx="2268839" cy="145554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marL="342900" indent="-342900" algn="just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 algn="ctr">
              <a:buNone/>
            </a:pPr>
            <a:r>
              <a:rPr dirty="0">
                <a:latin typeface="+mj-lt"/>
              </a:rPr>
              <a:t>Reduces post-10th and 12th dropout rates.</a:t>
            </a:r>
          </a:p>
        </p:txBody>
      </p:sp>
      <p:sp>
        <p:nvSpPr>
          <p:cNvPr id="161" name="Builds greater trust in educational and career guidance among parents and students."/>
          <p:cNvSpPr/>
          <p:nvPr/>
        </p:nvSpPr>
        <p:spPr>
          <a:xfrm>
            <a:off x="8354672" y="4464863"/>
            <a:ext cx="2973385" cy="177411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marL="342900" indent="-342900" algn="just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 algn="ctr">
              <a:buNone/>
            </a:pPr>
            <a:r>
              <a:rPr dirty="0">
                <a:latin typeface="+mj-lt"/>
              </a:rPr>
              <a:t>Builds greater trust </a:t>
            </a:r>
            <a:endParaRPr lang="en-IN" dirty="0">
              <a:latin typeface="+mj-lt"/>
            </a:endParaRPr>
          </a:p>
          <a:p>
            <a:pPr marL="0" indent="0" algn="ctr">
              <a:buNone/>
            </a:pPr>
            <a:r>
              <a:rPr dirty="0">
                <a:latin typeface="+mj-lt"/>
              </a:rPr>
              <a:t>in educational and career guidance among parents and students.</a:t>
            </a:r>
          </a:p>
        </p:txBody>
      </p:sp>
      <p:sp>
        <p:nvSpPr>
          <p:cNvPr id="162" name="Access to career guidance for rural and low-income students."/>
          <p:cNvSpPr/>
          <p:nvPr/>
        </p:nvSpPr>
        <p:spPr>
          <a:xfrm>
            <a:off x="978990" y="1208355"/>
            <a:ext cx="3205390" cy="176628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marL="342900" indent="-342900" algn="just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 algn="ctr">
              <a:buNone/>
            </a:pPr>
            <a:r>
              <a:rPr dirty="0">
                <a:latin typeface="+mj-lt"/>
              </a:rPr>
              <a:t>Access to career guidance for rural and low-income</a:t>
            </a:r>
            <a:endParaRPr lang="en-IN" dirty="0">
              <a:latin typeface="+mj-lt"/>
            </a:endParaRPr>
          </a:p>
          <a:p>
            <a:pPr marL="0" indent="0" algn="ctr">
              <a:buNone/>
            </a:pPr>
            <a:r>
              <a:rPr dirty="0">
                <a:latin typeface="+mj-lt"/>
              </a:rPr>
              <a:t> students.</a:t>
            </a:r>
          </a:p>
        </p:txBody>
      </p:sp>
      <p:sp>
        <p:nvSpPr>
          <p:cNvPr id="163" name="Line"/>
          <p:cNvSpPr/>
          <p:nvPr/>
        </p:nvSpPr>
        <p:spPr>
          <a:xfrm flipH="1">
            <a:off x="3974133" y="4186940"/>
            <a:ext cx="973169" cy="71616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endParaRPr dirty="0"/>
          </a:p>
        </p:txBody>
      </p:sp>
      <p:sp>
        <p:nvSpPr>
          <p:cNvPr id="164" name="Economic: Creates an affordable and clear pathway to a stronger, more informed workforce."/>
          <p:cNvSpPr/>
          <p:nvPr/>
        </p:nvSpPr>
        <p:spPr>
          <a:xfrm>
            <a:off x="863940" y="4485387"/>
            <a:ext cx="3320439" cy="177411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marL="342900" indent="-342900" algn="just"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 algn="ctr">
              <a:buNone/>
            </a:pPr>
            <a:r>
              <a:rPr sz="1600" dirty="0">
                <a:latin typeface="+mj-lt"/>
              </a:rPr>
              <a:t>Economic: Creates an affordable and clear pathway to a stronger, more informed workforce.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8298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SparkUP</a:t>
            </a:r>
            <a:endParaRPr lang="en-IN" b="1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3" name="Table 1"/>
          <p:cNvGraphicFramePr/>
          <p:nvPr>
            <p:extLst>
              <p:ext uri="{D42A27DB-BD31-4B8C-83A1-F6EECF244321}">
                <p14:modId xmlns:p14="http://schemas.microsoft.com/office/powerpoint/2010/main" val="1841993181"/>
              </p:ext>
            </p:extLst>
          </p:nvPr>
        </p:nvGraphicFramePr>
        <p:xfrm>
          <a:off x="1417530" y="1078175"/>
          <a:ext cx="9106861" cy="2491829"/>
        </p:xfrm>
        <a:graphic>
          <a:graphicData uri="http://schemas.openxmlformats.org/drawingml/2006/table">
            <a:tbl>
              <a:tblPr firstRow="1" bandRow="1"/>
              <a:tblGrid>
                <a:gridCol w="4229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9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7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463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Feature</a:t>
                      </a:r>
                    </a:p>
                  </a:txBody>
                  <a:tcPr marL="12700" marR="12700" marT="12700" marB="12700" anchor="ctr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One-Stop Advisor</a:t>
                      </a:r>
                    </a:p>
                  </a:txBody>
                  <a:tcPr marL="12700" marR="12700" marT="12700" marB="12700" anchor="ctr" horzOverflow="overflow">
                    <a:solidFill>
                      <a:srgbClr val="CFD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Other Apps</a:t>
                      </a:r>
                    </a:p>
                  </a:txBody>
                  <a:tcPr marL="12700" marR="12700" marT="12700" marB="12700" anchor="ctr" horzOverflow="overflow">
                    <a:solidFill>
                      <a:srgbClr val="CFD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882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Centralized Career + Education Guidance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Yes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Few other app have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696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Mentorship + Alumni Networking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Yes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Basic apps have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4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Gamification &amp; Motivation Engine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Yes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None have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2827513710"/>
                  </a:ext>
                </a:extLst>
              </a:tr>
              <a:tr h="30394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Scholarship &amp; Funding Discovery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Yes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None have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4277683738"/>
                  </a:ext>
                </a:extLst>
              </a:tr>
              <a:tr h="30394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Collaborative Research &amp; Project Hub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Yes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None have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1423477880"/>
                  </a:ext>
                </a:extLst>
              </a:tr>
              <a:tr h="303947"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One-Stop Career + Education Ecosystem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Yes</a:t>
                      </a:r>
                    </a:p>
                  </a:txBody>
                  <a:tcPr marL="12700" marR="12700" marT="12700" marB="12700" anchor="ctr" horzOverflow="overflow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defRPr sz="1800"/>
                      </a:pPr>
                      <a:r>
                        <a:rPr sz="1600" dirty="0">
                          <a:latin typeface="+mj-lt"/>
                          <a:ea typeface="Times Roman"/>
                          <a:cs typeface="Times Roman"/>
                          <a:sym typeface="Times Roman"/>
                        </a:rPr>
                        <a:t>None have</a:t>
                      </a:r>
                    </a:p>
                  </a:txBody>
                  <a:tcPr marL="12700" marR="12700" marT="12700" marB="12700" anchor="ctr" horzOverflow="overflow"/>
                </a:tc>
                <a:extLst>
                  <a:ext uri="{0D108BD9-81ED-4DB2-BD59-A6C34878D82A}">
                    <a16:rowId xmlns:a16="http://schemas.microsoft.com/office/drawing/2014/main" val="2807820585"/>
                  </a:ext>
                </a:extLst>
              </a:tr>
            </a:tbl>
          </a:graphicData>
        </a:graphic>
      </p:graphicFrame>
      <p:sp>
        <p:nvSpPr>
          <p:cNvPr id="175" name="CareerGuide, Mindler, Shiksha.com: Existing paid, private-focused platforms that lack government credibility.…"/>
          <p:cNvSpPr txBox="1"/>
          <p:nvPr/>
        </p:nvSpPr>
        <p:spPr>
          <a:xfrm>
            <a:off x="419381" y="3587183"/>
            <a:ext cx="11103158" cy="275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2400" b="1" dirty="0">
                <a:cs typeface="Times New Roman" panose="02020603050405020304" pitchFamily="18" charset="0"/>
              </a:rPr>
              <a:t>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  <a:hlinkClick r:id="rId4"/>
              </a:rPr>
              <a:t>https://www.polygence.org/research-opportunities/research-opportunities-for-high-school-students-in-india</a:t>
            </a:r>
            <a:endParaRPr lang="en-US" sz="16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  <a:hlinkClick r:id="rId5"/>
              </a:rPr>
              <a:t>https://setmycareer.com/</a:t>
            </a:r>
            <a:r>
              <a:rPr lang="en-US" sz="1600" dirty="0">
                <a:cs typeface="Times New Roman" panose="02020603050405020304" pitchFamily="18" charset="0"/>
              </a:rPr>
              <a:t> (it is totally based on private sector)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cs typeface="Times New Roman" panose="02020603050405020304" pitchFamily="18" charset="0"/>
                <a:hlinkClick r:id="rId6"/>
              </a:rPr>
              <a:t>https://claude.ai/public/artifacts/f7967eba-e5c1-4bb2-a4ef-f928af1baf64</a:t>
            </a:r>
            <a:endParaRPr lang="en-US" sz="1600" dirty="0"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+mj-lt"/>
                <a:cs typeface="Times New Roman" panose="02020603050405020304" pitchFamily="18" charset="0"/>
              </a:rPr>
              <a:t>Reference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Career Guide</a:t>
            </a: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>
                <a:latin typeface="+mj-lt"/>
              </a:rPr>
              <a:t>Shiksha.com</a:t>
            </a: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Private </a:t>
            </a:r>
            <a:r>
              <a:rPr dirty="0">
                <a:latin typeface="+mj-lt"/>
              </a:rPr>
              <a:t>focused platforms that lack government credibility.</a:t>
            </a:r>
          </a:p>
          <a:p>
            <a:pPr algn="ctr"/>
            <a:endParaRPr lang="en-IN" sz="500" dirty="0">
              <a:latin typeface="+mj-lt"/>
            </a:endParaRPr>
          </a:p>
          <a:p>
            <a:pPr algn="ctr"/>
            <a:r>
              <a:rPr dirty="0">
                <a:latin typeface="+mj-lt"/>
              </a:rPr>
              <a:t>MHRD Report 2022: A key finding of a </a:t>
            </a:r>
            <a:r>
              <a:rPr b="1" dirty="0">
                <a:latin typeface="+mj-lt"/>
              </a:rPr>
              <a:t>17%</a:t>
            </a:r>
            <a:r>
              <a:rPr dirty="0">
                <a:latin typeface="+mj-lt"/>
              </a:rPr>
              <a:t> </a:t>
            </a:r>
            <a:r>
              <a:rPr b="1" dirty="0">
                <a:latin typeface="+mj-lt"/>
              </a:rPr>
              <a:t>dropout</a:t>
            </a:r>
            <a:r>
              <a:rPr dirty="0">
                <a:latin typeface="+mj-lt"/>
              </a:rPr>
              <a:t> rate after Class 10 highlights the problem statement</a:t>
            </a:r>
            <a:r>
              <a:rPr lang="en-IN" dirty="0">
                <a:latin typeface="+mj-lt"/>
              </a:rPr>
              <a:t>.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7726</TotalTime>
  <Words>573</Words>
  <Application>Microsoft Office PowerPoint</Application>
  <PresentationFormat>Widescreen</PresentationFormat>
  <Paragraphs>117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One-Stop Personalized Career &amp; Education Advisor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Gaurav Yadav</cp:lastModifiedBy>
  <cp:revision>157</cp:revision>
  <cp:lastPrinted>2025-09-02T16:16:13Z</cp:lastPrinted>
  <dcterms:created xsi:type="dcterms:W3CDTF">2013-12-12T18:46:50Z</dcterms:created>
  <dcterms:modified xsi:type="dcterms:W3CDTF">2025-09-02T17:22:05Z</dcterms:modified>
  <cp:category/>
</cp:coreProperties>
</file>