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782" r:id="rId2"/>
  </p:sldMasterIdLst>
  <p:sldIdLst>
    <p:sldId id="256" r:id="rId3"/>
    <p:sldId id="257" r:id="rId4"/>
    <p:sldId id="258" r:id="rId5"/>
    <p:sldId id="259" r:id="rId6"/>
    <p:sldId id="266" r:id="rId7"/>
    <p:sldId id="261" r:id="rId8"/>
    <p:sldId id="262" r:id="rId9"/>
    <p:sldId id="260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colorful lines in a black background&#10;&#10;Description automatically generated">
            <a:extLst>
              <a:ext uri="{FF2B5EF4-FFF2-40B4-BE49-F238E27FC236}">
                <a16:creationId xmlns:a16="http://schemas.microsoft.com/office/drawing/2014/main" id="{282B4F3C-9BA2-8EF9-B508-409AAEC9A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7627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5FEE4F-EB84-0359-DE59-C7937A99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55" y="2178423"/>
            <a:ext cx="5526115" cy="15975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8089B17-3C24-CA48-F6C8-0CC6FFFE76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6836" y="685800"/>
            <a:ext cx="5530735" cy="782619"/>
          </a:xfrm>
        </p:spPr>
        <p:txBody>
          <a:bodyPr anchor="b" anchorCtr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2118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823D622-2EF0-DA78-E284-BE4BBD8B96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06836" y="1637852"/>
            <a:ext cx="5530735" cy="411480"/>
          </a:xfrm>
        </p:spPr>
        <p:txBody>
          <a:bodyPr/>
          <a:lstStyle>
            <a:lvl1pPr>
              <a:spcBef>
                <a:spcPts val="0"/>
              </a:spcBef>
              <a:defRPr sz="123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E55D48B-8279-384A-E01A-E61209332B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6836" y="3905026"/>
            <a:ext cx="5530735" cy="968188"/>
          </a:xfrm>
        </p:spPr>
        <p:txBody>
          <a:bodyPr/>
          <a:lstStyle>
            <a:lvl1pPr>
              <a:spcBef>
                <a:spcPts val="0"/>
              </a:spcBef>
              <a:defRPr sz="1235">
                <a:solidFill>
                  <a:schemeClr val="bg1"/>
                </a:solidFill>
              </a:defRPr>
            </a:lvl1pPr>
            <a:lvl2pPr>
              <a:defRPr sz="1235">
                <a:solidFill>
                  <a:srgbClr val="FF0000"/>
                </a:solidFill>
              </a:defRPr>
            </a:lvl2pPr>
            <a:lvl3pPr>
              <a:defRPr sz="1235">
                <a:solidFill>
                  <a:srgbClr val="FF0000"/>
                </a:solidFill>
              </a:defRPr>
            </a:lvl3pPr>
            <a:lvl4pPr>
              <a:defRPr sz="1235">
                <a:solidFill>
                  <a:srgbClr val="FF0000"/>
                </a:solidFill>
              </a:defRPr>
            </a:lvl4pPr>
            <a:lvl5pPr>
              <a:defRPr sz="1235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A2C63F3-53B7-962C-BD5E-CE13A32813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11455" y="5494468"/>
            <a:ext cx="2644371" cy="338866"/>
          </a:xfrm>
        </p:spPr>
        <p:txBody>
          <a:bodyPr anchor="ctr" anchorCtr="0"/>
          <a:lstStyle>
            <a:lvl1pPr>
              <a:spcBef>
                <a:spcPts val="0"/>
              </a:spcBef>
              <a:defRPr sz="2382">
                <a:solidFill>
                  <a:schemeClr val="bg1"/>
                </a:solidFill>
                <a:latin typeface="Freestyle Script" panose="030804020302050B0404" pitchFamily="66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4E10D9-4A2D-9A32-9BBF-2F03CF7F9AD0}"/>
              </a:ext>
            </a:extLst>
          </p:cNvPr>
          <p:cNvCxnSpPr/>
          <p:nvPr/>
        </p:nvCxnSpPr>
        <p:spPr>
          <a:xfrm>
            <a:off x="6206836" y="5857539"/>
            <a:ext cx="26489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C4C15A1-BF92-EF37-AAC9-D268ABA18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1455" y="5881408"/>
            <a:ext cx="2644371" cy="338866"/>
          </a:xfrm>
        </p:spPr>
        <p:txBody>
          <a:bodyPr anchor="ctr" anchorCtr="0"/>
          <a:lstStyle>
            <a:lvl1pPr>
              <a:spcBef>
                <a:spcPts val="0"/>
              </a:spcBef>
              <a:defRPr sz="92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092BC91-7C7A-3B1A-C703-D21EAD3891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88582" y="5494468"/>
            <a:ext cx="2648989" cy="338866"/>
          </a:xfrm>
        </p:spPr>
        <p:txBody>
          <a:bodyPr anchor="ctr" anchorCtr="0"/>
          <a:lstStyle>
            <a:lvl1pPr>
              <a:spcBef>
                <a:spcPts val="0"/>
              </a:spcBef>
              <a:defRPr sz="123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9F446F-E4ED-E1D9-5713-47F1A5A81CE3}"/>
              </a:ext>
            </a:extLst>
          </p:cNvPr>
          <p:cNvCxnSpPr/>
          <p:nvPr/>
        </p:nvCxnSpPr>
        <p:spPr>
          <a:xfrm>
            <a:off x="9088582" y="5857539"/>
            <a:ext cx="26489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F7AFBA4-074B-79A2-515C-3215221454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88582" y="5881408"/>
            <a:ext cx="2648989" cy="338866"/>
          </a:xfrm>
          <a:ln w="12700">
            <a:noFill/>
          </a:ln>
        </p:spPr>
        <p:txBody>
          <a:bodyPr anchor="ctr" anchorCtr="0"/>
          <a:lstStyle>
            <a:lvl1pPr>
              <a:spcBef>
                <a:spcPts val="0"/>
              </a:spcBef>
              <a:defRPr sz="92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8696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3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1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8/8/2025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18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43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4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88F2-26D7-4ECC-BA22-E64F808A57CD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6170-6021-40CE-B75E-9A0086DB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18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88F2-26D7-4ECC-BA22-E64F808A57CD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6170-6021-40CE-B75E-9A0086DB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1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4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88F2-26D7-4ECC-BA22-E64F808A57CD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6170-6021-40CE-B75E-9A0086DB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48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4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8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8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49" y="483256"/>
            <a:ext cx="10754592" cy="17544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49" y="2416269"/>
            <a:ext cx="10754592" cy="395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txStyles>
    <p:titleStyle>
      <a:lvl1pPr algn="l" defTabSz="907725" rtl="0" eaLnBrk="1" latinLnBrk="0" hangingPunct="1">
        <a:lnSpc>
          <a:spcPct val="85000"/>
        </a:lnSpc>
        <a:spcBef>
          <a:spcPct val="0"/>
        </a:spcBef>
        <a:buNone/>
        <a:defRPr sz="397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7725" rtl="0" eaLnBrk="1" latinLnBrk="0" hangingPunct="1">
        <a:lnSpc>
          <a:spcPct val="103000"/>
        </a:lnSpc>
        <a:spcBef>
          <a:spcPts val="993"/>
        </a:spcBef>
        <a:buFontTx/>
        <a:buNone/>
        <a:defRPr sz="1235" kern="1200">
          <a:solidFill>
            <a:schemeClr val="bg1"/>
          </a:solidFill>
          <a:latin typeface="+mn-lt"/>
          <a:ea typeface="+mn-ea"/>
          <a:cs typeface="+mn-cs"/>
        </a:defRPr>
      </a:lvl1pPr>
      <a:lvl2pPr marL="453862" indent="0" algn="l" defTabSz="907725" rtl="0" eaLnBrk="1" latinLnBrk="0" hangingPunct="1">
        <a:lnSpc>
          <a:spcPct val="103000"/>
        </a:lnSpc>
        <a:spcBef>
          <a:spcPts val="497"/>
        </a:spcBef>
        <a:buFontTx/>
        <a:buNone/>
        <a:defRPr sz="1235" kern="1200">
          <a:solidFill>
            <a:schemeClr val="bg1"/>
          </a:solidFill>
          <a:latin typeface="+mn-lt"/>
          <a:ea typeface="+mn-ea"/>
          <a:cs typeface="+mn-cs"/>
        </a:defRPr>
      </a:lvl2pPr>
      <a:lvl3pPr marL="907725" indent="0" algn="l" defTabSz="907725" rtl="0" eaLnBrk="1" latinLnBrk="0" hangingPunct="1">
        <a:lnSpc>
          <a:spcPct val="103000"/>
        </a:lnSpc>
        <a:spcBef>
          <a:spcPts val="497"/>
        </a:spcBef>
        <a:buFontTx/>
        <a:buNone/>
        <a:defRPr sz="1235" kern="1200">
          <a:solidFill>
            <a:schemeClr val="bg1"/>
          </a:solidFill>
          <a:latin typeface="+mn-lt"/>
          <a:ea typeface="+mn-ea"/>
          <a:cs typeface="+mn-cs"/>
        </a:defRPr>
      </a:lvl3pPr>
      <a:lvl4pPr marL="1361587" indent="0" algn="l" defTabSz="907725" rtl="0" eaLnBrk="1" latinLnBrk="0" hangingPunct="1">
        <a:lnSpc>
          <a:spcPct val="103000"/>
        </a:lnSpc>
        <a:spcBef>
          <a:spcPts val="497"/>
        </a:spcBef>
        <a:buFontTx/>
        <a:buNone/>
        <a:defRPr sz="1235" kern="1200">
          <a:solidFill>
            <a:schemeClr val="bg1"/>
          </a:solidFill>
          <a:latin typeface="+mn-lt"/>
          <a:ea typeface="+mn-ea"/>
          <a:cs typeface="+mn-cs"/>
        </a:defRPr>
      </a:lvl4pPr>
      <a:lvl5pPr marL="1815450" indent="0" algn="l" defTabSz="907725" rtl="0" eaLnBrk="1" latinLnBrk="0" hangingPunct="1">
        <a:lnSpc>
          <a:spcPct val="103000"/>
        </a:lnSpc>
        <a:spcBef>
          <a:spcPts val="497"/>
        </a:spcBef>
        <a:buFontTx/>
        <a:buNone/>
        <a:defRPr sz="1235" kern="1200">
          <a:solidFill>
            <a:schemeClr val="bg1"/>
          </a:solidFill>
          <a:latin typeface="+mn-lt"/>
          <a:ea typeface="+mn-ea"/>
          <a:cs typeface="+mn-cs"/>
        </a:defRPr>
      </a:lvl5pPr>
      <a:lvl6pPr marL="2496243" indent="-226931" algn="l" defTabSz="907725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6pPr>
      <a:lvl7pPr marL="2950106" indent="-226931" algn="l" defTabSz="907725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7pPr>
      <a:lvl8pPr marL="3403968" indent="-226931" algn="l" defTabSz="907725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8pPr>
      <a:lvl9pPr marL="3857831" indent="-226931" algn="l" defTabSz="907725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1pPr>
      <a:lvl2pPr marL="453862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2pPr>
      <a:lvl3pPr marL="907725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361587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4pPr>
      <a:lvl5pPr marL="1815450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5pPr>
      <a:lvl6pPr marL="2269312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6pPr>
      <a:lvl7pPr marL="2723175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7pPr>
      <a:lvl8pPr marL="3177037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8pPr>
      <a:lvl9pPr marL="3630900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0" pos="3168">
          <p15:clr>
            <a:srgbClr val="A4A3A4"/>
          </p15:clr>
        </p15:guide>
        <p15:guide id="51" orient="horz" pos="2448">
          <p15:clr>
            <a:srgbClr val="A4A3A4"/>
          </p15:clr>
        </p15:guide>
        <p15:guide id="52" pos="240">
          <p15:clr>
            <a:srgbClr val="F26B43"/>
          </p15:clr>
        </p15:guide>
        <p15:guide id="53" pos="493">
          <p15:clr>
            <a:srgbClr val="F26B43"/>
          </p15:clr>
        </p15:guide>
        <p15:guide id="54" pos="613">
          <p15:clr>
            <a:srgbClr val="F26B43"/>
          </p15:clr>
        </p15:guide>
        <p15:guide id="55" pos="867">
          <p15:clr>
            <a:srgbClr val="F26B43"/>
          </p15:clr>
        </p15:guide>
        <p15:guide id="56" pos="987">
          <p15:clr>
            <a:srgbClr val="F26B43"/>
          </p15:clr>
        </p15:guide>
        <p15:guide id="57" pos="1241">
          <p15:clr>
            <a:srgbClr val="F26B43"/>
          </p15:clr>
        </p15:guide>
        <p15:guide id="58" pos="1361">
          <p15:clr>
            <a:srgbClr val="F26B43"/>
          </p15:clr>
        </p15:guide>
        <p15:guide id="59" pos="1614">
          <p15:clr>
            <a:srgbClr val="F26B43"/>
          </p15:clr>
        </p15:guide>
        <p15:guide id="60" pos="1734">
          <p15:clr>
            <a:srgbClr val="F26B43"/>
          </p15:clr>
        </p15:guide>
        <p15:guide id="61" pos="1987">
          <p15:clr>
            <a:srgbClr val="F26B43"/>
          </p15:clr>
        </p15:guide>
        <p15:guide id="62" pos="2107">
          <p15:clr>
            <a:srgbClr val="F26B43"/>
          </p15:clr>
        </p15:guide>
        <p15:guide id="63" pos="2361">
          <p15:clr>
            <a:srgbClr val="F26B43"/>
          </p15:clr>
        </p15:guide>
        <p15:guide id="64" pos="2481">
          <p15:clr>
            <a:srgbClr val="F26B43"/>
          </p15:clr>
        </p15:guide>
        <p15:guide id="65" pos="2735">
          <p15:clr>
            <a:srgbClr val="F26B43"/>
          </p15:clr>
        </p15:guide>
        <p15:guide id="66" pos="2855">
          <p15:clr>
            <a:srgbClr val="F26B43"/>
          </p15:clr>
        </p15:guide>
        <p15:guide id="67" pos="3108">
          <p15:clr>
            <a:srgbClr val="F26B43"/>
          </p15:clr>
        </p15:guide>
        <p15:guide id="68" pos="3228">
          <p15:clr>
            <a:srgbClr val="F26B43"/>
          </p15:clr>
        </p15:guide>
        <p15:guide id="69" pos="3481">
          <p15:clr>
            <a:srgbClr val="F26B43"/>
          </p15:clr>
        </p15:guide>
        <p15:guide id="70" pos="3601">
          <p15:clr>
            <a:srgbClr val="F26B43"/>
          </p15:clr>
        </p15:guide>
        <p15:guide id="71" pos="3855">
          <p15:clr>
            <a:srgbClr val="F26B43"/>
          </p15:clr>
        </p15:guide>
        <p15:guide id="72" pos="3975">
          <p15:clr>
            <a:srgbClr val="F26B43"/>
          </p15:clr>
        </p15:guide>
        <p15:guide id="73" pos="4229">
          <p15:clr>
            <a:srgbClr val="F26B43"/>
          </p15:clr>
        </p15:guide>
        <p15:guide id="74" pos="4349">
          <p15:clr>
            <a:srgbClr val="F26B43"/>
          </p15:clr>
        </p15:guide>
        <p15:guide id="75" pos="4602">
          <p15:clr>
            <a:srgbClr val="F26B43"/>
          </p15:clr>
        </p15:guide>
        <p15:guide id="76" pos="4722">
          <p15:clr>
            <a:srgbClr val="F26B43"/>
          </p15:clr>
        </p15:guide>
        <p15:guide id="77" pos="4975">
          <p15:clr>
            <a:srgbClr val="F26B43"/>
          </p15:clr>
        </p15:guide>
        <p15:guide id="78" pos="5095">
          <p15:clr>
            <a:srgbClr val="F26B43"/>
          </p15:clr>
        </p15:guide>
        <p15:guide id="79" pos="5349">
          <p15:clr>
            <a:srgbClr val="F26B43"/>
          </p15:clr>
        </p15:guide>
        <p15:guide id="80" pos="5469">
          <p15:clr>
            <a:srgbClr val="F26B43"/>
          </p15:clr>
        </p15:guide>
        <p15:guide id="81" pos="5723">
          <p15:clr>
            <a:srgbClr val="F26B43"/>
          </p15:clr>
        </p15:guide>
        <p15:guide id="82" pos="5843">
          <p15:clr>
            <a:srgbClr val="F26B43"/>
          </p15:clr>
        </p15:guide>
        <p15:guide id="83" pos="60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1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C69A-64E1-5EFD-64DF-19C535AEC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ePathshala</a:t>
            </a:r>
            <a:br>
              <a:rPr lang="en-US" dirty="0"/>
            </a:br>
            <a:r>
              <a:rPr lang="en-US" sz="3200" dirty="0"/>
              <a:t>(Presented by Team No. 2)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43DB3-8A3F-5B30-3DE0-267598AEE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51618"/>
            <a:ext cx="9144000" cy="1710627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i="1" u="sng" dirty="0"/>
              <a:t>Team Members:</a:t>
            </a:r>
          </a:p>
          <a:p>
            <a:pPr algn="l"/>
            <a:r>
              <a:rPr lang="en-US" dirty="0"/>
              <a:t>Anushree Upadhye – 250240320019				</a:t>
            </a:r>
          </a:p>
          <a:p>
            <a:pPr algn="l"/>
            <a:r>
              <a:rPr lang="en-US" dirty="0"/>
              <a:t>Gaurav </a:t>
            </a:r>
            <a:r>
              <a:rPr lang="en-US" dirty="0" err="1"/>
              <a:t>Ahirrao</a:t>
            </a:r>
            <a:r>
              <a:rPr lang="en-US" dirty="0"/>
              <a:t> – 250240520020</a:t>
            </a:r>
          </a:p>
          <a:p>
            <a:pPr algn="l"/>
            <a:r>
              <a:rPr lang="en-US" dirty="0"/>
              <a:t>Ravi Yadav – 250240320092</a:t>
            </a:r>
          </a:p>
          <a:p>
            <a:pPr algn="l"/>
            <a:r>
              <a:rPr lang="en-US" dirty="0"/>
              <a:t>Saket </a:t>
            </a:r>
            <a:r>
              <a:rPr lang="en-US" dirty="0" err="1"/>
              <a:t>Kharche</a:t>
            </a:r>
            <a:r>
              <a:rPr lang="en-US" dirty="0"/>
              <a:t> – 250240520073</a:t>
            </a:r>
          </a:p>
          <a:p>
            <a:pPr algn="l"/>
            <a:r>
              <a:rPr lang="en-US" dirty="0"/>
              <a:t>Satyajeet Khamkar - 250240520076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 descr="A blue text on a black background&#10;&#10;AI-generated content may be incorrect.">
            <a:extLst>
              <a:ext uri="{FF2B5EF4-FFF2-40B4-BE49-F238E27FC236}">
                <a16:creationId xmlns:a16="http://schemas.microsoft.com/office/drawing/2014/main" id="{59DD43C1-B2FA-7CB7-C2FC-8D7430EA0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411105" cy="7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7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FC6F-5AA9-7C11-60D4-7E5B035E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Benefits Across All Use Cases: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294C3C-39E8-F44F-9289-795CB3766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299981"/>
              </p:ext>
            </p:extLst>
          </p:nvPr>
        </p:nvGraphicFramePr>
        <p:xfrm>
          <a:off x="1069975" y="2251494"/>
          <a:ext cx="10058400" cy="3869809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173881858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51131597"/>
                    </a:ext>
                  </a:extLst>
                </a:gridCol>
              </a:tblGrid>
              <a:tr h="4968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u="sng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u="sng" dirty="0"/>
                        <a:t>Impact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853915"/>
                  </a:ext>
                </a:extLst>
              </a:tr>
              <a:tr h="8695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Centralized 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Better data consistency and faster decision-making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815783"/>
                  </a:ext>
                </a:extLst>
              </a:tr>
              <a:tr h="8695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Online Portals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Enhanced access for students, parents, and staff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30304"/>
                  </a:ext>
                </a:extLst>
              </a:tr>
              <a:tr h="4968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Real-Time Reporting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Quick insights for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98669"/>
                  </a:ext>
                </a:extLst>
              </a:tr>
              <a:tr h="4968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Automated Workflows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Less manual work, faster 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848546"/>
                  </a:ext>
                </a:extLst>
              </a:tr>
              <a:tr h="4968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Better Communication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Efficient communication between different roles.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76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47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4F4D-2FA5-A1C7-79C3-4C348764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51E6-5856-AA97-AAF0-DFBC00E8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an ERP system in educational institutions is no longer a luxury but a necessity in today's fast-paced, data-driven world. It enables institutions to modernize their processes, improve service delivery, and stay competitive in the education sector.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24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08F0-E90C-3DCF-70B6-255345C9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ePathshala</a:t>
            </a:r>
            <a:r>
              <a:rPr lang="en-US" b="1" dirty="0"/>
              <a:t> 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AD59-A189-FDF2-E74E-E5C87EB5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comprehensive software solution (</a:t>
            </a:r>
            <a:r>
              <a:rPr lang="en-US" b="1" dirty="0"/>
              <a:t>ERP System</a:t>
            </a:r>
            <a:r>
              <a:rPr lang="en-US" dirty="0"/>
              <a:t>) designed to integrate and streamline various administrative and academic functions within educational institutions.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Technologies used: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Frontend -&gt; React, 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Backend -&gt; Spring Boot, </a:t>
            </a:r>
            <a:r>
              <a:rPr lang="en-US" dirty="0" err="1"/>
              <a:t>.Net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Database -&gt; MySQL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6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985B-DD87-9BE4-802B-786B622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Created: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7E8B-629E-E691-068A-E8E39A7D0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Admin: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Overall management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Approve leave request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Student: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Apply for leave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Download 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Parent: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Approve leave request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Teacher: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Upload assignment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Mark attendance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70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AE8E-59B4-F736-8925-1CA462A5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Modules of </a:t>
            </a:r>
            <a:r>
              <a:rPr lang="en-US" dirty="0" err="1"/>
              <a:t>epathshala</a:t>
            </a:r>
            <a:r>
              <a:rPr lang="en-US" dirty="0"/>
              <a:t> (ERP System):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E01E73-2E0C-0217-8E96-CCA46D6DB2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7871" y="2093976"/>
            <a:ext cx="914382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Information System (SIS)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Admission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records (personal, academic, medical)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Attendance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and staff attendance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Daily, monthly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and curriculum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timetables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Faculty assignments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Examination &amp; Grading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 scheduling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test portals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Grade entry and result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0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5C2E-ED29-A0C4-86A3-9B6656FE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epathshala</a:t>
            </a:r>
            <a:r>
              <a:rPr lang="en-US" dirty="0"/>
              <a:t> - Beyond Traditional ERP Systems: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92B0-44AB-0E26-2FDD-AB7DB2B4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Exam Module with Auto-Evaluation</a:t>
            </a:r>
          </a:p>
          <a:p>
            <a:r>
              <a:rPr lang="en-US" dirty="0"/>
              <a:t>Time-Bound Exams with Auto-Submission</a:t>
            </a:r>
          </a:p>
          <a:p>
            <a:r>
              <a:rPr lang="en-US" dirty="0"/>
              <a:t>Assignment Workflow with File Uploads</a:t>
            </a:r>
          </a:p>
          <a:p>
            <a:r>
              <a:rPr lang="en-US" dirty="0"/>
              <a:t>Chat forums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1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9618280" cy="507406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Advantages of </a:t>
            </a:r>
            <a:r>
              <a:rPr lang="en-US" dirty="0"/>
              <a:t>an ERP System: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53374"/>
              </p:ext>
            </p:extLst>
          </p:nvPr>
        </p:nvGraphicFramePr>
        <p:xfrm>
          <a:off x="1802921" y="1194413"/>
          <a:ext cx="8471139" cy="557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7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21">
                <a:tc>
                  <a:txBody>
                    <a:bodyPr/>
                    <a:lstStyle/>
                    <a:p>
                      <a: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88">
                <a:tc>
                  <a:txBody>
                    <a:bodyPr/>
                    <a:lstStyle/>
                    <a:p>
                      <a:r>
                        <a:t>Centralized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data is stored in a single system, making access and management easier.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688">
                <a:tc>
                  <a:txBody>
                    <a:bodyPr/>
                    <a:lstStyle/>
                    <a:p>
                      <a:r>
                        <a:t>Automation of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Automates admissions, fees, attendance, exams, etc., reducing manual 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688">
                <a:tc>
                  <a:txBody>
                    <a:bodyPr/>
                    <a:lstStyle/>
                    <a:p>
                      <a:r>
                        <a:t>Improved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Sends notifications via SMS, email, and in-system messages to all stakeholders.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688">
                <a:tc>
                  <a:txBody>
                    <a:bodyPr/>
                    <a:lstStyle/>
                    <a:p>
                      <a:r>
                        <a:t>Better Decision-Making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Real-time dashboards and reports support informed decision-making.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688">
                <a:tc>
                  <a:txBody>
                    <a:bodyPr/>
                    <a:lstStyle/>
                    <a:p>
                      <a:r>
                        <a:t>Increased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Speeds up processes, reduces errors, and improves productivity.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688">
                <a:tc>
                  <a:txBody>
                    <a:bodyPr/>
                    <a:lstStyle/>
                    <a:p>
                      <a:r>
                        <a:t>Easy Access to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Students, faculty, and parents can access data anytime, anywhere.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688">
                <a:tc>
                  <a:txBody>
                    <a:bodyPr/>
                    <a:lstStyle/>
                    <a:p>
                      <a:r>
                        <a:t>Compliance and Audit 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Helps maintain accurate records for audits and regulations.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0688">
                <a:tc>
                  <a:txBody>
                    <a:bodyPr/>
                    <a:lstStyle/>
                    <a:p>
                      <a:r>
                        <a:t>Cost Savings in the Long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Reduces manpower and paperwork costs over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837" y="0"/>
            <a:ext cx="10058400" cy="1609344"/>
          </a:xfrm>
        </p:spPr>
        <p:txBody>
          <a:bodyPr/>
          <a:lstStyle/>
          <a:p>
            <a:pPr algn="ctr"/>
            <a:r>
              <a:rPr dirty="0"/>
              <a:t>Disadvantages of </a:t>
            </a:r>
            <a:r>
              <a:rPr lang="en-US" dirty="0"/>
              <a:t>an Erp System: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59312"/>
              </p:ext>
            </p:extLst>
          </p:nvPr>
        </p:nvGraphicFramePr>
        <p:xfrm>
          <a:off x="1825926" y="1190444"/>
          <a:ext cx="8620663" cy="546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7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750">
                <a:tc>
                  <a:txBody>
                    <a:bodyPr/>
                    <a:lstStyle/>
                    <a:p>
                      <a:r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r>
                        <a:t>High Initial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Setup, training, and customization can be expensive.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650">
                <a:tc>
                  <a:txBody>
                    <a:bodyPr/>
                    <a:lstStyle/>
                    <a:p>
                      <a:r>
                        <a:t>Complexity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May require training for non-technical users to understand the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650">
                <a:tc>
                  <a:txBody>
                    <a:bodyPr/>
                    <a:lstStyle/>
                    <a:p>
                      <a:r>
                        <a:t>Resistance to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Staff may be hesitant to move from manual to automated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650">
                <a:tc>
                  <a:txBody>
                    <a:bodyPr/>
                    <a:lstStyle/>
                    <a:p>
                      <a:r>
                        <a:t>Time-Consuming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Full implementation can take several weeks or months.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650">
                <a:tc>
                  <a:txBody>
                    <a:bodyPr/>
                    <a:lstStyle/>
                    <a:p>
                      <a:r>
                        <a:t>Data Migration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Risk of data loss or inconsistencies when moving from older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1650">
                <a:tc>
                  <a:txBody>
                    <a:bodyPr/>
                    <a:lstStyle/>
                    <a:p>
                      <a:r>
                        <a:t>Security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Needs robust cybersecurity to protect sensitive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r>
                        <a:t>Continuous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Requires regular updates, backups, and IT support.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1650">
                <a:tc>
                  <a:txBody>
                    <a:bodyPr/>
                    <a:lstStyle/>
                    <a:p>
                      <a:r>
                        <a:t>Customization 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Adapting ERP to specific institutional needs can be complex and costly.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3DEF-95DC-AEC5-22C2-F2DE6913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380D-5F80-D6B2-A03E-170DF24B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🎓 University ERP – Centralized Campus Management</a:t>
            </a:r>
          </a:p>
          <a:p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i="1" dirty="0"/>
              <a:t>Delhi University, India</a:t>
            </a:r>
            <a:br>
              <a:rPr lang="en-US" dirty="0"/>
            </a:br>
            <a:r>
              <a:rPr lang="en-US" b="1" dirty="0"/>
              <a:t>Use Case:</a:t>
            </a:r>
            <a:endParaRPr lang="en-US" dirty="0"/>
          </a:p>
          <a:p>
            <a:r>
              <a:rPr lang="en-US" dirty="0"/>
              <a:t>Manages multiple colleges and departments across locations.</a:t>
            </a:r>
          </a:p>
          <a:p>
            <a:r>
              <a:rPr lang="en-US" dirty="0"/>
              <a:t>Unified admission portal for UG/PG programs.</a:t>
            </a:r>
          </a:p>
          <a:p>
            <a:r>
              <a:rPr lang="en-US" dirty="0"/>
              <a:t>Automates student registration, attendance, exam result generation.</a:t>
            </a:r>
          </a:p>
          <a:p>
            <a:r>
              <a:rPr lang="en-US" dirty="0"/>
              <a:t>Integrated HRMS for staff payroll and leave.</a:t>
            </a:r>
          </a:p>
          <a:p>
            <a:r>
              <a:rPr lang="en-US" dirty="0"/>
              <a:t>Centralized financial accounting and audit reporting.</a:t>
            </a:r>
          </a:p>
          <a:p>
            <a:r>
              <a:rPr lang="en-US" b="1" dirty="0"/>
              <a:t>Outcome:</a:t>
            </a:r>
            <a:r>
              <a:rPr lang="en-US" dirty="0"/>
              <a:t> Improved administrative efficiency and reduced paperwork by over 60%.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27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198D-3118-1E88-0D45-3B04CD4B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B92B-F6D3-BE3A-BDA7-CCE26E2C9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🏫 School ERP – Parent-Teacher Engagement</a:t>
            </a:r>
          </a:p>
          <a:p>
            <a:r>
              <a:rPr lang="en-IN" b="1" dirty="0"/>
              <a:t>Example:</a:t>
            </a:r>
            <a:r>
              <a:rPr lang="en-IN" dirty="0"/>
              <a:t> </a:t>
            </a:r>
            <a:r>
              <a:rPr lang="en-IN" i="1" dirty="0" err="1"/>
              <a:t>Kendriya</a:t>
            </a:r>
            <a:r>
              <a:rPr lang="en-IN" i="1" dirty="0"/>
              <a:t> Vidyalaya Sangathan (KVS)</a:t>
            </a:r>
            <a:br>
              <a:rPr lang="en-IN" dirty="0"/>
            </a:br>
            <a:r>
              <a:rPr lang="en-IN" b="1" dirty="0"/>
              <a:t>Use Case:</a:t>
            </a:r>
            <a:endParaRPr lang="en-IN" dirty="0"/>
          </a:p>
          <a:p>
            <a:r>
              <a:rPr lang="en-IN" dirty="0"/>
              <a:t>Manages over 1,200 schools nationwide.</a:t>
            </a:r>
          </a:p>
          <a:p>
            <a:r>
              <a:rPr lang="en-IN" dirty="0"/>
              <a:t>Real-time attendance tracking with SMS alerts to parents.</a:t>
            </a:r>
          </a:p>
          <a:p>
            <a:r>
              <a:rPr lang="en-IN" dirty="0"/>
              <a:t>Fee payment gateway with auto-generated receipts.</a:t>
            </a:r>
          </a:p>
          <a:p>
            <a:r>
              <a:rPr lang="en-IN" dirty="0"/>
              <a:t>Online report cards, assignments, and notices via web/app.</a:t>
            </a:r>
          </a:p>
          <a:p>
            <a:r>
              <a:rPr lang="en-IN" dirty="0"/>
              <a:t>Transport tracking system with GPS.</a:t>
            </a:r>
          </a:p>
          <a:p>
            <a:r>
              <a:rPr lang="en-IN" b="1" dirty="0"/>
              <a:t>Outcome:</a:t>
            </a:r>
            <a:r>
              <a:rPr lang="en-IN" dirty="0"/>
              <a:t> Strengthened parent-school communication and minimized manual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49680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ertificate">
  <a:themeElements>
    <a:clrScheme name="Creative Writing Awar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8B070"/>
      </a:accent1>
      <a:accent2>
        <a:srgbClr val="DC825B"/>
      </a:accent2>
      <a:accent3>
        <a:srgbClr val="859787"/>
      </a:accent3>
      <a:accent4>
        <a:srgbClr val="91B2AC"/>
      </a:accent4>
      <a:accent5>
        <a:srgbClr val="949754"/>
      </a:accent5>
      <a:accent6>
        <a:srgbClr val="6C5F4C"/>
      </a:accent6>
      <a:hlink>
        <a:srgbClr val="0563C1"/>
      </a:hlink>
      <a:folHlink>
        <a:srgbClr val="954F72"/>
      </a:folHlink>
    </a:clrScheme>
    <a:fontScheme name="Custom 237">
      <a:majorFont>
        <a:latin typeface="Jumble"/>
        <a:ea typeface=""/>
        <a:cs typeface=""/>
      </a:majorFont>
      <a:minorFont>
        <a:latin typeface="Congen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P_Certificate_2_36_EF_v1" id="{BD993AD3-5CF4-48A5-8720-CF8C60CC95AF}" vid="{BFD685AE-3628-4E8E-9DC7-C0E8DF577B46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2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674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Congenial</vt:lpstr>
      <vt:lpstr>Courier New</vt:lpstr>
      <vt:lpstr>Freestyle Script</vt:lpstr>
      <vt:lpstr>Jumble</vt:lpstr>
      <vt:lpstr>Rockwell</vt:lpstr>
      <vt:lpstr>Rockwell Condensed</vt:lpstr>
      <vt:lpstr>Wingdings</vt:lpstr>
      <vt:lpstr>Certificate</vt:lpstr>
      <vt:lpstr>Wood Type</vt:lpstr>
      <vt:lpstr>ePathshala (Presented by Team No. 2)</vt:lpstr>
      <vt:lpstr>What is ePathshala ?</vt:lpstr>
      <vt:lpstr>Roles Created:</vt:lpstr>
      <vt:lpstr>Key Modules of epathshala (ERP System):</vt:lpstr>
      <vt:lpstr>epathshala - Beyond Traditional ERP Systems:</vt:lpstr>
      <vt:lpstr>Advantages of an ERP System:</vt:lpstr>
      <vt:lpstr>Disadvantages of an Erp System:</vt:lpstr>
      <vt:lpstr>Real-world use cases:</vt:lpstr>
      <vt:lpstr>Real-world use cases:</vt:lpstr>
      <vt:lpstr>Common Benefits Across All Use Cases: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Rocky Handsome</dc:creator>
  <cp:lastModifiedBy>Rocky Handsome</cp:lastModifiedBy>
  <cp:revision>5</cp:revision>
  <dcterms:created xsi:type="dcterms:W3CDTF">2025-08-07T14:34:14Z</dcterms:created>
  <dcterms:modified xsi:type="dcterms:W3CDTF">2025-08-08T06:34:15Z</dcterms:modified>
</cp:coreProperties>
</file>