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9" d="100"/>
          <a:sy n="39" d="100"/>
        </p:scale>
        <p:origin x="-138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823429-22F3-4D8F-80BD-4ADF1A2384B5}"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CA9A1-48CE-45E5-AF4C-572209C29592}" type="slidenum">
              <a:rPr lang="en-US" smtClean="0"/>
              <a:t>‹#›</a:t>
            </a:fld>
            <a:endParaRPr lang="en-US"/>
          </a:p>
        </p:txBody>
      </p:sp>
    </p:spTree>
    <p:extLst>
      <p:ext uri="{BB962C8B-B14F-4D97-AF65-F5344CB8AC3E}">
        <p14:creationId xmlns:p14="http://schemas.microsoft.com/office/powerpoint/2010/main" val="3923810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823429-22F3-4D8F-80BD-4ADF1A2384B5}"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CA9A1-48CE-45E5-AF4C-572209C29592}" type="slidenum">
              <a:rPr lang="en-US" smtClean="0"/>
              <a:t>‹#›</a:t>
            </a:fld>
            <a:endParaRPr lang="en-US"/>
          </a:p>
        </p:txBody>
      </p:sp>
    </p:spTree>
    <p:extLst>
      <p:ext uri="{BB962C8B-B14F-4D97-AF65-F5344CB8AC3E}">
        <p14:creationId xmlns:p14="http://schemas.microsoft.com/office/powerpoint/2010/main" val="3929333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823429-22F3-4D8F-80BD-4ADF1A2384B5}"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CA9A1-48CE-45E5-AF4C-572209C29592}" type="slidenum">
              <a:rPr lang="en-US" smtClean="0"/>
              <a:t>‹#›</a:t>
            </a:fld>
            <a:endParaRPr lang="en-US"/>
          </a:p>
        </p:txBody>
      </p:sp>
    </p:spTree>
    <p:extLst>
      <p:ext uri="{BB962C8B-B14F-4D97-AF65-F5344CB8AC3E}">
        <p14:creationId xmlns:p14="http://schemas.microsoft.com/office/powerpoint/2010/main" val="310820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823429-22F3-4D8F-80BD-4ADF1A2384B5}"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CA9A1-48CE-45E5-AF4C-572209C29592}" type="slidenum">
              <a:rPr lang="en-US" smtClean="0"/>
              <a:t>‹#›</a:t>
            </a:fld>
            <a:endParaRPr lang="en-US"/>
          </a:p>
        </p:txBody>
      </p:sp>
    </p:spTree>
    <p:extLst>
      <p:ext uri="{BB962C8B-B14F-4D97-AF65-F5344CB8AC3E}">
        <p14:creationId xmlns:p14="http://schemas.microsoft.com/office/powerpoint/2010/main" val="2562183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823429-22F3-4D8F-80BD-4ADF1A2384B5}"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CA9A1-48CE-45E5-AF4C-572209C29592}" type="slidenum">
              <a:rPr lang="en-US" smtClean="0"/>
              <a:t>‹#›</a:t>
            </a:fld>
            <a:endParaRPr lang="en-US"/>
          </a:p>
        </p:txBody>
      </p:sp>
    </p:spTree>
    <p:extLst>
      <p:ext uri="{BB962C8B-B14F-4D97-AF65-F5344CB8AC3E}">
        <p14:creationId xmlns:p14="http://schemas.microsoft.com/office/powerpoint/2010/main" val="2066298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823429-22F3-4D8F-80BD-4ADF1A2384B5}" type="datetimeFigureOut">
              <a:rPr lang="en-US" smtClean="0"/>
              <a:t>10/2/2017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CCA9A1-48CE-45E5-AF4C-572209C29592}" type="slidenum">
              <a:rPr lang="en-US" smtClean="0"/>
              <a:t>‹#›</a:t>
            </a:fld>
            <a:endParaRPr lang="en-US"/>
          </a:p>
        </p:txBody>
      </p:sp>
    </p:spTree>
    <p:extLst>
      <p:ext uri="{BB962C8B-B14F-4D97-AF65-F5344CB8AC3E}">
        <p14:creationId xmlns:p14="http://schemas.microsoft.com/office/powerpoint/2010/main" val="1476052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823429-22F3-4D8F-80BD-4ADF1A2384B5}" type="datetimeFigureOut">
              <a:rPr lang="en-US" smtClean="0"/>
              <a:t>10/2/2017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CCA9A1-48CE-45E5-AF4C-572209C29592}" type="slidenum">
              <a:rPr lang="en-US" smtClean="0"/>
              <a:t>‹#›</a:t>
            </a:fld>
            <a:endParaRPr lang="en-US"/>
          </a:p>
        </p:txBody>
      </p:sp>
    </p:spTree>
    <p:extLst>
      <p:ext uri="{BB962C8B-B14F-4D97-AF65-F5344CB8AC3E}">
        <p14:creationId xmlns:p14="http://schemas.microsoft.com/office/powerpoint/2010/main" val="453689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823429-22F3-4D8F-80BD-4ADF1A2384B5}" type="datetimeFigureOut">
              <a:rPr lang="en-US" smtClean="0"/>
              <a:t>10/2/2017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CCA9A1-48CE-45E5-AF4C-572209C29592}" type="slidenum">
              <a:rPr lang="en-US" smtClean="0"/>
              <a:t>‹#›</a:t>
            </a:fld>
            <a:endParaRPr lang="en-US"/>
          </a:p>
        </p:txBody>
      </p:sp>
    </p:spTree>
    <p:extLst>
      <p:ext uri="{BB962C8B-B14F-4D97-AF65-F5344CB8AC3E}">
        <p14:creationId xmlns:p14="http://schemas.microsoft.com/office/powerpoint/2010/main" val="2194458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23429-22F3-4D8F-80BD-4ADF1A2384B5}" type="datetimeFigureOut">
              <a:rPr lang="en-US" smtClean="0"/>
              <a:t>10/2/2017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CCA9A1-48CE-45E5-AF4C-572209C29592}" type="slidenum">
              <a:rPr lang="en-US" smtClean="0"/>
              <a:t>‹#›</a:t>
            </a:fld>
            <a:endParaRPr lang="en-US"/>
          </a:p>
        </p:txBody>
      </p:sp>
    </p:spTree>
    <p:extLst>
      <p:ext uri="{BB962C8B-B14F-4D97-AF65-F5344CB8AC3E}">
        <p14:creationId xmlns:p14="http://schemas.microsoft.com/office/powerpoint/2010/main" val="838059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823429-22F3-4D8F-80BD-4ADF1A2384B5}" type="datetimeFigureOut">
              <a:rPr lang="en-US" smtClean="0"/>
              <a:t>10/2/2017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CCA9A1-48CE-45E5-AF4C-572209C29592}" type="slidenum">
              <a:rPr lang="en-US" smtClean="0"/>
              <a:t>‹#›</a:t>
            </a:fld>
            <a:endParaRPr lang="en-US"/>
          </a:p>
        </p:txBody>
      </p:sp>
    </p:spTree>
    <p:extLst>
      <p:ext uri="{BB962C8B-B14F-4D97-AF65-F5344CB8AC3E}">
        <p14:creationId xmlns:p14="http://schemas.microsoft.com/office/powerpoint/2010/main" val="3851392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823429-22F3-4D8F-80BD-4ADF1A2384B5}" type="datetimeFigureOut">
              <a:rPr lang="en-US" smtClean="0"/>
              <a:t>10/2/2017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CCA9A1-48CE-45E5-AF4C-572209C29592}" type="slidenum">
              <a:rPr lang="en-US" smtClean="0"/>
              <a:t>‹#›</a:t>
            </a:fld>
            <a:endParaRPr lang="en-US"/>
          </a:p>
        </p:txBody>
      </p:sp>
    </p:spTree>
    <p:extLst>
      <p:ext uri="{BB962C8B-B14F-4D97-AF65-F5344CB8AC3E}">
        <p14:creationId xmlns:p14="http://schemas.microsoft.com/office/powerpoint/2010/main" val="82230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823429-22F3-4D8F-80BD-4ADF1A2384B5}" type="datetimeFigureOut">
              <a:rPr lang="en-US" smtClean="0"/>
              <a:t>10/2/2017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CA9A1-48CE-45E5-AF4C-572209C29592}" type="slidenum">
              <a:rPr lang="en-US" smtClean="0"/>
              <a:t>‹#›</a:t>
            </a:fld>
            <a:endParaRPr lang="en-US"/>
          </a:p>
        </p:txBody>
      </p:sp>
    </p:spTree>
    <p:extLst>
      <p:ext uri="{BB962C8B-B14F-4D97-AF65-F5344CB8AC3E}">
        <p14:creationId xmlns:p14="http://schemas.microsoft.com/office/powerpoint/2010/main" val="108645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0"/>
            <a:ext cx="7772400" cy="1470025"/>
          </a:xfrm>
        </p:spPr>
        <p:txBody>
          <a:bodyPr/>
          <a:lstStyle/>
          <a:p>
            <a:r>
              <a:rPr lang="en-US" dirty="0" smtClean="0"/>
              <a:t>Intro to Data Structures </a:t>
            </a:r>
            <a:endParaRPr lang="en-US" dirty="0"/>
          </a:p>
        </p:txBody>
      </p:sp>
      <p:sp>
        <p:nvSpPr>
          <p:cNvPr id="3" name="Subtitle 2"/>
          <p:cNvSpPr>
            <a:spLocks noGrp="1"/>
          </p:cNvSpPr>
          <p:nvPr>
            <p:ph type="subTitle" idx="1"/>
          </p:nvPr>
        </p:nvSpPr>
        <p:spPr>
          <a:xfrm>
            <a:off x="457200" y="2057400"/>
            <a:ext cx="6400800" cy="3657600"/>
          </a:xfrm>
        </p:spPr>
        <p:txBody>
          <a:bodyPr>
            <a:normAutofit fontScale="77500" lnSpcReduction="20000"/>
          </a:bodyPr>
          <a:lstStyle/>
          <a:p>
            <a:pPr algn="l"/>
            <a:r>
              <a:rPr lang="en-US" dirty="0" smtClean="0">
                <a:solidFill>
                  <a:schemeClr val="bg2">
                    <a:lumMod val="10000"/>
                  </a:schemeClr>
                </a:solidFill>
              </a:rPr>
              <a:t>Content:-</a:t>
            </a:r>
          </a:p>
          <a:p>
            <a:pPr marL="457200" indent="-457200" algn="l">
              <a:buFont typeface="Arial" pitchFamily="34" charset="0"/>
              <a:buChar char="•"/>
            </a:pPr>
            <a:r>
              <a:rPr lang="en-US" dirty="0" smtClean="0">
                <a:solidFill>
                  <a:schemeClr val="bg2">
                    <a:lumMod val="10000"/>
                  </a:schemeClr>
                </a:solidFill>
              </a:rPr>
              <a:t>Data Structure and its importance</a:t>
            </a:r>
          </a:p>
          <a:p>
            <a:pPr marL="457200" indent="-457200" algn="l">
              <a:buFont typeface="Arial" pitchFamily="34" charset="0"/>
              <a:buChar char="•"/>
            </a:pPr>
            <a:r>
              <a:rPr lang="en-US" dirty="0" smtClean="0">
                <a:solidFill>
                  <a:schemeClr val="bg2">
                    <a:lumMod val="10000"/>
                  </a:schemeClr>
                </a:solidFill>
              </a:rPr>
              <a:t>Time Complexity</a:t>
            </a:r>
          </a:p>
          <a:p>
            <a:pPr marL="457200" indent="-457200" algn="l">
              <a:buFont typeface="Arial" pitchFamily="34" charset="0"/>
              <a:buChar char="•"/>
            </a:pPr>
            <a:r>
              <a:rPr lang="en-US" dirty="0" smtClean="0">
                <a:solidFill>
                  <a:schemeClr val="bg2">
                    <a:lumMod val="10000"/>
                  </a:schemeClr>
                </a:solidFill>
              </a:rPr>
              <a:t>Arrays </a:t>
            </a:r>
          </a:p>
          <a:p>
            <a:pPr marL="457200" indent="-457200" algn="l">
              <a:buFont typeface="Arial" pitchFamily="34" charset="0"/>
              <a:buChar char="•"/>
            </a:pPr>
            <a:r>
              <a:rPr lang="en-US" dirty="0" smtClean="0">
                <a:solidFill>
                  <a:schemeClr val="bg2">
                    <a:lumMod val="10000"/>
                  </a:schemeClr>
                </a:solidFill>
              </a:rPr>
              <a:t>Linked Lists</a:t>
            </a:r>
          </a:p>
          <a:p>
            <a:pPr marL="457200" indent="-457200" algn="l">
              <a:buFont typeface="Arial" pitchFamily="34" charset="0"/>
              <a:buChar char="•"/>
            </a:pPr>
            <a:r>
              <a:rPr lang="en-US" dirty="0" smtClean="0">
                <a:solidFill>
                  <a:schemeClr val="bg2">
                    <a:lumMod val="10000"/>
                  </a:schemeClr>
                </a:solidFill>
              </a:rPr>
              <a:t>Stacks </a:t>
            </a:r>
          </a:p>
          <a:p>
            <a:pPr marL="457200" indent="-457200" algn="l">
              <a:buFont typeface="Arial" pitchFamily="34" charset="0"/>
              <a:buChar char="•"/>
            </a:pPr>
            <a:r>
              <a:rPr lang="en-US" dirty="0" smtClean="0">
                <a:solidFill>
                  <a:schemeClr val="bg2">
                    <a:lumMod val="10000"/>
                  </a:schemeClr>
                </a:solidFill>
              </a:rPr>
              <a:t>Queues</a:t>
            </a:r>
          </a:p>
          <a:p>
            <a:pPr marL="457200" indent="-457200" algn="l">
              <a:buFont typeface="Arial" pitchFamily="34" charset="0"/>
              <a:buChar char="•"/>
            </a:pPr>
            <a:r>
              <a:rPr lang="en-US" dirty="0" smtClean="0">
                <a:solidFill>
                  <a:schemeClr val="bg2">
                    <a:lumMod val="10000"/>
                  </a:schemeClr>
                </a:solidFill>
              </a:rPr>
              <a:t>Vectors</a:t>
            </a:r>
          </a:p>
          <a:p>
            <a:pPr marL="457200" indent="-457200" algn="l">
              <a:buFont typeface="Arial" pitchFamily="34" charset="0"/>
              <a:buChar char="•"/>
            </a:pPr>
            <a:r>
              <a:rPr lang="en-US" dirty="0" smtClean="0">
                <a:solidFill>
                  <a:schemeClr val="bg2">
                    <a:lumMod val="10000"/>
                  </a:schemeClr>
                </a:solidFill>
              </a:rPr>
              <a:t>Recursion </a:t>
            </a:r>
            <a:endParaRPr lang="en-US" dirty="0">
              <a:solidFill>
                <a:schemeClr val="bg2">
                  <a:lumMod val="10000"/>
                </a:schemeClr>
              </a:solidFill>
            </a:endParaRPr>
          </a:p>
        </p:txBody>
      </p:sp>
    </p:spTree>
    <p:extLst>
      <p:ext uri="{BB962C8B-B14F-4D97-AF65-F5344CB8AC3E}">
        <p14:creationId xmlns:p14="http://schemas.microsoft.com/office/powerpoint/2010/main" val="826717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p:txBody>
          <a:bodyPr>
            <a:normAutofit fontScale="92500" lnSpcReduction="20000"/>
          </a:bodyPr>
          <a:lstStyle/>
          <a:p>
            <a:r>
              <a:rPr lang="en-US" dirty="0"/>
              <a:t>Instead of declaring individual variables, such as number0, number1, ..., and number99, you declare one array variable such as numbers and use numbers[0], numbers[1], and ..., numbers[99] to represent individual variables. A specific element in an array is accessed by an index.</a:t>
            </a:r>
          </a:p>
          <a:p>
            <a:r>
              <a:rPr lang="en-US" dirty="0"/>
              <a:t>All arrays consist of contiguous memory locations. The lowest address corresponds to the first element and the highest address to the last element.</a:t>
            </a:r>
          </a:p>
          <a:p>
            <a:endParaRPr lang="en-US" dirty="0"/>
          </a:p>
        </p:txBody>
      </p:sp>
    </p:spTree>
    <p:extLst>
      <p:ext uri="{BB962C8B-B14F-4D97-AF65-F5344CB8AC3E}">
        <p14:creationId xmlns:p14="http://schemas.microsoft.com/office/powerpoint/2010/main" val="1170054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in Arrays</a:t>
            </a:r>
            <a:endParaRPr lang="en-US" dirty="0"/>
          </a:p>
        </p:txBody>
      </p:sp>
      <p:sp>
        <p:nvSpPr>
          <p:cNvPr id="3" name="Content Placeholder 2"/>
          <p:cNvSpPr>
            <a:spLocks noGrp="1"/>
          </p:cNvSpPr>
          <p:nvPr>
            <p:ph idx="1"/>
          </p:nvPr>
        </p:nvSpPr>
        <p:spPr/>
        <p:txBody>
          <a:bodyPr/>
          <a:lstStyle/>
          <a:p>
            <a:r>
              <a:rPr lang="en-US" dirty="0" smtClean="0"/>
              <a:t>Sort 0 1</a:t>
            </a:r>
          </a:p>
          <a:p>
            <a:pPr marL="0" indent="0">
              <a:buNone/>
            </a:pPr>
            <a:r>
              <a:rPr lang="en-US" dirty="0" smtClean="0"/>
              <a:t>You are given an Integer array A that contains only 0 and 1. Write a function to sort this array and you can scan the whole array once only (Extra array can’t be used)</a:t>
            </a:r>
          </a:p>
          <a:p>
            <a:pPr marL="0" indent="0">
              <a:buNone/>
            </a:pPr>
            <a:endParaRPr lang="en-US" dirty="0" smtClean="0"/>
          </a:p>
          <a:p>
            <a:r>
              <a:rPr lang="en-US" dirty="0" smtClean="0"/>
              <a:t>Push Zeroes At End</a:t>
            </a:r>
            <a:br>
              <a:rPr lang="en-US" dirty="0" smtClean="0"/>
            </a:br>
            <a:endParaRPr lang="en-US" dirty="0"/>
          </a:p>
        </p:txBody>
      </p:sp>
    </p:spTree>
    <p:extLst>
      <p:ext uri="{BB962C8B-B14F-4D97-AF65-F5344CB8AC3E}">
        <p14:creationId xmlns:p14="http://schemas.microsoft.com/office/powerpoint/2010/main" val="3000989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 using Pointers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A linked list is a data structure that can store an indefinite amount of items. These items are connected using pointers in a sequential manner.</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2438400"/>
            <a:ext cx="4782218" cy="190526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626" y="4864684"/>
            <a:ext cx="7506748" cy="1962424"/>
          </a:xfrm>
          <a:prstGeom prst="rect">
            <a:avLst/>
          </a:prstGeom>
        </p:spPr>
      </p:pic>
    </p:spTree>
    <p:extLst>
      <p:ext uri="{BB962C8B-B14F-4D97-AF65-F5344CB8AC3E}">
        <p14:creationId xmlns:p14="http://schemas.microsoft.com/office/powerpoint/2010/main" val="1736270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on Linked List</a:t>
            </a:r>
            <a:endParaRPr lang="en-US" dirty="0"/>
          </a:p>
        </p:txBody>
      </p:sp>
      <p:sp>
        <p:nvSpPr>
          <p:cNvPr id="3" name="Content Placeholder 2"/>
          <p:cNvSpPr>
            <a:spLocks noGrp="1"/>
          </p:cNvSpPr>
          <p:nvPr>
            <p:ph idx="1"/>
          </p:nvPr>
        </p:nvSpPr>
        <p:spPr/>
        <p:txBody>
          <a:bodyPr/>
          <a:lstStyle/>
          <a:p>
            <a:r>
              <a:rPr lang="en-US" dirty="0" smtClean="0"/>
              <a:t>Mid point of Linked  List(Single Traversal preferred)</a:t>
            </a:r>
          </a:p>
          <a:p>
            <a:r>
              <a:rPr lang="en-US" dirty="0" smtClean="0"/>
              <a:t>Palindrome LL</a:t>
            </a:r>
          </a:p>
          <a:p>
            <a:r>
              <a:rPr lang="en-US" dirty="0" smtClean="0"/>
              <a:t>Reversal of LL</a:t>
            </a:r>
          </a:p>
          <a:p>
            <a:pPr marL="0" indent="0">
              <a:buNone/>
            </a:pPr>
            <a:endParaRPr lang="en-US" dirty="0"/>
          </a:p>
        </p:txBody>
      </p:sp>
    </p:spTree>
    <p:extLst>
      <p:ext uri="{BB962C8B-B14F-4D97-AF65-F5344CB8AC3E}">
        <p14:creationId xmlns:p14="http://schemas.microsoft.com/office/powerpoint/2010/main" val="623611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a:t>
            </a:r>
            <a:endParaRPr lang="en-US" dirty="0"/>
          </a:p>
        </p:txBody>
      </p:sp>
      <p:sp>
        <p:nvSpPr>
          <p:cNvPr id="3" name="Content Placeholder 2"/>
          <p:cNvSpPr>
            <a:spLocks noGrp="1"/>
          </p:cNvSpPr>
          <p:nvPr>
            <p:ph idx="1"/>
          </p:nvPr>
        </p:nvSpPr>
        <p:spPr/>
        <p:txBody>
          <a:bodyPr/>
          <a:lstStyle/>
          <a:p>
            <a:pPr marL="0" indent="0">
              <a:buNone/>
            </a:pPr>
            <a:r>
              <a:rPr lang="en-US" dirty="0"/>
              <a:t>Stack is a data structure designed to operate in LIFO (Last in First out) context. In stack elements are inserted as well as get removed from only one end</a:t>
            </a:r>
            <a:r>
              <a:rPr lang="en-US" dirty="0" smtClean="0"/>
              <a:t>.</a:t>
            </a:r>
          </a:p>
          <a:p>
            <a:pPr marL="0" indent="0">
              <a:buNone/>
            </a:pPr>
            <a:endParaRPr lang="en-US" dirty="0" smtClean="0"/>
          </a:p>
          <a:p>
            <a:pPr marL="0" indent="0">
              <a:buNone/>
            </a:pPr>
            <a:r>
              <a:rPr lang="en-US" dirty="0" smtClean="0"/>
              <a:t>Reverse Stack </a:t>
            </a:r>
            <a:r>
              <a:rPr lang="en-US" smtClean="0"/>
              <a:t>using </a:t>
            </a:r>
            <a:endParaRPr lang="en-US" dirty="0"/>
          </a:p>
        </p:txBody>
      </p:sp>
    </p:spTree>
    <p:extLst>
      <p:ext uri="{BB962C8B-B14F-4D97-AF65-F5344CB8AC3E}">
        <p14:creationId xmlns:p14="http://schemas.microsoft.com/office/powerpoint/2010/main" val="1416454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a:t>
            </a:r>
            <a:endParaRPr lang="en-US" dirty="0"/>
          </a:p>
        </p:txBody>
      </p:sp>
      <p:sp>
        <p:nvSpPr>
          <p:cNvPr id="3" name="Content Placeholder 2"/>
          <p:cNvSpPr>
            <a:spLocks noGrp="1"/>
          </p:cNvSpPr>
          <p:nvPr>
            <p:ph idx="1"/>
          </p:nvPr>
        </p:nvSpPr>
        <p:spPr/>
        <p:txBody>
          <a:bodyPr/>
          <a:lstStyle/>
          <a:p>
            <a:pPr marL="0" indent="0">
              <a:buNone/>
            </a:pPr>
            <a:r>
              <a:rPr lang="en-US" dirty="0"/>
              <a:t>Queue is a data structure designed to operate in FIFO (First in First out) context. In queue elements are inserted from </a:t>
            </a:r>
            <a:r>
              <a:rPr lang="en-US" dirty="0" smtClean="0"/>
              <a:t>rear</a:t>
            </a:r>
            <a:r>
              <a:rPr lang="en-US" dirty="0"/>
              <a:t> end and get removed from </a:t>
            </a:r>
            <a:r>
              <a:rPr lang="en-US" dirty="0" smtClean="0"/>
              <a:t>front</a:t>
            </a:r>
            <a:r>
              <a:rPr lang="en-US" dirty="0"/>
              <a:t> end</a:t>
            </a:r>
            <a:r>
              <a:rPr lang="en-US" dirty="0" smtClean="0"/>
              <a:t>.</a:t>
            </a:r>
          </a:p>
          <a:p>
            <a:pPr marL="0" indent="0">
              <a:buNone/>
            </a:pPr>
            <a:endParaRPr lang="en-US" dirty="0"/>
          </a:p>
          <a:p>
            <a:pPr marL="0" indent="0">
              <a:buNone/>
            </a:pPr>
            <a:r>
              <a:rPr lang="en-US" dirty="0" smtClean="0"/>
              <a:t>Reverse Queue using Recursion</a:t>
            </a:r>
            <a:endParaRPr lang="en-US" dirty="0"/>
          </a:p>
        </p:txBody>
      </p:sp>
    </p:spTree>
    <p:extLst>
      <p:ext uri="{BB962C8B-B14F-4D97-AF65-F5344CB8AC3E}">
        <p14:creationId xmlns:p14="http://schemas.microsoft.com/office/powerpoint/2010/main" val="3873025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a:t>Data Structure is a way of collecting and </a:t>
            </a:r>
            <a:r>
              <a:rPr lang="en-US" sz="2800" dirty="0" err="1" smtClean="0"/>
              <a:t>organising</a:t>
            </a:r>
            <a:r>
              <a:rPr lang="en-US" sz="2800" dirty="0" smtClean="0"/>
              <a:t> </a:t>
            </a:r>
            <a:r>
              <a:rPr lang="en-US" sz="2800" dirty="0"/>
              <a:t>data in such a way that we can perform operations on these data in an effective way</a:t>
            </a:r>
            <a:r>
              <a:rPr lang="en-US" sz="2800" dirty="0" smtClean="0"/>
              <a:t>.</a:t>
            </a:r>
          </a:p>
          <a:p>
            <a:pPr marL="0" indent="0">
              <a:buNone/>
            </a:pPr>
            <a:endParaRPr lang="en-US" sz="2800" dirty="0" smtClean="0"/>
          </a:p>
          <a:p>
            <a:pPr marL="0" indent="0">
              <a:buNone/>
            </a:pPr>
            <a:r>
              <a:rPr lang="en-US" sz="2800" dirty="0"/>
              <a:t>In simple language, Data Structures are structures programmed to store ordered data, so that various operations can be performed on it easily. It represents the knowledge of data to be organized in memory. It should be designed and implemented in such a way that it reduces the complexity and increases the </a:t>
            </a:r>
            <a:r>
              <a:rPr lang="en-US" sz="2800" dirty="0" smtClean="0"/>
              <a:t>efficiency</a:t>
            </a:r>
            <a:r>
              <a:rPr lang="en-US" sz="2800" dirty="0"/>
              <a:t>.</a:t>
            </a:r>
          </a:p>
        </p:txBody>
      </p:sp>
    </p:spTree>
    <p:extLst>
      <p:ext uri="{BB962C8B-B14F-4D97-AF65-F5344CB8AC3E}">
        <p14:creationId xmlns:p14="http://schemas.microsoft.com/office/powerpoint/2010/main" val="2115448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pPr marL="0" indent="0">
              <a:buNone/>
            </a:pPr>
            <a:r>
              <a:rPr lang="en-US" sz="1600" dirty="0" smtClean="0"/>
              <a:t>Types of Data Structure (Data Types):-</a:t>
            </a:r>
          </a:p>
          <a:p>
            <a:r>
              <a:rPr lang="en-US" sz="1600" dirty="0" smtClean="0"/>
              <a:t>Built-in </a:t>
            </a:r>
            <a:r>
              <a:rPr lang="en-US" sz="1600" dirty="0"/>
              <a:t>Data Type</a:t>
            </a:r>
          </a:p>
          <a:p>
            <a:r>
              <a:rPr lang="en-US" sz="1600" dirty="0"/>
              <a:t>Derived Data </a:t>
            </a:r>
            <a:r>
              <a:rPr lang="en-US" sz="1600" dirty="0" smtClean="0"/>
              <a:t>Type</a:t>
            </a:r>
          </a:p>
          <a:p>
            <a:pPr marL="0" indent="0">
              <a:buNone/>
            </a:pPr>
            <a:endParaRPr lang="en-US" sz="1600" dirty="0"/>
          </a:p>
          <a:p>
            <a:pPr marL="0" indent="0">
              <a:buNone/>
            </a:pPr>
            <a:r>
              <a:rPr lang="en-US" sz="1600" dirty="0"/>
              <a:t>Built-in Data Type</a:t>
            </a:r>
          </a:p>
          <a:p>
            <a:r>
              <a:rPr lang="en-US" sz="1600" dirty="0"/>
              <a:t>Those data types for which a language has built-in support are known as Built-in Data types. For example, most of the languages provide the following built-in data types.</a:t>
            </a:r>
          </a:p>
          <a:p>
            <a:r>
              <a:rPr lang="en-US" sz="1600" dirty="0"/>
              <a:t>Integers</a:t>
            </a:r>
          </a:p>
          <a:p>
            <a:r>
              <a:rPr lang="en-US" sz="1600" dirty="0"/>
              <a:t>Boolean (true, false)</a:t>
            </a:r>
          </a:p>
          <a:p>
            <a:r>
              <a:rPr lang="en-US" sz="1600" dirty="0"/>
              <a:t>Floating (Decimal numbers)</a:t>
            </a:r>
          </a:p>
          <a:p>
            <a:r>
              <a:rPr lang="en-US" sz="1600" dirty="0"/>
              <a:t>Character and Strings</a:t>
            </a:r>
          </a:p>
          <a:p>
            <a:pPr marL="0" indent="0">
              <a:buNone/>
            </a:pPr>
            <a:endParaRPr lang="en-US" sz="1600" dirty="0" smtClean="0"/>
          </a:p>
          <a:p>
            <a:pPr marL="0" indent="0">
              <a:buNone/>
            </a:pPr>
            <a:r>
              <a:rPr lang="en-US" sz="1600" dirty="0" smtClean="0"/>
              <a:t>Derived </a:t>
            </a:r>
            <a:r>
              <a:rPr lang="en-US" sz="1600" dirty="0"/>
              <a:t>Data Type</a:t>
            </a:r>
          </a:p>
          <a:p>
            <a:r>
              <a:rPr lang="en-US" sz="1600" dirty="0"/>
              <a:t>Those data types which are implementation independent as they can be implemented in one or the other way are known as derived data types. These data types are normally built by the combination of primary or built-in data types and associated operations on them. For example −</a:t>
            </a:r>
          </a:p>
          <a:p>
            <a:r>
              <a:rPr lang="en-US" sz="1600" dirty="0"/>
              <a:t>List</a:t>
            </a:r>
          </a:p>
          <a:p>
            <a:r>
              <a:rPr lang="en-US" sz="1600" dirty="0"/>
              <a:t>Array</a:t>
            </a:r>
          </a:p>
          <a:p>
            <a:r>
              <a:rPr lang="en-US" sz="1600" dirty="0"/>
              <a:t>Stack</a:t>
            </a:r>
          </a:p>
          <a:p>
            <a:r>
              <a:rPr lang="en-US" sz="1600" dirty="0" smtClean="0"/>
              <a:t>Queue</a:t>
            </a:r>
            <a:endParaRPr lang="en-US" sz="1600" dirty="0"/>
          </a:p>
        </p:txBody>
      </p:sp>
    </p:spTree>
    <p:extLst>
      <p:ext uri="{BB962C8B-B14F-4D97-AF65-F5344CB8AC3E}">
        <p14:creationId xmlns:p14="http://schemas.microsoft.com/office/powerpoint/2010/main" val="1263800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Operations on Data Structures :-</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The data in the data structures are processed by certain operations. The particular data structure chosen largely depends on the frequency of the operation that needs to be performed on the data structure.</a:t>
            </a:r>
          </a:p>
          <a:p>
            <a:pPr marL="0" indent="0">
              <a:buNone/>
            </a:pPr>
            <a:endParaRPr lang="en-US" dirty="0" smtClean="0"/>
          </a:p>
          <a:p>
            <a:r>
              <a:rPr lang="en-US" dirty="0" smtClean="0"/>
              <a:t>Traversing</a:t>
            </a:r>
          </a:p>
          <a:p>
            <a:r>
              <a:rPr lang="en-US" dirty="0" smtClean="0"/>
              <a:t>Searching</a:t>
            </a:r>
          </a:p>
          <a:p>
            <a:r>
              <a:rPr lang="en-US" dirty="0" smtClean="0"/>
              <a:t>Insertion</a:t>
            </a:r>
          </a:p>
          <a:p>
            <a:r>
              <a:rPr lang="en-US" dirty="0" smtClean="0"/>
              <a:t>Deletion</a:t>
            </a:r>
          </a:p>
          <a:p>
            <a:r>
              <a:rPr lang="en-US" dirty="0" smtClean="0"/>
              <a:t>Sorting</a:t>
            </a:r>
          </a:p>
          <a:p>
            <a:r>
              <a:rPr lang="en-US" dirty="0" smtClean="0"/>
              <a:t>Merging</a:t>
            </a:r>
          </a:p>
          <a:p>
            <a:endParaRPr lang="en-US" dirty="0"/>
          </a:p>
        </p:txBody>
      </p:sp>
    </p:spTree>
    <p:extLst>
      <p:ext uri="{BB962C8B-B14F-4D97-AF65-F5344CB8AC3E}">
        <p14:creationId xmlns:p14="http://schemas.microsoft.com/office/powerpoint/2010/main" val="2765829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An algorithm is said to be efficient and fast, if it takes less time to execute and consumes less memory space. The performance of an algorithm is measured on the basis of following properties :</a:t>
            </a:r>
          </a:p>
          <a:p>
            <a:r>
              <a:rPr lang="en-US" dirty="0"/>
              <a:t>Time Complexity</a:t>
            </a:r>
          </a:p>
          <a:p>
            <a:r>
              <a:rPr lang="en-US" dirty="0"/>
              <a:t>Space Complexity</a:t>
            </a:r>
          </a:p>
          <a:p>
            <a:endParaRPr lang="en-US" dirty="0"/>
          </a:p>
        </p:txBody>
      </p:sp>
    </p:spTree>
    <p:extLst>
      <p:ext uri="{BB962C8B-B14F-4D97-AF65-F5344CB8AC3E}">
        <p14:creationId xmlns:p14="http://schemas.microsoft.com/office/powerpoint/2010/main" val="119789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 Complexity</a:t>
            </a:r>
            <a:endParaRPr lang="en-US" dirty="0"/>
          </a:p>
        </p:txBody>
      </p:sp>
      <p:sp>
        <p:nvSpPr>
          <p:cNvPr id="3" name="Content Placeholder 2"/>
          <p:cNvSpPr>
            <a:spLocks noGrp="1"/>
          </p:cNvSpPr>
          <p:nvPr>
            <p:ph idx="1"/>
          </p:nvPr>
        </p:nvSpPr>
        <p:spPr/>
        <p:txBody>
          <a:bodyPr/>
          <a:lstStyle/>
          <a:p>
            <a:pPr marL="0" indent="0" algn="ctr">
              <a:buNone/>
            </a:pPr>
            <a:r>
              <a:rPr lang="en-US" dirty="0"/>
              <a:t>Its the amount of memory space required by the algorithm, during the course of its execution. Space complexity must be taken seriously for multi-user systems and in situations where limited memory is available</a:t>
            </a:r>
          </a:p>
        </p:txBody>
      </p:sp>
    </p:spTree>
    <p:extLst>
      <p:ext uri="{BB962C8B-B14F-4D97-AF65-F5344CB8AC3E}">
        <p14:creationId xmlns:p14="http://schemas.microsoft.com/office/powerpoint/2010/main" val="1930854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Complexity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Time complexity of an algorithm signifies the total time required by the program to run till its completion. The time complexity of algorithms is most commonly expressed using the </a:t>
            </a:r>
            <a:r>
              <a:rPr lang="en-US" sz="2400" b="1" dirty="0"/>
              <a:t>big O notation</a:t>
            </a:r>
            <a:r>
              <a:rPr lang="en-US" sz="2400" dirty="0" smtClean="0"/>
              <a:t>.</a:t>
            </a:r>
          </a:p>
          <a:p>
            <a:pPr marL="0" indent="0">
              <a:buNone/>
            </a:pPr>
            <a:endParaRPr lang="en-US" sz="2400" dirty="0" smtClean="0"/>
          </a:p>
          <a:p>
            <a:pPr marL="0" indent="0">
              <a:buNone/>
            </a:pPr>
            <a:r>
              <a:rPr lang="en-US" sz="2400" dirty="0"/>
              <a:t>Time Complexity is most commonly estimated by counting the number of elementary functions performed by the algorithm. And since the algorithm's performance may vary with different types of input data, hence for an algorithm we usually use the </a:t>
            </a:r>
            <a:r>
              <a:rPr lang="en-US" sz="2400" b="1" dirty="0"/>
              <a:t>worst-case Time complexity</a:t>
            </a:r>
            <a:r>
              <a:rPr lang="en-US" sz="2400" dirty="0"/>
              <a:t> of an algorithm because that is the maximum time taken for any input size.</a:t>
            </a:r>
          </a:p>
        </p:txBody>
      </p:sp>
    </p:spTree>
    <p:extLst>
      <p:ext uri="{BB962C8B-B14F-4D97-AF65-F5344CB8AC3E}">
        <p14:creationId xmlns:p14="http://schemas.microsoft.com/office/powerpoint/2010/main" val="3479419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Basic Problems on Time Complexity:-</a:t>
            </a:r>
            <a:endParaRPr lang="en-US" u="sng"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for (int i=0 ; i &lt; N ; i++){</a:t>
            </a:r>
          </a:p>
          <a:p>
            <a:pPr marL="0" indent="0">
              <a:buNone/>
            </a:pPr>
            <a:r>
              <a:rPr lang="en-US" dirty="0" smtClean="0"/>
              <a:t>          constant number of operations</a:t>
            </a:r>
          </a:p>
          <a:p>
            <a:pPr marL="0" indent="0">
              <a:buNone/>
            </a:pPr>
            <a:r>
              <a:rPr lang="en-US" dirty="0" smtClean="0"/>
              <a:t>    }</a:t>
            </a:r>
          </a:p>
          <a:p>
            <a:pPr marL="0" indent="0">
              <a:buNone/>
            </a:pPr>
            <a:endParaRPr lang="en-US" dirty="0"/>
          </a:p>
          <a:p>
            <a:pPr marL="0" indent="0">
              <a:buNone/>
            </a:pPr>
            <a:r>
              <a:rPr lang="en-US" dirty="0" smtClean="0"/>
              <a:t>for (int i=0; i &lt; N; i++){</a:t>
            </a:r>
          </a:p>
          <a:p>
            <a:pPr marL="0" indent="0">
              <a:buNone/>
            </a:pPr>
            <a:r>
              <a:rPr lang="en-US" dirty="0" smtClean="0"/>
              <a:t>            for(int j=0 ; j &lt; N ; j++){</a:t>
            </a:r>
          </a:p>
          <a:p>
            <a:pPr marL="0" indent="0">
              <a:buNone/>
            </a:pPr>
            <a:r>
              <a:rPr lang="en-US" dirty="0" smtClean="0"/>
              <a:t>       		 constant number of operations</a:t>
            </a:r>
          </a:p>
          <a:p>
            <a:pPr marL="0" indent="0">
              <a:buNone/>
            </a:pPr>
            <a:r>
              <a:rPr lang="en-US" dirty="0" smtClean="0"/>
              <a:t>        }</a:t>
            </a:r>
          </a:p>
          <a:p>
            <a:pPr marL="0" indent="0">
              <a:buNone/>
            </a:pPr>
            <a:r>
              <a:rPr lang="en-US" dirty="0" smtClean="0"/>
              <a:t>    }</a:t>
            </a:r>
          </a:p>
          <a:p>
            <a:pPr marL="0" indent="0">
              <a:buNone/>
            </a:pPr>
            <a:endParaRPr lang="en-US" dirty="0"/>
          </a:p>
        </p:txBody>
      </p:sp>
    </p:spTree>
    <p:extLst>
      <p:ext uri="{BB962C8B-B14F-4D97-AF65-F5344CB8AC3E}">
        <p14:creationId xmlns:p14="http://schemas.microsoft.com/office/powerpoint/2010/main" val="2149758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marL="0" indent="0">
              <a:buNone/>
            </a:pPr>
            <a:r>
              <a:rPr lang="en-US" dirty="0" smtClean="0"/>
              <a:t>while(low &lt;= high) {</a:t>
            </a:r>
          </a:p>
          <a:p>
            <a:pPr marL="0" indent="0">
              <a:buNone/>
            </a:pPr>
            <a:endParaRPr lang="en-US" dirty="0" smtClean="0"/>
          </a:p>
          <a:p>
            <a:pPr marL="0" indent="0">
              <a:buNone/>
            </a:pPr>
            <a:r>
              <a:rPr lang="en-US" dirty="0"/>
              <a:t>	</a:t>
            </a:r>
            <a:r>
              <a:rPr lang="en-US" dirty="0" smtClean="0"/>
              <a:t> mid = (low + high) / 2;</a:t>
            </a:r>
          </a:p>
          <a:p>
            <a:pPr marL="0" indent="0">
              <a:buNone/>
            </a:pPr>
            <a:r>
              <a:rPr lang="en-US" dirty="0" smtClean="0"/>
              <a:t>	 if (target &lt; list[mid])</a:t>
            </a:r>
          </a:p>
          <a:p>
            <a:pPr marL="0" indent="0">
              <a:buNone/>
            </a:pPr>
            <a:r>
              <a:rPr lang="en-US" dirty="0" smtClean="0"/>
              <a:t> 		high = mid - 1;</a:t>
            </a:r>
          </a:p>
          <a:p>
            <a:pPr marL="0" indent="0">
              <a:buNone/>
            </a:pPr>
            <a:r>
              <a:rPr lang="en-US" dirty="0" smtClean="0"/>
              <a:t> 	else if (target &gt; list[mid])</a:t>
            </a:r>
          </a:p>
          <a:p>
            <a:pPr marL="0" indent="0">
              <a:buNone/>
            </a:pPr>
            <a:r>
              <a:rPr lang="en-US" dirty="0" smtClean="0"/>
              <a:t> 		low = mid + 1;</a:t>
            </a:r>
          </a:p>
          <a:p>
            <a:pPr marL="0" indent="0">
              <a:buNone/>
            </a:pPr>
            <a:r>
              <a:rPr lang="en-US" dirty="0" smtClean="0"/>
              <a:t> 	else </a:t>
            </a:r>
          </a:p>
          <a:p>
            <a:pPr marL="0" indent="0">
              <a:buNone/>
            </a:pPr>
            <a:r>
              <a:rPr lang="en-US" dirty="0" smtClean="0"/>
              <a:t>		break;</a:t>
            </a:r>
          </a:p>
          <a:p>
            <a:pPr marL="0" indent="0">
              <a:buNone/>
            </a:pPr>
            <a:r>
              <a:rPr lang="en-US" dirty="0" smtClean="0"/>
              <a:t> }</a:t>
            </a:r>
            <a:endParaRPr lang="en-US" dirty="0"/>
          </a:p>
        </p:txBody>
      </p:sp>
    </p:spTree>
    <p:extLst>
      <p:ext uri="{BB962C8B-B14F-4D97-AF65-F5344CB8AC3E}">
        <p14:creationId xmlns:p14="http://schemas.microsoft.com/office/powerpoint/2010/main" val="1772989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614</TotalTime>
  <Words>667</Words>
  <Application>Microsoft Office PowerPoint</Application>
  <PresentationFormat>On-screen Show (4:3)</PresentationFormat>
  <Paragraphs>91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Intro to Data Structures </vt:lpstr>
      <vt:lpstr>Data Structure</vt:lpstr>
      <vt:lpstr>PowerPoint Presentation</vt:lpstr>
      <vt:lpstr>Basic Operations on Data Structures :-</vt:lpstr>
      <vt:lpstr>PowerPoint Presentation</vt:lpstr>
      <vt:lpstr>Space Complexity</vt:lpstr>
      <vt:lpstr>Time Complexity</vt:lpstr>
      <vt:lpstr>Basic Problems on Time Complexity:-</vt:lpstr>
      <vt:lpstr>PowerPoint Presentation</vt:lpstr>
      <vt:lpstr>ARRAYS</vt:lpstr>
      <vt:lpstr>Problems in Arrays</vt:lpstr>
      <vt:lpstr>Linked List using Pointers</vt:lpstr>
      <vt:lpstr>Questions on Linked List</vt:lpstr>
      <vt:lpstr>Stack</vt:lpstr>
      <vt:lpstr>Queue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Data Structures</dc:title>
  <dc:creator>asdf</dc:creator>
  <cp:lastModifiedBy>asdf</cp:lastModifiedBy>
  <cp:revision>15</cp:revision>
  <dcterms:created xsi:type="dcterms:W3CDTF">2017-10-02T09:18:05Z</dcterms:created>
  <dcterms:modified xsi:type="dcterms:W3CDTF">2017-10-02T19:32:20Z</dcterms:modified>
</cp:coreProperties>
</file>