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6" r:id="rId2"/>
    <p:sldId id="257" r:id="rId3"/>
    <p:sldId id="258" r:id="rId4"/>
    <p:sldId id="287" r:id="rId5"/>
    <p:sldId id="266" r:id="rId6"/>
    <p:sldId id="263" r:id="rId7"/>
    <p:sldId id="264" r:id="rId8"/>
    <p:sldId id="265" r:id="rId9"/>
    <p:sldId id="267" r:id="rId10"/>
    <p:sldId id="268" r:id="rId11"/>
    <p:sldId id="269" r:id="rId12"/>
    <p:sldId id="270" r:id="rId13"/>
    <p:sldId id="271" r:id="rId14"/>
    <p:sldId id="272" r:id="rId15"/>
    <p:sldId id="273" r:id="rId16"/>
    <p:sldId id="278" r:id="rId17"/>
    <p:sldId id="279" r:id="rId18"/>
    <p:sldId id="280" r:id="rId19"/>
    <p:sldId id="281" r:id="rId20"/>
    <p:sldId id="282" r:id="rId21"/>
    <p:sldId id="284" r:id="rId22"/>
    <p:sldId id="285" r:id="rId23"/>
    <p:sldId id="283"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C99B"/>
    <a:srgbClr val="16D22C"/>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ABFCF23-3B69-468F-B69F-88F6DE6A72F2}">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3202" autoAdjust="0"/>
  </p:normalViewPr>
  <p:slideViewPr>
    <p:cSldViewPr snapToGrid="0">
      <p:cViewPr varScale="1">
        <p:scale>
          <a:sx n="87" d="100"/>
          <a:sy n="87" d="100"/>
        </p:scale>
        <p:origin x="48" y="58"/>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a:t>11/24/2024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66E22B-85CA-45C7-86A8-A17C38B96A98}" type="slidenum">
              <a:rPr lang="en-US"/>
              <a:t>8</a:t>
            </a:fld>
            <a:endParaRPr lang="en-US" dirty="0"/>
          </a:p>
        </p:txBody>
      </p:sp>
    </p:spTree>
    <p:extLst>
      <p:ext uri="{BB962C8B-B14F-4D97-AF65-F5344CB8AC3E}">
        <p14:creationId xmlns:p14="http://schemas.microsoft.com/office/powerpoint/2010/main" val="359935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512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5</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D666E22B-85CA-45C7-86A8-A17C38B96A98}" type="slidenum">
              <a:rPr lang="en-US"/>
              <a:t>21</a:t>
            </a:fld>
            <a:endParaRPr lang="en-US" dirty="0"/>
          </a:p>
        </p:txBody>
      </p:sp>
    </p:spTree>
    <p:extLst>
      <p:ext uri="{BB962C8B-B14F-4D97-AF65-F5344CB8AC3E}">
        <p14:creationId xmlns:p14="http://schemas.microsoft.com/office/powerpoint/2010/main" val="1533759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lvl="0">
              <a:lnSpc>
                <a:spcPct val="110000"/>
              </a:lnSpc>
            </a:pPr>
            <a:r>
              <a:rPr lang="en-US" sz="1800"/>
              <a:t>Click to edit Master text styles</a:t>
            </a:r>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lvl="0">
              <a:lnSpc>
                <a:spcPct val="110000"/>
              </a:lnSpc>
            </a:pPr>
            <a:r>
              <a:rPr lang="en-US" sz="1800"/>
              <a:t>Click to edit Master text styles</a:t>
            </a:r>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r>
              <a:rPr lang="en-US" sz="4400">
                <a:cs typeface="Posterama" panose="020B0504020200020000" pitchFamily="34" charset="0"/>
              </a:rPr>
              <a:t>Click to edit Master title style</a:t>
            </a:r>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665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dirty="0"/>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0">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6" r:id="rId5"/>
    <p:sldLayoutId id="2147483659" r:id="rId6"/>
    <p:sldLayoutId id="2147483661" r:id="rId7"/>
    <p:sldLayoutId id="2147483662" r:id="rId8"/>
  </p:sldLayoutIdLst>
  <p:hf hdr="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2" Type="http://schemas.openxmlformats.org/officeDocument/2006/relationships/image" Target="../media/image14.gif"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5E966C-348A-4612-AA0F-4CB332FE559C}"/>
              </a:ext>
            </a:extLst>
          </p:cNvPr>
          <p:cNvSpPr>
            <a:spLocks noGrp="1"/>
          </p:cNvSpPr>
          <p:nvPr>
            <p:ph type="title"/>
          </p:nvPr>
        </p:nvSpPr>
        <p:spPr>
          <a:xfrm>
            <a:off x="0" y="1"/>
            <a:ext cx="12192000" cy="1481558"/>
          </a:xfrm>
        </p:spPr>
        <p:txBody>
          <a:bodyPr>
            <a:normAutofit/>
          </a:bodyPr>
          <a:lstStyle/>
          <a:p>
            <a:pPr algn="ctr"/>
            <a:r>
              <a:rPr lang="en-US" u="sng" dirty="0">
                <a:latin typeface="Algerian" panose="04020705040A02060702" pitchFamily="82" charset="0"/>
              </a:rPr>
              <a:t>Design thinking and idea lab</a:t>
            </a:r>
          </a:p>
        </p:txBody>
      </p:sp>
      <p:sp>
        <p:nvSpPr>
          <p:cNvPr id="2" name="Date Placeholder 1">
            <a:extLst>
              <a:ext uri="{FF2B5EF4-FFF2-40B4-BE49-F238E27FC236}">
                <a16:creationId xmlns:a16="http://schemas.microsoft.com/office/drawing/2014/main" id="{FB60A4A6-1E81-4E15-BACB-2FC11969FDCB}"/>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1CA1C940-7337-4F75-A34B-2EB108EEA123}"/>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F99259CF-F779-4F57-B3F6-BE1837D9D194}"/>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1</a:t>
            </a:fld>
            <a:endParaRPr lang="en-US" dirty="0"/>
          </a:p>
        </p:txBody>
      </p:sp>
      <p:pic>
        <p:nvPicPr>
          <p:cNvPr id="9" name="Picture 8" descr="A diagram of a design thinking&#10;&#10;Description automatically generated">
            <a:extLst>
              <a:ext uri="{FF2B5EF4-FFF2-40B4-BE49-F238E27FC236}">
                <a16:creationId xmlns:a16="http://schemas.microsoft.com/office/drawing/2014/main" id="{3ACB0FA5-090D-95BA-45D0-503B2C34198D}"/>
              </a:ext>
            </a:extLst>
          </p:cNvPr>
          <p:cNvPicPr>
            <a:picLocks noChangeAspect="1"/>
          </p:cNvPicPr>
          <p:nvPr/>
        </p:nvPicPr>
        <p:blipFill>
          <a:blip r:embed="rId2"/>
          <a:stretch>
            <a:fillRect/>
          </a:stretch>
        </p:blipFill>
        <p:spPr>
          <a:xfrm>
            <a:off x="7312306" y="1978306"/>
            <a:ext cx="4879694" cy="4879694"/>
          </a:xfrm>
          <a:prstGeom prst="rect">
            <a:avLst/>
          </a:prstGeom>
        </p:spPr>
      </p:pic>
      <p:sp>
        <p:nvSpPr>
          <p:cNvPr id="11" name="TextBox 10">
            <a:extLst>
              <a:ext uri="{FF2B5EF4-FFF2-40B4-BE49-F238E27FC236}">
                <a16:creationId xmlns:a16="http://schemas.microsoft.com/office/drawing/2014/main" id="{B45D27C9-C432-B3B8-F782-6E3E00EFDCBB}"/>
              </a:ext>
            </a:extLst>
          </p:cNvPr>
          <p:cNvSpPr txBox="1"/>
          <p:nvPr/>
        </p:nvSpPr>
        <p:spPr>
          <a:xfrm>
            <a:off x="544011" y="1134319"/>
            <a:ext cx="11189296" cy="646331"/>
          </a:xfrm>
          <a:prstGeom prst="rect">
            <a:avLst/>
          </a:prstGeom>
          <a:noFill/>
        </p:spPr>
        <p:txBody>
          <a:bodyPr wrap="square" rtlCol="0">
            <a:spAutoFit/>
          </a:bodyPr>
          <a:lstStyle/>
          <a:p>
            <a:pPr algn="ctr"/>
            <a:r>
              <a:rPr lang="en-US" sz="3600" dirty="0">
                <a:solidFill>
                  <a:schemeClr val="tx2">
                    <a:lumMod val="75000"/>
                    <a:lumOff val="25000"/>
                  </a:schemeClr>
                </a:solidFill>
                <a:latin typeface="Amasis MT Pro Medium" panose="02040604050005020304" pitchFamily="18" charset="0"/>
              </a:rPr>
              <a:t>Project</a:t>
            </a:r>
            <a:endParaRPr lang="en-IN" sz="3600" dirty="0">
              <a:solidFill>
                <a:schemeClr val="tx2">
                  <a:lumMod val="75000"/>
                  <a:lumOff val="25000"/>
                </a:schemeClr>
              </a:solidFill>
              <a:latin typeface="Amasis MT Pro Medium" panose="02040604050005020304" pitchFamily="18" charset="0"/>
            </a:endParaRPr>
          </a:p>
        </p:txBody>
      </p:sp>
      <p:sp>
        <p:nvSpPr>
          <p:cNvPr id="12" name="TextBox 11">
            <a:extLst>
              <a:ext uri="{FF2B5EF4-FFF2-40B4-BE49-F238E27FC236}">
                <a16:creationId xmlns:a16="http://schemas.microsoft.com/office/drawing/2014/main" id="{0A374F5B-01B8-106A-962A-03FBFFBD17CB}"/>
              </a:ext>
            </a:extLst>
          </p:cNvPr>
          <p:cNvSpPr txBox="1"/>
          <p:nvPr/>
        </p:nvSpPr>
        <p:spPr>
          <a:xfrm>
            <a:off x="544011" y="2655209"/>
            <a:ext cx="6366076" cy="707886"/>
          </a:xfrm>
          <a:prstGeom prst="rect">
            <a:avLst/>
          </a:prstGeom>
          <a:noFill/>
        </p:spPr>
        <p:txBody>
          <a:bodyPr wrap="square" rtlCol="0">
            <a:spAutoFit/>
          </a:bodyPr>
          <a:lstStyle/>
          <a:p>
            <a:r>
              <a:rPr lang="en-US" sz="4000" dirty="0">
                <a:solidFill>
                  <a:schemeClr val="accent3">
                    <a:lumMod val="50000"/>
                  </a:schemeClr>
                </a:solidFill>
                <a:latin typeface="Aharoni" panose="02010803020104030203" pitchFamily="2" charset="-79"/>
                <a:cs typeface="Aharoni" panose="02010803020104030203" pitchFamily="2" charset="-79"/>
              </a:rPr>
              <a:t>DTIL Guidance</a:t>
            </a:r>
            <a:endParaRPr lang="en-IN" sz="4000" dirty="0">
              <a:solidFill>
                <a:schemeClr val="accent3">
                  <a:lumMod val="50000"/>
                </a:schemeClr>
              </a:solidFill>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F6D96779-1F1F-178F-87A3-435097C5EAC5}"/>
              </a:ext>
            </a:extLst>
          </p:cNvPr>
          <p:cNvSpPr txBox="1"/>
          <p:nvPr/>
        </p:nvSpPr>
        <p:spPr>
          <a:xfrm>
            <a:off x="503498" y="3371712"/>
            <a:ext cx="6406589" cy="2092881"/>
          </a:xfrm>
          <a:prstGeom prst="rect">
            <a:avLst/>
          </a:prstGeom>
          <a:noFill/>
        </p:spPr>
        <p:txBody>
          <a:bodyPr wrap="square" rtlCol="0">
            <a:spAutoFit/>
          </a:bodyPr>
          <a:lstStyle/>
          <a:p>
            <a:pPr marL="457200" indent="-457200">
              <a:lnSpc>
                <a:spcPct val="200000"/>
              </a:lnSpc>
              <a:buFont typeface="Wingdings" panose="05000000000000000000" pitchFamily="2" charset="2"/>
              <a:buChar char="q"/>
            </a:pPr>
            <a:r>
              <a:rPr lang="en-US" sz="2800" dirty="0">
                <a:latin typeface="Copperplate Gothic Bold" panose="020E0705020206020404" pitchFamily="34" charset="0"/>
              </a:rPr>
              <a:t>Dr. Ajit </a:t>
            </a:r>
            <a:r>
              <a:rPr lang="en-US" sz="2800" dirty="0" err="1">
                <a:latin typeface="Copperplate Gothic Bold" panose="020E0705020206020404" pitchFamily="34" charset="0"/>
              </a:rPr>
              <a:t>Muzumdar</a:t>
            </a:r>
            <a:r>
              <a:rPr lang="en-US" sz="2800" dirty="0">
                <a:latin typeface="Copperplate Gothic Bold" panose="020E0705020206020404" pitchFamily="34" charset="0"/>
              </a:rPr>
              <a:t> Sir</a:t>
            </a:r>
          </a:p>
          <a:p>
            <a:pPr marL="457200" indent="-457200">
              <a:lnSpc>
                <a:spcPct val="200000"/>
              </a:lnSpc>
              <a:buFont typeface="Wingdings" panose="05000000000000000000" pitchFamily="2" charset="2"/>
              <a:buChar char="q"/>
            </a:pPr>
            <a:r>
              <a:rPr lang="en-US" sz="2800" dirty="0">
                <a:latin typeface="Copperplate Gothic Bold" panose="020E0705020206020404" pitchFamily="34" charset="0"/>
              </a:rPr>
              <a:t>Prof. Pravin </a:t>
            </a:r>
            <a:r>
              <a:rPr lang="en-US" sz="2800" dirty="0" err="1">
                <a:latin typeface="Copperplate Gothic Bold" panose="020E0705020206020404" pitchFamily="34" charset="0"/>
              </a:rPr>
              <a:t>Chokakkar</a:t>
            </a:r>
            <a:r>
              <a:rPr lang="en-US" sz="2800" dirty="0">
                <a:latin typeface="Copperplate Gothic Bold" panose="020E0705020206020404" pitchFamily="34" charset="0"/>
              </a:rPr>
              <a:t> Sir</a:t>
            </a:r>
          </a:p>
          <a:p>
            <a:endParaRPr lang="en-IN" dirty="0"/>
          </a:p>
        </p:txBody>
      </p:sp>
    </p:spTree>
    <p:extLst>
      <p:ext uri="{BB962C8B-B14F-4D97-AF65-F5344CB8AC3E}">
        <p14:creationId xmlns:p14="http://schemas.microsoft.com/office/powerpoint/2010/main" val="136598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9E5-0BC7-42C6-BC0B-3D488D9792E9}"/>
              </a:ext>
            </a:extLst>
          </p:cNvPr>
          <p:cNvSpPr>
            <a:spLocks noGrp="1"/>
          </p:cNvSpPr>
          <p:nvPr>
            <p:ph type="title"/>
          </p:nvPr>
        </p:nvSpPr>
        <p:spPr>
          <a:xfrm>
            <a:off x="268941" y="50005"/>
            <a:ext cx="7884459" cy="823755"/>
          </a:xfrm>
        </p:spPr>
        <p:txBody>
          <a:bodyPr>
            <a:normAutofit/>
          </a:bodyPr>
          <a:lstStyle/>
          <a:p>
            <a:pPr marL="285750" indent="-285750">
              <a:buFont typeface="Wingdings" panose="05000000000000000000" pitchFamily="2" charset="2"/>
              <a:buChar char="v"/>
            </a:pPr>
            <a:r>
              <a:rPr lang="en-US" sz="2400" b="0" i="0" u="none" strike="noStrike" baseline="0" dirty="0">
                <a:solidFill>
                  <a:srgbClr val="000000"/>
                </a:solidFill>
                <a:latin typeface="Times New Roman" panose="02020603050405020304" pitchFamily="18" charset="0"/>
              </a:rPr>
              <a:t> </a:t>
            </a:r>
            <a:r>
              <a:rPr lang="en-US" sz="2400" b="1" i="0" u="none" strike="noStrike" baseline="0" dirty="0">
                <a:solidFill>
                  <a:srgbClr val="000000"/>
                </a:solidFill>
                <a:latin typeface="Times New Roman" panose="02020603050405020304" pitchFamily="18" charset="0"/>
              </a:rPr>
              <a:t>5W1H Matrix (Who, What, Where, When, Why, How) </a:t>
            </a:r>
            <a:endParaRPr lang="en-US" sz="2400" dirty="0"/>
          </a:p>
        </p:txBody>
      </p:sp>
      <p:sp>
        <p:nvSpPr>
          <p:cNvPr id="4" name="Date Placeholder 3">
            <a:extLst>
              <a:ext uri="{FF2B5EF4-FFF2-40B4-BE49-F238E27FC236}">
                <a16:creationId xmlns:a16="http://schemas.microsoft.com/office/drawing/2014/main" id="{D04946FB-0B58-4026-9CFD-E2BFA402DD3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8BDD9C-2E01-4EB8-B100-11CA7C79DC2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76AA91B1-CE13-4E9D-B254-A069EA1AC13C}"/>
              </a:ext>
            </a:extLst>
          </p:cNvPr>
          <p:cNvSpPr>
            <a:spLocks noGrp="1"/>
          </p:cNvSpPr>
          <p:nvPr>
            <p:ph type="sldNum" sz="quarter" idx="12"/>
          </p:nvPr>
        </p:nvSpPr>
        <p:spPr/>
        <p:txBody>
          <a:bodyPr/>
          <a:lstStyle/>
          <a:p>
            <a:fld id="{73B850FF-6169-4056-8077-06FFA93A5366}" type="slidenum">
              <a:rPr lang="en-US"/>
              <a:pPr/>
              <a:t>10</a:t>
            </a:fld>
            <a:endParaRPr lang="en-US" dirty="0"/>
          </a:p>
        </p:txBody>
      </p:sp>
      <p:sp>
        <p:nvSpPr>
          <p:cNvPr id="7" name="Content Placeholder 6">
            <a:extLst>
              <a:ext uri="{FF2B5EF4-FFF2-40B4-BE49-F238E27FC236}">
                <a16:creationId xmlns:a16="http://schemas.microsoft.com/office/drawing/2014/main" id="{644FE690-55C3-0368-B0A1-66FB334A2330}"/>
              </a:ext>
            </a:extLst>
          </p:cNvPr>
          <p:cNvSpPr>
            <a:spLocks noGrp="1"/>
          </p:cNvSpPr>
          <p:nvPr>
            <p:ph idx="1"/>
          </p:nvPr>
        </p:nvSpPr>
        <p:spPr>
          <a:xfrm>
            <a:off x="458694" y="873760"/>
            <a:ext cx="11274612" cy="5271453"/>
          </a:xfrm>
        </p:spPr>
        <p:txBody>
          <a:bodyPr>
            <a:normAutofit/>
          </a:bodyPr>
          <a:lstStyle/>
          <a:p>
            <a:pPr>
              <a:buFont typeface="Wingdings" panose="05000000000000000000" pitchFamily="2" charset="2"/>
              <a:buChar char="q"/>
            </a:pPr>
            <a:r>
              <a:rPr lang="en-US" b="1" dirty="0">
                <a:solidFill>
                  <a:srgbClr val="000000"/>
                </a:solidFill>
                <a:latin typeface="Times New Roman" panose="02020603050405020304" pitchFamily="18" charset="0"/>
                <a:ea typeface="+mj-ea"/>
                <a:cs typeface="+mj-cs"/>
              </a:rPr>
              <a:t>When</a:t>
            </a:r>
          </a:p>
          <a:p>
            <a:pPr marL="342900" indent="-342900">
              <a:lnSpc>
                <a:spcPct val="200000"/>
              </a:lnSpc>
              <a:buFont typeface="Wingdings" panose="05000000000000000000" pitchFamily="2" charset="2"/>
              <a:buChar char="Ø"/>
            </a:pPr>
            <a:r>
              <a:rPr lang="en-US" u="sng" dirty="0"/>
              <a:t>When to throw away Trash?:</a:t>
            </a:r>
            <a:r>
              <a:rPr lang="en-US" dirty="0"/>
              <a:t>After the thing is get Unusable</a:t>
            </a:r>
          </a:p>
          <a:p>
            <a:pPr>
              <a:lnSpc>
                <a:spcPct val="200000"/>
              </a:lnSpc>
              <a:buFont typeface="Wingdings" panose="05000000000000000000" pitchFamily="2" charset="2"/>
              <a:buChar char="Ø"/>
            </a:pPr>
            <a:r>
              <a:rPr lang="en-US" u="sng" dirty="0"/>
              <a:t> When to segregate waste?:</a:t>
            </a:r>
            <a:r>
              <a:rPr lang="en-US" dirty="0" err="1"/>
              <a:t>Immeditely</a:t>
            </a:r>
            <a:r>
              <a:rPr lang="en-US" dirty="0"/>
              <a:t> After Generation</a:t>
            </a:r>
          </a:p>
          <a:p>
            <a:pPr>
              <a:lnSpc>
                <a:spcPct val="200000"/>
              </a:lnSpc>
              <a:buFont typeface="Wingdings" panose="05000000000000000000" pitchFamily="2" charset="2"/>
              <a:buChar char="Ø"/>
            </a:pPr>
            <a:r>
              <a:rPr lang="en-US" u="sng" dirty="0"/>
              <a:t>When to recycle</a:t>
            </a:r>
            <a:r>
              <a:rPr lang="en-US" dirty="0"/>
              <a:t>? :Regularly, as designated by local recycling programs</a:t>
            </a:r>
          </a:p>
        </p:txBody>
      </p:sp>
    </p:spTree>
    <p:extLst>
      <p:ext uri="{BB962C8B-B14F-4D97-AF65-F5344CB8AC3E}">
        <p14:creationId xmlns:p14="http://schemas.microsoft.com/office/powerpoint/2010/main" val="18174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2667-6866-49FD-94D8-EA18D1E2E4FC}"/>
              </a:ext>
            </a:extLst>
          </p:cNvPr>
          <p:cNvSpPr>
            <a:spLocks noGrp="1"/>
          </p:cNvSpPr>
          <p:nvPr>
            <p:ph type="title"/>
          </p:nvPr>
        </p:nvSpPr>
        <p:spPr>
          <a:xfrm>
            <a:off x="458694" y="365125"/>
            <a:ext cx="11274612" cy="1325563"/>
          </a:xfrm>
        </p:spPr>
        <p:txBody>
          <a:bodyPr>
            <a:normAutofit/>
          </a:bodyPr>
          <a:lstStyle/>
          <a:p>
            <a:pPr marL="457200" indent="-457200">
              <a:buFont typeface="Wingdings" panose="05000000000000000000" pitchFamily="2" charset="2"/>
              <a:buChar char="q"/>
            </a:pPr>
            <a:r>
              <a:rPr lang="en-US" sz="3200" dirty="0"/>
              <a:t>Where</a:t>
            </a:r>
          </a:p>
        </p:txBody>
      </p:sp>
      <p:sp>
        <p:nvSpPr>
          <p:cNvPr id="9" name="Date Placeholder 8">
            <a:extLst>
              <a:ext uri="{FF2B5EF4-FFF2-40B4-BE49-F238E27FC236}">
                <a16:creationId xmlns:a16="http://schemas.microsoft.com/office/drawing/2014/main" id="{25A6D0DC-C806-4223-814C-F368FABDF7A7}"/>
              </a:ext>
            </a:extLst>
          </p:cNvPr>
          <p:cNvSpPr>
            <a:spLocks noGrp="1"/>
          </p:cNvSpPr>
          <p:nvPr>
            <p:ph type="dt" sz="half" idx="10"/>
          </p:nvPr>
        </p:nvSpPr>
        <p:spPr>
          <a:xfrm>
            <a:off x="458694" y="6416675"/>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734A5D3F-D016-4901-BA4A-142F67A053A1}"/>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1E86CC9B-7D25-4B39-8677-4C84DD12F5ED}"/>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11</a:t>
            </a:fld>
            <a:endParaRPr lang="en-US" dirty="0"/>
          </a:p>
        </p:txBody>
      </p:sp>
      <p:sp>
        <p:nvSpPr>
          <p:cNvPr id="3" name="TextBox 2">
            <a:extLst>
              <a:ext uri="{FF2B5EF4-FFF2-40B4-BE49-F238E27FC236}">
                <a16:creationId xmlns:a16="http://schemas.microsoft.com/office/drawing/2014/main" id="{924D6977-F353-9BFA-0AF4-C8731AE0B74E}"/>
              </a:ext>
            </a:extLst>
          </p:cNvPr>
          <p:cNvSpPr txBox="1"/>
          <p:nvPr/>
        </p:nvSpPr>
        <p:spPr>
          <a:xfrm>
            <a:off x="536713" y="1371600"/>
            <a:ext cx="10843591" cy="5136342"/>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en-US" sz="2800" u="sng" dirty="0"/>
              <a:t>Where Do we Put The Trash?:</a:t>
            </a:r>
            <a:r>
              <a:rPr lang="en-US" sz="2800" dirty="0"/>
              <a:t>designated bins for recycling, organics</a:t>
            </a:r>
          </a:p>
          <a:p>
            <a:pPr marL="457200" indent="-457200">
              <a:lnSpc>
                <a:spcPct val="200000"/>
              </a:lnSpc>
              <a:buFont typeface="Wingdings" panose="05000000000000000000" pitchFamily="2" charset="2"/>
              <a:buChar char="Ø"/>
            </a:pPr>
            <a:r>
              <a:rPr lang="en-US" sz="2800" u="sng" dirty="0"/>
              <a:t>Where do we </a:t>
            </a:r>
            <a:r>
              <a:rPr lang="en-US" sz="2800" u="sng" dirty="0" err="1"/>
              <a:t>Dipose</a:t>
            </a:r>
            <a:r>
              <a:rPr lang="en-US" sz="2800" u="sng" dirty="0"/>
              <a:t> the </a:t>
            </a:r>
            <a:r>
              <a:rPr lang="en-US" sz="2800" u="sng" dirty="0" err="1"/>
              <a:t>Battteries</a:t>
            </a:r>
            <a:r>
              <a:rPr lang="en-US" sz="2800" u="sng" dirty="0"/>
              <a:t>?:</a:t>
            </a:r>
            <a:r>
              <a:rPr lang="en-US" sz="2800" dirty="0"/>
              <a:t>At</a:t>
            </a:r>
            <a:r>
              <a:rPr lang="en-US" sz="2800" u="sng" dirty="0"/>
              <a:t> </a:t>
            </a:r>
            <a:r>
              <a:rPr lang="en-US" sz="2800" dirty="0"/>
              <a:t>designated recycling center</a:t>
            </a:r>
            <a:r>
              <a:rPr lang="en-US" sz="2800" u="sng" dirty="0"/>
              <a:t> </a:t>
            </a:r>
            <a:endParaRPr lang="en-US" sz="2800" dirty="0"/>
          </a:p>
          <a:p>
            <a:pPr marL="457200" indent="-457200">
              <a:lnSpc>
                <a:spcPct val="200000"/>
              </a:lnSpc>
              <a:buFont typeface="Wingdings" panose="05000000000000000000" pitchFamily="2" charset="2"/>
              <a:buChar char="Ø"/>
            </a:pPr>
            <a:r>
              <a:rPr lang="en-US" sz="2800" u="sng" dirty="0"/>
              <a:t>Where do We Stores The Garbage Bags?:</a:t>
            </a:r>
            <a:r>
              <a:rPr lang="en-US" sz="2800" dirty="0"/>
              <a:t>In </a:t>
            </a:r>
            <a:r>
              <a:rPr lang="en-US" sz="2800" dirty="0" err="1"/>
              <a:t>dry,clean</a:t>
            </a:r>
            <a:r>
              <a:rPr lang="en-US" sz="2800" dirty="0"/>
              <a:t> and accessible area</a:t>
            </a:r>
          </a:p>
        </p:txBody>
      </p:sp>
    </p:spTree>
    <p:extLst>
      <p:ext uri="{BB962C8B-B14F-4D97-AF65-F5344CB8AC3E}">
        <p14:creationId xmlns:p14="http://schemas.microsoft.com/office/powerpoint/2010/main" val="318492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2667-6866-49FD-94D8-EA18D1E2E4FC}"/>
              </a:ext>
            </a:extLst>
          </p:cNvPr>
          <p:cNvSpPr>
            <a:spLocks noGrp="1"/>
          </p:cNvSpPr>
          <p:nvPr>
            <p:ph type="title"/>
          </p:nvPr>
        </p:nvSpPr>
        <p:spPr>
          <a:xfrm>
            <a:off x="458694" y="365125"/>
            <a:ext cx="11274612" cy="1325563"/>
          </a:xfrm>
        </p:spPr>
        <p:txBody>
          <a:bodyPr/>
          <a:lstStyle/>
          <a:p>
            <a:pPr marL="571500" indent="-571500">
              <a:buFont typeface="Wingdings" panose="05000000000000000000" pitchFamily="2" charset="2"/>
              <a:buChar char="v"/>
            </a:pPr>
            <a:r>
              <a:rPr lang="en-US" dirty="0"/>
              <a:t>Who</a:t>
            </a:r>
          </a:p>
        </p:txBody>
      </p:sp>
      <p:sp>
        <p:nvSpPr>
          <p:cNvPr id="9" name="Date Placeholder 8">
            <a:extLst>
              <a:ext uri="{FF2B5EF4-FFF2-40B4-BE49-F238E27FC236}">
                <a16:creationId xmlns:a16="http://schemas.microsoft.com/office/drawing/2014/main" id="{25A6D0DC-C806-4223-814C-F368FABDF7A7}"/>
              </a:ext>
            </a:extLst>
          </p:cNvPr>
          <p:cNvSpPr>
            <a:spLocks noGrp="1"/>
          </p:cNvSpPr>
          <p:nvPr>
            <p:ph type="dt" sz="half" idx="10"/>
          </p:nvPr>
        </p:nvSpPr>
        <p:spPr>
          <a:xfrm>
            <a:off x="458694" y="6416675"/>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734A5D3F-D016-4901-BA4A-142F67A053A1}"/>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1E86CC9B-7D25-4B39-8677-4C84DD12F5ED}"/>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12</a:t>
            </a:fld>
            <a:endParaRPr lang="en-US" dirty="0"/>
          </a:p>
        </p:txBody>
      </p:sp>
      <p:sp>
        <p:nvSpPr>
          <p:cNvPr id="3" name="TextBox 2">
            <a:extLst>
              <a:ext uri="{FF2B5EF4-FFF2-40B4-BE49-F238E27FC236}">
                <a16:creationId xmlns:a16="http://schemas.microsoft.com/office/drawing/2014/main" id="{3D035A61-49FE-DBBC-1C7E-61255675DB13}"/>
              </a:ext>
            </a:extLst>
          </p:cNvPr>
          <p:cNvSpPr txBox="1"/>
          <p:nvPr/>
        </p:nvSpPr>
        <p:spPr>
          <a:xfrm>
            <a:off x="617720" y="1422192"/>
            <a:ext cx="11274612" cy="4274568"/>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en-US" sz="2800" u="sng" dirty="0"/>
              <a:t>Who Is Responsible For Taking Out the Trash?:</a:t>
            </a:r>
            <a:r>
              <a:rPr lang="en-US" sz="2800" dirty="0"/>
              <a:t>Household </a:t>
            </a:r>
            <a:r>
              <a:rPr lang="en-US" sz="2800" dirty="0" err="1"/>
              <a:t>Members,specially</a:t>
            </a:r>
            <a:r>
              <a:rPr lang="en-US" sz="2800" dirty="0"/>
              <a:t> the adults</a:t>
            </a:r>
          </a:p>
          <a:p>
            <a:pPr marL="457200" indent="-457200">
              <a:lnSpc>
                <a:spcPct val="200000"/>
              </a:lnSpc>
              <a:buFont typeface="Wingdings" panose="05000000000000000000" pitchFamily="2" charset="2"/>
              <a:buChar char="Ø"/>
            </a:pPr>
            <a:r>
              <a:rPr lang="en-US" sz="2800" u="sng" dirty="0"/>
              <a:t>Who sorts The Recyclables?:</a:t>
            </a:r>
            <a:r>
              <a:rPr lang="en-US" sz="2800" dirty="0"/>
              <a:t>Adults &amp; older </a:t>
            </a:r>
            <a:r>
              <a:rPr lang="en-US" sz="2800" dirty="0" err="1"/>
              <a:t>childrens</a:t>
            </a:r>
            <a:endParaRPr lang="en-US" sz="2800" dirty="0"/>
          </a:p>
          <a:p>
            <a:pPr marL="457200" indent="-457200">
              <a:lnSpc>
                <a:spcPct val="200000"/>
              </a:lnSpc>
              <a:buFont typeface="Wingdings" panose="05000000000000000000" pitchFamily="2" charset="2"/>
              <a:buChar char="Ø"/>
            </a:pPr>
            <a:r>
              <a:rPr lang="en-US" sz="2800" u="sng" dirty="0"/>
              <a:t>Who Empties the compost Bin?: </a:t>
            </a:r>
            <a:r>
              <a:rPr lang="en-US" sz="2800" dirty="0"/>
              <a:t>household member, often the gardener or eco-conscious person</a:t>
            </a:r>
          </a:p>
        </p:txBody>
      </p:sp>
    </p:spTree>
    <p:extLst>
      <p:ext uri="{BB962C8B-B14F-4D97-AF65-F5344CB8AC3E}">
        <p14:creationId xmlns:p14="http://schemas.microsoft.com/office/powerpoint/2010/main" val="18620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458695" y="394623"/>
            <a:ext cx="6534200" cy="1275151"/>
          </a:xfrm>
        </p:spPr>
        <p:txBody>
          <a:bodyPr>
            <a:normAutofit/>
          </a:bodyPr>
          <a:lstStyle/>
          <a:p>
            <a:pPr marL="571500" indent="-571500">
              <a:buFont typeface="Wingdings" panose="05000000000000000000" pitchFamily="2" charset="2"/>
              <a:buChar char="v"/>
            </a:pPr>
            <a:r>
              <a:rPr lang="en-US" sz="3600" dirty="0"/>
              <a:t>Why</a:t>
            </a:r>
          </a:p>
        </p:txBody>
      </p:sp>
      <p:sp>
        <p:nvSpPr>
          <p:cNvPr id="4" name="Date Placeholder 3">
            <a:extLst>
              <a:ext uri="{FF2B5EF4-FFF2-40B4-BE49-F238E27FC236}">
                <a16:creationId xmlns:a16="http://schemas.microsoft.com/office/drawing/2014/main" id="{9E8C4EB8-FE5E-4752-81EF-DAF2F54E7E07}"/>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6346BE14-BD4F-4DBD-9B58-FC4C6EC5D2B9}"/>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13</a:t>
            </a:fld>
            <a:endParaRPr lang="en-US" dirty="0"/>
          </a:p>
        </p:txBody>
      </p:sp>
      <p:sp>
        <p:nvSpPr>
          <p:cNvPr id="3" name="TextBox 2">
            <a:extLst>
              <a:ext uri="{FF2B5EF4-FFF2-40B4-BE49-F238E27FC236}">
                <a16:creationId xmlns:a16="http://schemas.microsoft.com/office/drawing/2014/main" id="{0F98080C-834D-7290-6A62-C3236E9F2592}"/>
              </a:ext>
            </a:extLst>
          </p:cNvPr>
          <p:cNvSpPr txBox="1"/>
          <p:nvPr/>
        </p:nvSpPr>
        <p:spPr>
          <a:xfrm>
            <a:off x="556591" y="1461052"/>
            <a:ext cx="11176714" cy="2551019"/>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en-US" sz="2800" u="sng" dirty="0"/>
              <a:t>Why people are spreading Waste?</a:t>
            </a:r>
          </a:p>
          <a:p>
            <a:pPr marL="457200" indent="-457200">
              <a:lnSpc>
                <a:spcPct val="200000"/>
              </a:lnSpc>
              <a:buFont typeface="Wingdings" panose="05000000000000000000" pitchFamily="2" charset="2"/>
              <a:buChar char="Ø"/>
            </a:pPr>
            <a:r>
              <a:rPr lang="en-US" sz="2800" u="sng" dirty="0"/>
              <a:t>Why do we Need To Recycle?</a:t>
            </a:r>
          </a:p>
          <a:p>
            <a:pPr marL="457200" indent="-457200">
              <a:lnSpc>
                <a:spcPct val="200000"/>
              </a:lnSpc>
              <a:buFont typeface="Wingdings" panose="05000000000000000000" pitchFamily="2" charset="2"/>
              <a:buChar char="Ø"/>
            </a:pPr>
            <a:r>
              <a:rPr lang="en-US" sz="2800" u="sng" dirty="0"/>
              <a:t>Why Do we Need to Reduced Waste?</a:t>
            </a:r>
          </a:p>
        </p:txBody>
      </p:sp>
    </p:spTree>
    <p:extLst>
      <p:ext uri="{BB962C8B-B14F-4D97-AF65-F5344CB8AC3E}">
        <p14:creationId xmlns:p14="http://schemas.microsoft.com/office/powerpoint/2010/main" val="113453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458694" y="265414"/>
            <a:ext cx="5996619" cy="2131033"/>
          </a:xfrm>
        </p:spPr>
        <p:txBody>
          <a:bodyPr>
            <a:normAutofit/>
          </a:bodyPr>
          <a:lstStyle/>
          <a:p>
            <a:pPr marL="571500" indent="-571500">
              <a:buFont typeface="Wingdings" panose="05000000000000000000" pitchFamily="2" charset="2"/>
              <a:buChar char="v"/>
            </a:pPr>
            <a:r>
              <a:rPr lang="en-US" sz="3600" dirty="0"/>
              <a:t>What</a:t>
            </a:r>
          </a:p>
        </p:txBody>
      </p:sp>
      <p:sp>
        <p:nvSpPr>
          <p:cNvPr id="4" name="Date Placeholder 3">
            <a:extLst>
              <a:ext uri="{FF2B5EF4-FFF2-40B4-BE49-F238E27FC236}">
                <a16:creationId xmlns:a16="http://schemas.microsoft.com/office/drawing/2014/main" id="{9E8C4EB8-FE5E-4752-81EF-DAF2F54E7E07}"/>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6346BE14-BD4F-4DBD-9B58-FC4C6EC5D2B9}"/>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14</a:t>
            </a:fld>
            <a:endParaRPr lang="en-US" dirty="0"/>
          </a:p>
        </p:txBody>
      </p:sp>
      <p:sp>
        <p:nvSpPr>
          <p:cNvPr id="3" name="TextBox 2">
            <a:extLst>
              <a:ext uri="{FF2B5EF4-FFF2-40B4-BE49-F238E27FC236}">
                <a16:creationId xmlns:a16="http://schemas.microsoft.com/office/drawing/2014/main" id="{299C711A-F2D1-ABDA-DD8F-9481A3D4D7E7}"/>
              </a:ext>
            </a:extLst>
          </p:cNvPr>
          <p:cNvSpPr txBox="1"/>
          <p:nvPr/>
        </p:nvSpPr>
        <p:spPr>
          <a:xfrm>
            <a:off x="458694" y="1723127"/>
            <a:ext cx="11274612" cy="2551019"/>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en-US" sz="2800" u="sng" dirty="0"/>
              <a:t>What are the Disadvantages Of Waste?</a:t>
            </a:r>
          </a:p>
          <a:p>
            <a:pPr marL="457200" indent="-457200">
              <a:lnSpc>
                <a:spcPct val="200000"/>
              </a:lnSpc>
              <a:buFont typeface="Wingdings" panose="05000000000000000000" pitchFamily="2" charset="2"/>
              <a:buChar char="Ø"/>
            </a:pPr>
            <a:r>
              <a:rPr lang="en-US" sz="2800" u="sng" dirty="0"/>
              <a:t>What are The Benefits Of Recycling?</a:t>
            </a:r>
          </a:p>
          <a:p>
            <a:pPr marL="457200" indent="-457200">
              <a:lnSpc>
                <a:spcPct val="200000"/>
              </a:lnSpc>
              <a:buFont typeface="Wingdings" panose="05000000000000000000" pitchFamily="2" charset="2"/>
              <a:buChar char="Ø"/>
            </a:pPr>
            <a:r>
              <a:rPr lang="en-US" sz="2800" u="sng" dirty="0"/>
              <a:t>What Are the Types Of Waste?</a:t>
            </a:r>
          </a:p>
        </p:txBody>
      </p:sp>
    </p:spTree>
    <p:extLst>
      <p:ext uri="{BB962C8B-B14F-4D97-AF65-F5344CB8AC3E}">
        <p14:creationId xmlns:p14="http://schemas.microsoft.com/office/powerpoint/2010/main" val="418809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996275" y="394624"/>
            <a:ext cx="5996619" cy="1285090"/>
          </a:xfrm>
        </p:spPr>
        <p:txBody>
          <a:bodyPr>
            <a:normAutofit/>
          </a:bodyPr>
          <a:lstStyle/>
          <a:p>
            <a:pPr marL="571500" indent="-571500">
              <a:buFont typeface="Wingdings" panose="05000000000000000000" pitchFamily="2" charset="2"/>
              <a:buChar char="v"/>
            </a:pPr>
            <a:r>
              <a:rPr lang="en-US" sz="3600" dirty="0"/>
              <a:t>How</a:t>
            </a:r>
          </a:p>
        </p:txBody>
      </p:sp>
      <p:sp>
        <p:nvSpPr>
          <p:cNvPr id="4" name="Date Placeholder 3">
            <a:extLst>
              <a:ext uri="{FF2B5EF4-FFF2-40B4-BE49-F238E27FC236}">
                <a16:creationId xmlns:a16="http://schemas.microsoft.com/office/drawing/2014/main" id="{9E8C4EB8-FE5E-4752-81EF-DAF2F54E7E07}"/>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6346BE14-BD4F-4DBD-9B58-FC4C6EC5D2B9}"/>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15</a:t>
            </a:fld>
            <a:endParaRPr lang="en-US" dirty="0"/>
          </a:p>
        </p:txBody>
      </p:sp>
      <p:sp>
        <p:nvSpPr>
          <p:cNvPr id="3" name="TextBox 2">
            <a:extLst>
              <a:ext uri="{FF2B5EF4-FFF2-40B4-BE49-F238E27FC236}">
                <a16:creationId xmlns:a16="http://schemas.microsoft.com/office/drawing/2014/main" id="{A99D3FFB-93B7-8BDB-1D9D-DFD7297035BF}"/>
              </a:ext>
            </a:extLst>
          </p:cNvPr>
          <p:cNvSpPr txBox="1"/>
          <p:nvPr/>
        </p:nvSpPr>
        <p:spPr>
          <a:xfrm>
            <a:off x="715617" y="1500809"/>
            <a:ext cx="11017689" cy="2954655"/>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en-US" sz="2800" u="sng" dirty="0"/>
              <a:t>How we Manage the Waste?</a:t>
            </a:r>
          </a:p>
          <a:p>
            <a:pPr marL="457200" indent="-457200">
              <a:lnSpc>
                <a:spcPct val="200000"/>
              </a:lnSpc>
              <a:buFont typeface="Wingdings" panose="05000000000000000000" pitchFamily="2" charset="2"/>
              <a:buChar char="Ø"/>
            </a:pPr>
            <a:r>
              <a:rPr lang="en-US" sz="2800" u="sng" dirty="0"/>
              <a:t>How do we Recycle The Paper?</a:t>
            </a:r>
          </a:p>
          <a:p>
            <a:pPr marL="457200" indent="-457200">
              <a:lnSpc>
                <a:spcPct val="200000"/>
              </a:lnSpc>
              <a:buFont typeface="Wingdings" panose="05000000000000000000" pitchFamily="2" charset="2"/>
              <a:buChar char="Ø"/>
            </a:pPr>
            <a:r>
              <a:rPr lang="en-US" sz="2800" u="sng" dirty="0"/>
              <a:t>How we Can Reduced food Waste?</a:t>
            </a:r>
          </a:p>
          <a:p>
            <a:endParaRPr lang="en-US" dirty="0"/>
          </a:p>
        </p:txBody>
      </p:sp>
    </p:spTree>
    <p:extLst>
      <p:ext uri="{BB962C8B-B14F-4D97-AF65-F5344CB8AC3E}">
        <p14:creationId xmlns:p14="http://schemas.microsoft.com/office/powerpoint/2010/main" val="310579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632FE-D6A7-070A-8217-1C1757C4BF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F34E717-32F9-954E-1C76-690C2DDCABB4}"/>
              </a:ext>
            </a:extLst>
          </p:cNvPr>
          <p:cNvSpPr>
            <a:spLocks noGrp="1"/>
          </p:cNvSpPr>
          <p:nvPr>
            <p:ph type="ctrTitle"/>
          </p:nvPr>
        </p:nvSpPr>
        <p:spPr>
          <a:xfrm>
            <a:off x="717430" y="465826"/>
            <a:ext cx="10757140" cy="1052423"/>
          </a:xfrm>
        </p:spPr>
        <p:txBody>
          <a:bodyPr/>
          <a:lstStyle/>
          <a:p>
            <a:pPr algn="ctr"/>
            <a:r>
              <a:rPr lang="en-US" u="sng" dirty="0"/>
              <a:t>Theory of Prioritization</a:t>
            </a:r>
            <a:endParaRPr lang="en-IN" u="sng" dirty="0"/>
          </a:p>
        </p:txBody>
      </p:sp>
      <p:sp>
        <p:nvSpPr>
          <p:cNvPr id="5" name="TextBox 4">
            <a:extLst>
              <a:ext uri="{FF2B5EF4-FFF2-40B4-BE49-F238E27FC236}">
                <a16:creationId xmlns:a16="http://schemas.microsoft.com/office/drawing/2014/main" id="{942F14C4-C399-D8DE-45FC-B86071A75EBA}"/>
              </a:ext>
            </a:extLst>
          </p:cNvPr>
          <p:cNvSpPr txBox="1"/>
          <p:nvPr/>
        </p:nvSpPr>
        <p:spPr>
          <a:xfrm>
            <a:off x="1423359" y="2377879"/>
            <a:ext cx="8773064" cy="2246769"/>
          </a:xfrm>
          <a:prstGeom prst="rect">
            <a:avLst/>
          </a:prstGeom>
          <a:noFill/>
        </p:spPr>
        <p:txBody>
          <a:bodyPr wrap="square">
            <a:spAutoFit/>
          </a:bodyPr>
          <a:lstStyle/>
          <a:p>
            <a:r>
              <a:rPr lang="en-US" sz="2000" dirty="0">
                <a:latin typeface="+mj-lt"/>
                <a:cs typeface="Times New Roman" panose="02020603050405020304" pitchFamily="18" charset="0"/>
              </a:rPr>
              <a:t>The Theory of Prioritization is the method to get to know about the significant problem/idea of your project. It helps you in the both to get to know your problem statement and the idea of your project.</a:t>
            </a:r>
          </a:p>
          <a:p>
            <a:r>
              <a:rPr lang="en-US" sz="2000" dirty="0">
                <a:latin typeface="+mj-lt"/>
                <a:cs typeface="Times New Roman" panose="02020603050405020304" pitchFamily="18" charset="0"/>
              </a:rPr>
              <a:t> In the Theory of Prioritization all the problems in your project are listed and then they are given with the prioritization values and then the problem with most prioritization value is taken as your most significant problem and this is how you get the both the problem statement and the idea/design of your model. </a:t>
            </a:r>
            <a:endParaRPr lang="en-IN" sz="2000" dirty="0">
              <a:latin typeface="+mj-lt"/>
              <a:cs typeface="Times New Roman" panose="02020603050405020304" pitchFamily="18" charset="0"/>
            </a:endParaRPr>
          </a:p>
        </p:txBody>
      </p:sp>
    </p:spTree>
    <p:extLst>
      <p:ext uri="{BB962C8B-B14F-4D97-AF65-F5344CB8AC3E}">
        <p14:creationId xmlns:p14="http://schemas.microsoft.com/office/powerpoint/2010/main" val="3810977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4705D-A2D3-F7DD-62F4-C92992142A8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934F2C6-010C-FCEA-959A-F592DBC02DC2}"/>
              </a:ext>
            </a:extLst>
          </p:cNvPr>
          <p:cNvSpPr>
            <a:spLocks noGrp="1"/>
          </p:cNvSpPr>
          <p:nvPr>
            <p:ph type="ctrTitle"/>
          </p:nvPr>
        </p:nvSpPr>
        <p:spPr>
          <a:xfrm>
            <a:off x="1052422" y="690113"/>
            <a:ext cx="10148977" cy="871269"/>
          </a:xfrm>
        </p:spPr>
        <p:txBody>
          <a:bodyPr>
            <a:normAutofit/>
          </a:bodyPr>
          <a:lstStyle/>
          <a:p>
            <a:pPr algn="ctr"/>
            <a:r>
              <a:rPr lang="en-US" u="sng" dirty="0"/>
              <a:t>Most Weightage Problem</a:t>
            </a:r>
            <a:endParaRPr lang="en-IN" u="sng" dirty="0"/>
          </a:p>
        </p:txBody>
      </p:sp>
      <p:sp>
        <p:nvSpPr>
          <p:cNvPr id="3" name="TextBox 2">
            <a:extLst>
              <a:ext uri="{FF2B5EF4-FFF2-40B4-BE49-F238E27FC236}">
                <a16:creationId xmlns:a16="http://schemas.microsoft.com/office/drawing/2014/main" id="{D2C2D64B-A2D3-5899-7A05-07EA938D098F}"/>
              </a:ext>
            </a:extLst>
          </p:cNvPr>
          <p:cNvSpPr txBox="1"/>
          <p:nvPr/>
        </p:nvSpPr>
        <p:spPr>
          <a:xfrm>
            <a:off x="778533" y="5538158"/>
            <a:ext cx="10696754" cy="523220"/>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a:t>Lack of Awareness about Proper Waste Segregation</a:t>
            </a:r>
            <a:endParaRPr lang="en-IN" sz="2800" b="1" dirty="0"/>
          </a:p>
        </p:txBody>
      </p:sp>
      <p:pic>
        <p:nvPicPr>
          <p:cNvPr id="2" name="Picture 1" descr="A white paper with black writing on it&#10;&#10;Description automatically generated">
            <a:extLst>
              <a:ext uri="{FF2B5EF4-FFF2-40B4-BE49-F238E27FC236}">
                <a16:creationId xmlns:a16="http://schemas.microsoft.com/office/drawing/2014/main" id="{C4CDF301-8A5B-7572-90DC-F4B41C9A40D6}"/>
              </a:ext>
            </a:extLst>
          </p:cNvPr>
          <p:cNvPicPr>
            <a:picLocks noChangeAspect="1"/>
          </p:cNvPicPr>
          <p:nvPr/>
        </p:nvPicPr>
        <p:blipFill>
          <a:blip r:embed="rId2"/>
          <a:stretch>
            <a:fillRect/>
          </a:stretch>
        </p:blipFill>
        <p:spPr>
          <a:xfrm>
            <a:off x="1906438" y="1561382"/>
            <a:ext cx="8186468" cy="3856007"/>
          </a:xfrm>
          <a:prstGeom prst="rect">
            <a:avLst/>
          </a:prstGeom>
        </p:spPr>
      </p:pic>
    </p:spTree>
    <p:extLst>
      <p:ext uri="{BB962C8B-B14F-4D97-AF65-F5344CB8AC3E}">
        <p14:creationId xmlns:p14="http://schemas.microsoft.com/office/powerpoint/2010/main" val="257040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1E081-235E-EDCE-1FF3-1E138D9CA5B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4EDB9D-ACC3-9909-9FD8-A2BAC7B6A9AC}"/>
              </a:ext>
            </a:extLst>
          </p:cNvPr>
          <p:cNvSpPr>
            <a:spLocks noGrp="1"/>
          </p:cNvSpPr>
          <p:nvPr>
            <p:ph type="ctrTitle"/>
          </p:nvPr>
        </p:nvSpPr>
        <p:spPr>
          <a:xfrm>
            <a:off x="707365" y="569343"/>
            <a:ext cx="10783019" cy="931653"/>
          </a:xfrm>
        </p:spPr>
        <p:txBody>
          <a:bodyPr/>
          <a:lstStyle/>
          <a:p>
            <a:pPr algn="ctr"/>
            <a:r>
              <a:rPr lang="en-US" u="sng" dirty="0"/>
              <a:t>Scamper</a:t>
            </a:r>
            <a:endParaRPr lang="en-IN" u="sng" dirty="0"/>
          </a:p>
        </p:txBody>
      </p:sp>
      <p:pic>
        <p:nvPicPr>
          <p:cNvPr id="3" name="Picture 2" descr="A diagram of scamper&#10;&#10;Description automatically generated">
            <a:extLst>
              <a:ext uri="{FF2B5EF4-FFF2-40B4-BE49-F238E27FC236}">
                <a16:creationId xmlns:a16="http://schemas.microsoft.com/office/drawing/2014/main" id="{50BA2224-1514-A469-4E3C-C4FC06272AA0}"/>
              </a:ext>
            </a:extLst>
          </p:cNvPr>
          <p:cNvPicPr>
            <a:picLocks noChangeAspect="1"/>
          </p:cNvPicPr>
          <p:nvPr/>
        </p:nvPicPr>
        <p:blipFill>
          <a:blip r:embed="rId2"/>
          <a:stretch>
            <a:fillRect/>
          </a:stretch>
        </p:blipFill>
        <p:spPr>
          <a:xfrm>
            <a:off x="3382992" y="1835988"/>
            <a:ext cx="5426015" cy="3962400"/>
          </a:xfrm>
          <a:prstGeom prst="rect">
            <a:avLst/>
          </a:prstGeom>
        </p:spPr>
      </p:pic>
    </p:spTree>
    <p:extLst>
      <p:ext uri="{BB962C8B-B14F-4D97-AF65-F5344CB8AC3E}">
        <p14:creationId xmlns:p14="http://schemas.microsoft.com/office/powerpoint/2010/main" val="388924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703B5-FF3A-7499-FD4B-11CD1A7D37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D491B8-B7BE-0730-572A-86A0AB3EA39E}"/>
              </a:ext>
            </a:extLst>
          </p:cNvPr>
          <p:cNvSpPr>
            <a:spLocks noGrp="1"/>
          </p:cNvSpPr>
          <p:nvPr>
            <p:ph type="ctrTitle"/>
          </p:nvPr>
        </p:nvSpPr>
        <p:spPr>
          <a:xfrm>
            <a:off x="862642" y="0"/>
            <a:ext cx="10403456" cy="1414732"/>
          </a:xfrm>
        </p:spPr>
        <p:txBody>
          <a:bodyPr>
            <a:normAutofit/>
          </a:bodyPr>
          <a:lstStyle/>
          <a:p>
            <a:r>
              <a:rPr lang="en-IN" sz="2800" dirty="0"/>
              <a:t>Problem:</a:t>
            </a:r>
          </a:p>
        </p:txBody>
      </p:sp>
      <p:sp>
        <p:nvSpPr>
          <p:cNvPr id="6" name="TextBox 5">
            <a:extLst>
              <a:ext uri="{FF2B5EF4-FFF2-40B4-BE49-F238E27FC236}">
                <a16:creationId xmlns:a16="http://schemas.microsoft.com/office/drawing/2014/main" id="{A27032A6-0C23-35D9-236E-76492FBBC46F}"/>
              </a:ext>
            </a:extLst>
          </p:cNvPr>
          <p:cNvSpPr txBox="1"/>
          <p:nvPr/>
        </p:nvSpPr>
        <p:spPr>
          <a:xfrm>
            <a:off x="2452058" y="916004"/>
            <a:ext cx="8434477" cy="461665"/>
          </a:xfrm>
          <a:prstGeom prst="rect">
            <a:avLst/>
          </a:prstGeom>
          <a:noFill/>
        </p:spPr>
        <p:txBody>
          <a:bodyPr wrap="square">
            <a:spAutoFit/>
          </a:bodyPr>
          <a:lstStyle/>
          <a:p>
            <a:r>
              <a:rPr lang="en-US" sz="2400" b="1" dirty="0"/>
              <a:t>Lack of Awareness about Proper Waste Segregation</a:t>
            </a:r>
            <a:endParaRPr lang="en-IN" sz="2400" b="1" dirty="0"/>
          </a:p>
        </p:txBody>
      </p:sp>
      <p:sp>
        <p:nvSpPr>
          <p:cNvPr id="8" name="TextBox 7">
            <a:extLst>
              <a:ext uri="{FF2B5EF4-FFF2-40B4-BE49-F238E27FC236}">
                <a16:creationId xmlns:a16="http://schemas.microsoft.com/office/drawing/2014/main" id="{7E424B1A-1150-DFE4-551A-631F2EE446DC}"/>
              </a:ext>
            </a:extLst>
          </p:cNvPr>
          <p:cNvSpPr txBox="1"/>
          <p:nvPr/>
        </p:nvSpPr>
        <p:spPr>
          <a:xfrm>
            <a:off x="862642" y="1674175"/>
            <a:ext cx="6094562" cy="461665"/>
          </a:xfrm>
          <a:prstGeom prst="rect">
            <a:avLst/>
          </a:prstGeom>
          <a:noFill/>
        </p:spPr>
        <p:txBody>
          <a:bodyPr wrap="square">
            <a:spAutoFit/>
          </a:bodyPr>
          <a:lstStyle/>
          <a:p>
            <a:r>
              <a:rPr lang="en-IN" sz="2400" dirty="0">
                <a:latin typeface="+mj-lt"/>
                <a:ea typeface="+mj-ea"/>
                <a:cs typeface="+mj-cs"/>
              </a:rPr>
              <a:t>Solution Approach:</a:t>
            </a:r>
          </a:p>
        </p:txBody>
      </p:sp>
      <p:sp>
        <p:nvSpPr>
          <p:cNvPr id="10" name="TextBox 9">
            <a:extLst>
              <a:ext uri="{FF2B5EF4-FFF2-40B4-BE49-F238E27FC236}">
                <a16:creationId xmlns:a16="http://schemas.microsoft.com/office/drawing/2014/main" id="{95415C83-2EF0-3BFA-39D2-A4EFE46049ED}"/>
              </a:ext>
            </a:extLst>
          </p:cNvPr>
          <p:cNvSpPr txBox="1"/>
          <p:nvPr/>
        </p:nvSpPr>
        <p:spPr>
          <a:xfrm>
            <a:off x="3564864" y="1674175"/>
            <a:ext cx="7537331" cy="1015663"/>
          </a:xfrm>
          <a:prstGeom prst="rect">
            <a:avLst/>
          </a:prstGeom>
          <a:noFill/>
        </p:spPr>
        <p:txBody>
          <a:bodyPr wrap="square">
            <a:spAutoFit/>
          </a:bodyPr>
          <a:lstStyle/>
          <a:p>
            <a:r>
              <a:rPr lang="en-IN" sz="2000" dirty="0"/>
              <a:t>Using the "Combine" SCAMPER strategy, this platform unites a website and mobile app to educate all ages on waste management through engaging resources.</a:t>
            </a:r>
          </a:p>
        </p:txBody>
      </p:sp>
      <p:sp>
        <p:nvSpPr>
          <p:cNvPr id="12" name="TextBox 11">
            <a:extLst>
              <a:ext uri="{FF2B5EF4-FFF2-40B4-BE49-F238E27FC236}">
                <a16:creationId xmlns:a16="http://schemas.microsoft.com/office/drawing/2014/main" id="{A5FDFCB3-FDCA-0B68-A3C0-D5DB8D949CE0}"/>
              </a:ext>
            </a:extLst>
          </p:cNvPr>
          <p:cNvSpPr txBox="1"/>
          <p:nvPr/>
        </p:nvSpPr>
        <p:spPr>
          <a:xfrm>
            <a:off x="862642" y="2828836"/>
            <a:ext cx="10101532" cy="3202736"/>
          </a:xfrm>
          <a:prstGeom prst="rect">
            <a:avLst/>
          </a:prstGeom>
          <a:noFill/>
        </p:spPr>
        <p:txBody>
          <a:bodyPr wrap="square">
            <a:spAutoFit/>
          </a:bodyPr>
          <a:lstStyle/>
          <a:p>
            <a:pPr>
              <a:lnSpc>
                <a:spcPct val="200000"/>
              </a:lnSpc>
            </a:pPr>
            <a:r>
              <a:rPr lang="en-IN" sz="2400" b="1" dirty="0"/>
              <a:t>Key Features:</a:t>
            </a:r>
          </a:p>
          <a:p>
            <a:pPr>
              <a:lnSpc>
                <a:spcPct val="200000"/>
              </a:lnSpc>
            </a:pPr>
            <a:r>
              <a:rPr lang="en-IN" sz="2000" dirty="0">
                <a:latin typeface="Amasis MT Pro Black" panose="020F0502020204030204" pitchFamily="18" charset="0"/>
              </a:rPr>
              <a:t>Cartoon Videos for </a:t>
            </a:r>
            <a:r>
              <a:rPr lang="en-IN" sz="2000" dirty="0" err="1">
                <a:latin typeface="Amasis MT Pro Black" panose="020F0502020204030204" pitchFamily="18" charset="0"/>
              </a:rPr>
              <a:t>Children:</a:t>
            </a:r>
            <a:r>
              <a:rPr lang="en-IN" sz="2000" dirty="0" err="1"/>
              <a:t>Story-driven</a:t>
            </a:r>
            <a:r>
              <a:rPr lang="en-IN" sz="2000" dirty="0"/>
              <a:t> characters promoting recycling &amp; sustainability.</a:t>
            </a:r>
          </a:p>
          <a:p>
            <a:pPr>
              <a:lnSpc>
                <a:spcPct val="200000"/>
              </a:lnSpc>
            </a:pPr>
            <a:r>
              <a:rPr lang="en-IN" sz="2000" dirty="0">
                <a:latin typeface="Amasis MT Pro Black" panose="02040A04050005020304" pitchFamily="18" charset="0"/>
              </a:rPr>
              <a:t>Inspirational Videos for All </a:t>
            </a:r>
            <a:r>
              <a:rPr lang="en-IN" sz="2000" dirty="0" err="1">
                <a:latin typeface="Amasis MT Pro Black" panose="02040A04050005020304" pitchFamily="18" charset="0"/>
              </a:rPr>
              <a:t>Ages:</a:t>
            </a:r>
            <a:r>
              <a:rPr lang="en-IN" sz="2000" dirty="0" err="1"/>
              <a:t>Success</a:t>
            </a:r>
            <a:r>
              <a:rPr lang="en-IN" sz="2000" dirty="0"/>
              <a:t> stories and practical actions for positive impact.</a:t>
            </a:r>
          </a:p>
        </p:txBody>
      </p:sp>
      <p:cxnSp>
        <p:nvCxnSpPr>
          <p:cNvPr id="14" name="Straight Connector 13">
            <a:extLst>
              <a:ext uri="{FF2B5EF4-FFF2-40B4-BE49-F238E27FC236}">
                <a16:creationId xmlns:a16="http://schemas.microsoft.com/office/drawing/2014/main" id="{164BE291-92B9-4E06-7B42-F97FAB46138E}"/>
              </a:ext>
            </a:extLst>
          </p:cNvPr>
          <p:cNvCxnSpPr/>
          <p:nvPr/>
        </p:nvCxnSpPr>
        <p:spPr>
          <a:xfrm>
            <a:off x="925902" y="1535502"/>
            <a:ext cx="101762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79D818F-E3BE-5683-1247-882698DD9055}"/>
              </a:ext>
            </a:extLst>
          </p:cNvPr>
          <p:cNvCxnSpPr/>
          <p:nvPr/>
        </p:nvCxnSpPr>
        <p:spPr>
          <a:xfrm>
            <a:off x="862642" y="2984740"/>
            <a:ext cx="103430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02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title"/>
          </p:nvPr>
        </p:nvSpPr>
        <p:spPr>
          <a:xfrm>
            <a:off x="458694" y="365125"/>
            <a:ext cx="11274612" cy="1325563"/>
          </a:xfrm>
        </p:spPr>
        <p:txBody>
          <a:bodyPr vert="horz" lIns="91440" tIns="45720" rIns="91440" bIns="45720" rtlCol="0" anchor="ctr">
            <a:normAutofit/>
          </a:bodyPr>
          <a:lstStyle/>
          <a:p>
            <a:pPr>
              <a:buClr>
                <a:schemeClr val="accent1"/>
              </a:buClr>
            </a:pPr>
            <a:r>
              <a:rPr lang="en-US" b="0" kern="1200" dirty="0">
                <a:latin typeface="Algerian" panose="04020705040A02060702" pitchFamily="82" charset="0"/>
              </a:rPr>
              <a:t>Green Guardians</a:t>
            </a:r>
          </a:p>
        </p:txBody>
      </p:sp>
      <p:sp>
        <p:nvSpPr>
          <p:cNvPr id="7" name="TextBox 6">
            <a:extLst>
              <a:ext uri="{FF2B5EF4-FFF2-40B4-BE49-F238E27FC236}">
                <a16:creationId xmlns:a16="http://schemas.microsoft.com/office/drawing/2014/main" id="{56929176-69BB-0687-40C6-0D8CB7149C9A}"/>
              </a:ext>
            </a:extLst>
          </p:cNvPr>
          <p:cNvSpPr txBox="1"/>
          <p:nvPr/>
        </p:nvSpPr>
        <p:spPr>
          <a:xfrm>
            <a:off x="465256" y="2666999"/>
            <a:ext cx="5532319" cy="3522663"/>
          </a:xfrm>
          <a:prstGeom prst="rect">
            <a:avLst/>
          </a:prstGeom>
        </p:spPr>
        <p:txBody>
          <a:bodyPr vert="horz" lIns="91440" tIns="45720" rIns="91440" bIns="45720" rtlCol="0">
            <a:normAutofit lnSpcReduction="10000"/>
          </a:bodyPr>
          <a:lstStyle/>
          <a:p>
            <a:pPr>
              <a:lnSpc>
                <a:spcPct val="110000"/>
              </a:lnSpc>
              <a:spcBef>
                <a:spcPts val="1000"/>
              </a:spcBef>
              <a:buClr>
                <a:schemeClr val="accent1"/>
              </a:buClr>
            </a:pPr>
            <a:r>
              <a:rPr lang="en-US" sz="2000" dirty="0">
                <a:latin typeface="Viner Hand ITC" panose="03070502030502020203" pitchFamily="66" charset="0"/>
              </a:rPr>
              <a:t>    </a:t>
            </a:r>
            <a:r>
              <a:rPr lang="en-US" sz="2400" b="1" dirty="0">
                <a:latin typeface="Viner Hand ITC" panose="03070502030502020203" pitchFamily="66" charset="0"/>
              </a:rPr>
              <a:t>Guardians Name</a:t>
            </a:r>
          </a:p>
          <a:p>
            <a:pPr marL="228600" indent="-228600">
              <a:lnSpc>
                <a:spcPct val="110000"/>
              </a:lnSpc>
              <a:spcBef>
                <a:spcPts val="1000"/>
              </a:spcBef>
              <a:buClr>
                <a:schemeClr val="accent1"/>
              </a:buClr>
              <a:buFont typeface="Arial" panose="020B0604020202020204" pitchFamily="34" charset="0"/>
              <a:buChar char="•"/>
            </a:pPr>
            <a:r>
              <a:rPr lang="en-US" sz="2000" dirty="0"/>
              <a:t>Gaurav Bodkhe</a:t>
            </a:r>
          </a:p>
          <a:p>
            <a:pPr marL="228600" indent="-228600">
              <a:lnSpc>
                <a:spcPct val="110000"/>
              </a:lnSpc>
              <a:spcBef>
                <a:spcPts val="1000"/>
              </a:spcBef>
              <a:buClr>
                <a:schemeClr val="accent1"/>
              </a:buClr>
              <a:buFont typeface="Arial" panose="020B0604020202020204" pitchFamily="34" charset="0"/>
              <a:buChar char="•"/>
            </a:pPr>
            <a:r>
              <a:rPr lang="en-US" sz="2000" dirty="0"/>
              <a:t>Akash Pingale</a:t>
            </a:r>
          </a:p>
          <a:p>
            <a:pPr marL="228600" indent="-228600">
              <a:lnSpc>
                <a:spcPct val="110000"/>
              </a:lnSpc>
              <a:spcBef>
                <a:spcPts val="1000"/>
              </a:spcBef>
              <a:buClr>
                <a:schemeClr val="accent1"/>
              </a:buClr>
              <a:buFont typeface="Arial" panose="020B0604020202020204" pitchFamily="34" charset="0"/>
              <a:buChar char="•"/>
            </a:pPr>
            <a:r>
              <a:rPr lang="en-US" sz="2000" dirty="0"/>
              <a:t>Kunal Shinde</a:t>
            </a:r>
          </a:p>
          <a:p>
            <a:pPr marL="342900" indent="-342900">
              <a:spcBef>
                <a:spcPts val="1000"/>
              </a:spcBef>
              <a:buClr>
                <a:schemeClr val="accent1"/>
              </a:buClr>
              <a:buFont typeface="Arial" panose="020B0604020202020204" pitchFamily="34" charset="0"/>
              <a:buChar char="•"/>
            </a:pPr>
            <a:r>
              <a:rPr lang="en-US" sz="2000" b="0" i="0" kern="1200" dirty="0" err="1">
                <a:latin typeface="+mn-lt"/>
                <a:ea typeface="+mn-ea"/>
                <a:cs typeface="+mn-cs"/>
              </a:rPr>
              <a:t>Rushikesh</a:t>
            </a:r>
            <a:r>
              <a:rPr lang="en-US" sz="2000" b="0" i="0" kern="1200" dirty="0">
                <a:latin typeface="+mn-lt"/>
                <a:ea typeface="+mn-ea"/>
                <a:cs typeface="+mn-cs"/>
              </a:rPr>
              <a:t> </a:t>
            </a:r>
            <a:r>
              <a:rPr lang="en-US" sz="2000" b="0" i="0" kern="1200" dirty="0" err="1">
                <a:latin typeface="+mn-lt"/>
                <a:ea typeface="+mn-ea"/>
                <a:cs typeface="+mn-cs"/>
              </a:rPr>
              <a:t>Parjane</a:t>
            </a:r>
            <a:endParaRPr lang="en-US" sz="2000" b="0" i="0" kern="1200" dirty="0">
              <a:latin typeface="+mn-lt"/>
              <a:ea typeface="+mn-ea"/>
              <a:cs typeface="+mn-cs"/>
            </a:endParaRPr>
          </a:p>
          <a:p>
            <a:pPr marL="342900" indent="-342900">
              <a:spcBef>
                <a:spcPts val="1000"/>
              </a:spcBef>
              <a:buClr>
                <a:schemeClr val="accent1"/>
              </a:buClr>
              <a:buFont typeface="Arial" panose="020B0604020202020204" pitchFamily="34" charset="0"/>
              <a:buChar char="•"/>
            </a:pPr>
            <a:r>
              <a:rPr lang="en-US" sz="2000" b="0" i="0" kern="1200" dirty="0">
                <a:latin typeface="+mn-lt"/>
                <a:ea typeface="+mn-ea"/>
                <a:cs typeface="+mn-cs"/>
              </a:rPr>
              <a:t>Aditya </a:t>
            </a:r>
            <a:r>
              <a:rPr lang="en-US" sz="2000" b="0" i="0" kern="1200" dirty="0" err="1">
                <a:latin typeface="+mn-lt"/>
                <a:ea typeface="+mn-ea"/>
                <a:cs typeface="+mn-cs"/>
              </a:rPr>
              <a:t>Pardeshi</a:t>
            </a:r>
            <a:endParaRPr lang="en-US" sz="2000" b="0" i="0" kern="1200" dirty="0">
              <a:latin typeface="+mn-lt"/>
              <a:ea typeface="+mn-ea"/>
              <a:cs typeface="+mn-cs"/>
            </a:endParaRPr>
          </a:p>
          <a:p>
            <a:pPr marL="342900" indent="-342900">
              <a:spcBef>
                <a:spcPts val="1000"/>
              </a:spcBef>
              <a:buClr>
                <a:schemeClr val="accent1"/>
              </a:buClr>
              <a:buFont typeface="Arial" panose="020B0604020202020204" pitchFamily="34" charset="0"/>
              <a:buChar char="•"/>
            </a:pPr>
            <a:r>
              <a:rPr lang="en-US" sz="2000" b="0" i="0" kern="1200" dirty="0">
                <a:latin typeface="+mn-lt"/>
                <a:ea typeface="+mn-ea"/>
                <a:cs typeface="+mn-cs"/>
              </a:rPr>
              <a:t>Pratik </a:t>
            </a:r>
            <a:r>
              <a:rPr lang="en-US" sz="2000" b="0" i="0" kern="1200" dirty="0" err="1">
                <a:latin typeface="+mn-lt"/>
                <a:ea typeface="+mn-ea"/>
                <a:cs typeface="+mn-cs"/>
              </a:rPr>
              <a:t>Hirve</a:t>
            </a:r>
            <a:endParaRPr lang="en-US" sz="2000" b="0" i="0" kern="1200" dirty="0">
              <a:latin typeface="+mn-lt"/>
              <a:ea typeface="+mn-ea"/>
              <a:cs typeface="+mn-cs"/>
            </a:endParaRPr>
          </a:p>
          <a:p>
            <a:pPr>
              <a:lnSpc>
                <a:spcPct val="110000"/>
              </a:lnSpc>
              <a:spcBef>
                <a:spcPts val="1000"/>
              </a:spcBef>
              <a:buClr>
                <a:schemeClr val="accent1"/>
              </a:buClr>
            </a:pPr>
            <a:r>
              <a:rPr lang="en-US" sz="2000" dirty="0"/>
              <a:t> </a:t>
            </a:r>
          </a:p>
        </p:txBody>
      </p:sp>
      <p:sp>
        <p:nvSpPr>
          <p:cNvPr id="8" name="TextBox 7">
            <a:extLst>
              <a:ext uri="{FF2B5EF4-FFF2-40B4-BE49-F238E27FC236}">
                <a16:creationId xmlns:a16="http://schemas.microsoft.com/office/drawing/2014/main" id="{DDA2752D-D02C-45A4-D019-41984CC7BF02}"/>
              </a:ext>
            </a:extLst>
          </p:cNvPr>
          <p:cNvSpPr txBox="1"/>
          <p:nvPr/>
        </p:nvSpPr>
        <p:spPr>
          <a:xfrm>
            <a:off x="6778487" y="3094382"/>
            <a:ext cx="5561106" cy="823912"/>
          </a:xfrm>
          <a:prstGeom prst="rect">
            <a:avLst/>
          </a:prstGeom>
        </p:spPr>
        <p:txBody>
          <a:bodyPr vert="horz" lIns="91440" tIns="45720" rIns="91440" bIns="45720" rtlCol="0" anchor="b">
            <a:normAutofit/>
          </a:bodyPr>
          <a:lstStyle/>
          <a:p>
            <a:pPr>
              <a:spcBef>
                <a:spcPts val="1000"/>
              </a:spcBef>
              <a:buClr>
                <a:schemeClr val="accent1"/>
              </a:buClr>
            </a:pPr>
            <a:r>
              <a:rPr lang="en-US" sz="1000" b="0" i="0" kern="1200" dirty="0" err="1">
                <a:latin typeface="+mn-lt"/>
                <a:ea typeface="+mn-ea"/>
                <a:cs typeface="+mn-cs"/>
              </a:rPr>
              <a:t>Rushikesh</a:t>
            </a:r>
            <a:r>
              <a:rPr lang="en-US" sz="1000" b="0" i="0" kern="1200" dirty="0">
                <a:latin typeface="+mn-lt"/>
                <a:ea typeface="+mn-ea"/>
                <a:cs typeface="+mn-cs"/>
              </a:rPr>
              <a:t> </a:t>
            </a:r>
            <a:r>
              <a:rPr lang="en-US" sz="1000" b="0" i="0" kern="1200" dirty="0" err="1">
                <a:latin typeface="+mn-lt"/>
                <a:ea typeface="+mn-ea"/>
                <a:cs typeface="+mn-cs"/>
              </a:rPr>
              <a:t>Parjane</a:t>
            </a:r>
            <a:endParaRPr lang="en-US" sz="1000" b="0" i="0" kern="1200" dirty="0">
              <a:latin typeface="+mn-lt"/>
              <a:ea typeface="+mn-ea"/>
              <a:cs typeface="+mn-cs"/>
            </a:endParaRPr>
          </a:p>
          <a:p>
            <a:pPr>
              <a:spcBef>
                <a:spcPts val="1000"/>
              </a:spcBef>
              <a:buClr>
                <a:schemeClr val="accent1"/>
              </a:buClr>
            </a:pPr>
            <a:r>
              <a:rPr lang="en-US" sz="1000" b="0" i="0" kern="1200" dirty="0">
                <a:latin typeface="+mn-lt"/>
                <a:ea typeface="+mn-ea"/>
                <a:cs typeface="+mn-cs"/>
              </a:rPr>
              <a:t>Aditya </a:t>
            </a:r>
            <a:r>
              <a:rPr lang="en-US" sz="1000" b="0" i="0" kern="1200" dirty="0" err="1">
                <a:latin typeface="+mn-lt"/>
                <a:ea typeface="+mn-ea"/>
                <a:cs typeface="+mn-cs"/>
              </a:rPr>
              <a:t>Pardeshi</a:t>
            </a:r>
            <a:endParaRPr lang="en-US" sz="1000" b="0" i="0" kern="1200" dirty="0">
              <a:latin typeface="+mn-lt"/>
              <a:ea typeface="+mn-ea"/>
              <a:cs typeface="+mn-cs"/>
            </a:endParaRPr>
          </a:p>
          <a:p>
            <a:pPr>
              <a:spcBef>
                <a:spcPts val="1000"/>
              </a:spcBef>
              <a:buClr>
                <a:schemeClr val="accent1"/>
              </a:buClr>
            </a:pPr>
            <a:r>
              <a:rPr lang="en-US" sz="1000" b="0" i="0" kern="1200" dirty="0">
                <a:latin typeface="+mn-lt"/>
                <a:ea typeface="+mn-ea"/>
                <a:cs typeface="+mn-cs"/>
              </a:rPr>
              <a:t>Pratik </a:t>
            </a:r>
            <a:r>
              <a:rPr lang="en-US" sz="1000" b="0" i="0" kern="1200" dirty="0" err="1">
                <a:latin typeface="+mn-lt"/>
                <a:ea typeface="+mn-ea"/>
                <a:cs typeface="+mn-cs"/>
              </a:rPr>
              <a:t>Hirve</a:t>
            </a:r>
            <a:endParaRPr lang="en-US" sz="1000" b="0" i="0" kern="1200" dirty="0">
              <a:latin typeface="+mn-lt"/>
              <a:ea typeface="+mn-ea"/>
              <a:cs typeface="+mn-cs"/>
            </a:endParaRPr>
          </a:p>
        </p:txBody>
      </p:sp>
      <p:pic>
        <p:nvPicPr>
          <p:cNvPr id="6" name="Picture Placeholder 5" descr="A person boxing flowers">
            <a:extLst>
              <a:ext uri="{FF2B5EF4-FFF2-40B4-BE49-F238E27FC236}">
                <a16:creationId xmlns:a16="http://schemas.microsoft.com/office/drawing/2014/main" id="{49C250E6-60C6-4D98-8C94-8D2F836D8F29}"/>
              </a:ext>
            </a:extLst>
          </p:cNvPr>
          <p:cNvPicPr>
            <a:picLocks noGrp="1" noChangeAspect="1"/>
          </p:cNvPicPr>
          <p:nvPr>
            <p:ph sz="quarter" idx="4"/>
          </p:nvPr>
        </p:nvPicPr>
        <p:blipFill rotWithShape="1">
          <a:blip r:embed="rId2" cstate="screen">
            <a:extLst>
              <a:ext uri="{28A0092B-C50C-407E-A947-70E740481C1C}">
                <a14:useLocalDpi xmlns:a14="http://schemas.microsoft.com/office/drawing/2010/main" val="0"/>
              </a:ext>
            </a:extLst>
          </a:blip>
          <a:srcRect t="25433" r="3" b="18825"/>
          <a:stretch/>
        </p:blipFill>
        <p:spPr>
          <a:xfrm>
            <a:off x="6172200" y="2666999"/>
            <a:ext cx="5561106" cy="3522663"/>
          </a:xfrm>
          <a:noFill/>
        </p:spPr>
      </p:pic>
      <p:sp>
        <p:nvSpPr>
          <p:cNvPr id="13" name="Date Placeholder 6">
            <a:extLst>
              <a:ext uri="{FF2B5EF4-FFF2-40B4-BE49-F238E27FC236}">
                <a16:creationId xmlns:a16="http://schemas.microsoft.com/office/drawing/2014/main" id="{122506C7-FB0E-FB45-A161-44AE3AB43AA5}"/>
              </a:ext>
            </a:extLst>
          </p:cNvPr>
          <p:cNvSpPr>
            <a:spLocks noGrp="1"/>
          </p:cNvSpPr>
          <p:nvPr>
            <p:ph type="dt" sz="half" idx="10"/>
          </p:nvPr>
        </p:nvSpPr>
        <p:spPr>
          <a:xfrm>
            <a:off x="458694" y="6416675"/>
            <a:ext cx="2743200" cy="365125"/>
          </a:xfrm>
        </p:spPr>
        <p:txBody>
          <a:bodyPr/>
          <a:lstStyle/>
          <a:p>
            <a:pPr>
              <a:spcAft>
                <a:spcPts val="600"/>
              </a:spcAft>
            </a:pPr>
            <a:r>
              <a:rPr lang="en-US"/>
              <a:t>20XX</a:t>
            </a:r>
          </a:p>
        </p:txBody>
      </p:sp>
      <p:sp>
        <p:nvSpPr>
          <p:cNvPr id="15" name="Footer Placeholder 7">
            <a:extLst>
              <a:ext uri="{FF2B5EF4-FFF2-40B4-BE49-F238E27FC236}">
                <a16:creationId xmlns:a16="http://schemas.microsoft.com/office/drawing/2014/main" id="{0C8952A8-1C01-84E8-A01B-ACA071BAC514}"/>
              </a:ext>
            </a:extLst>
          </p:cNvPr>
          <p:cNvSpPr>
            <a:spLocks noGrp="1"/>
          </p:cNvSpPr>
          <p:nvPr>
            <p:ph type="ftr" sz="quarter" idx="11"/>
          </p:nvPr>
        </p:nvSpPr>
        <p:spPr>
          <a:xfrm>
            <a:off x="4038600" y="6416675"/>
            <a:ext cx="4114800" cy="365125"/>
          </a:xfrm>
        </p:spPr>
        <p:txBody>
          <a:bodyPr/>
          <a:lstStyle/>
          <a:p>
            <a:pPr>
              <a:spcAft>
                <a:spcPts val="600"/>
              </a:spcAft>
            </a:pPr>
            <a:r>
              <a:rPr lang="en-US"/>
              <a:t>Sample Footer Text</a:t>
            </a:r>
          </a:p>
        </p:txBody>
      </p:sp>
      <p:sp>
        <p:nvSpPr>
          <p:cNvPr id="17" name="Slide Number Placeholder 8">
            <a:extLst>
              <a:ext uri="{FF2B5EF4-FFF2-40B4-BE49-F238E27FC236}">
                <a16:creationId xmlns:a16="http://schemas.microsoft.com/office/drawing/2014/main" id="{C81407E4-35A0-7DC3-61B1-A11485B2B043}"/>
              </a:ext>
            </a:extLst>
          </p:cNvPr>
          <p:cNvSpPr>
            <a:spLocks noGrp="1"/>
          </p:cNvSpPr>
          <p:nvPr>
            <p:ph type="sldNum" sz="quarter" idx="12"/>
          </p:nvPr>
        </p:nvSpPr>
        <p:spPr>
          <a:xfrm>
            <a:off x="8990106" y="6416675"/>
            <a:ext cx="2743200" cy="365125"/>
          </a:xfrm>
        </p:spPr>
        <p:txBody>
          <a:bodyPr/>
          <a:lstStyle/>
          <a:p>
            <a:pPr>
              <a:spcAft>
                <a:spcPts val="600"/>
              </a:spcAft>
            </a:pPr>
            <a:fld id="{73B850FF-6169-4056-8077-06FFA93A5366}" type="slidenum">
              <a:rPr lang="en-US"/>
              <a:pPr>
                <a:spcAft>
                  <a:spcPts val="600"/>
                </a:spcAft>
              </a:pPr>
              <a:t>2</a:t>
            </a:fld>
            <a:endParaRPr lang="en-US"/>
          </a:p>
        </p:txBody>
      </p:sp>
    </p:spTree>
    <p:extLst>
      <p:ext uri="{BB962C8B-B14F-4D97-AF65-F5344CB8AC3E}">
        <p14:creationId xmlns:p14="http://schemas.microsoft.com/office/powerpoint/2010/main" val="732293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F30BB-0FCD-2A9A-D3F3-BC412C9093C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D9E690-794B-40A6-4486-C64B5BAD1BA9}"/>
              </a:ext>
            </a:extLst>
          </p:cNvPr>
          <p:cNvSpPr txBox="1"/>
          <p:nvPr/>
        </p:nvSpPr>
        <p:spPr>
          <a:xfrm>
            <a:off x="873423" y="1017289"/>
            <a:ext cx="8839919" cy="400110"/>
          </a:xfrm>
          <a:prstGeom prst="rect">
            <a:avLst/>
          </a:prstGeom>
          <a:noFill/>
        </p:spPr>
        <p:txBody>
          <a:bodyPr wrap="square">
            <a:spAutoFit/>
          </a:bodyPr>
          <a:lstStyle/>
          <a:p>
            <a:r>
              <a:rPr lang="en-IN" sz="2000" dirty="0">
                <a:latin typeface="Amasis MT Pro Black" panose="02040A04050005020304" pitchFamily="18" charset="0"/>
              </a:rPr>
              <a:t>Rules &amp; Regulations Section: </a:t>
            </a:r>
            <a:r>
              <a:rPr lang="en-IN" sz="2000" dirty="0"/>
              <a:t>Local waste laws and recycling guidelines.</a:t>
            </a:r>
          </a:p>
        </p:txBody>
      </p:sp>
      <p:sp>
        <p:nvSpPr>
          <p:cNvPr id="6" name="TextBox 5">
            <a:extLst>
              <a:ext uri="{FF2B5EF4-FFF2-40B4-BE49-F238E27FC236}">
                <a16:creationId xmlns:a16="http://schemas.microsoft.com/office/drawing/2014/main" id="{68110543-EEE5-1DA8-527D-CE4C6C36BF7E}"/>
              </a:ext>
            </a:extLst>
          </p:cNvPr>
          <p:cNvSpPr txBox="1"/>
          <p:nvPr/>
        </p:nvSpPr>
        <p:spPr>
          <a:xfrm>
            <a:off x="873423" y="1837274"/>
            <a:ext cx="10246026" cy="769441"/>
          </a:xfrm>
          <a:prstGeom prst="rect">
            <a:avLst/>
          </a:prstGeom>
          <a:noFill/>
        </p:spPr>
        <p:txBody>
          <a:bodyPr wrap="square">
            <a:spAutoFit/>
          </a:bodyPr>
          <a:lstStyle/>
          <a:p>
            <a:r>
              <a:rPr lang="en-IN" sz="2400" b="1" dirty="0"/>
              <a:t>Impact </a:t>
            </a:r>
            <a:r>
              <a:rPr lang="en-IN" dirty="0"/>
              <a:t>: </a:t>
            </a:r>
            <a:r>
              <a:rPr lang="en-IN" sz="2000" dirty="0"/>
              <a:t>An accessible, interactive platform to raise awareness, inspire eco-friendly behaviour, and foster sustainable waste practices.</a:t>
            </a:r>
          </a:p>
        </p:txBody>
      </p:sp>
      <p:cxnSp>
        <p:nvCxnSpPr>
          <p:cNvPr id="8" name="Straight Connector 7">
            <a:extLst>
              <a:ext uri="{FF2B5EF4-FFF2-40B4-BE49-F238E27FC236}">
                <a16:creationId xmlns:a16="http://schemas.microsoft.com/office/drawing/2014/main" id="{CB95ECD5-C2B9-9D21-3E76-147BEB389F95}"/>
              </a:ext>
            </a:extLst>
          </p:cNvPr>
          <p:cNvCxnSpPr/>
          <p:nvPr/>
        </p:nvCxnSpPr>
        <p:spPr>
          <a:xfrm flipV="1">
            <a:off x="984849" y="1566951"/>
            <a:ext cx="10222301" cy="60385"/>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A logo with people sitting on it&#10;&#10;Description automatically generated with medium confidence">
            <a:extLst>
              <a:ext uri="{FF2B5EF4-FFF2-40B4-BE49-F238E27FC236}">
                <a16:creationId xmlns:a16="http://schemas.microsoft.com/office/drawing/2014/main" id="{0BF862B3-34DC-E478-08C2-88F38922DD33}"/>
              </a:ext>
            </a:extLst>
          </p:cNvPr>
          <p:cNvPicPr>
            <a:picLocks noChangeAspect="1"/>
          </p:cNvPicPr>
          <p:nvPr/>
        </p:nvPicPr>
        <p:blipFill>
          <a:blip r:embed="rId2"/>
          <a:stretch>
            <a:fillRect/>
          </a:stretch>
        </p:blipFill>
        <p:spPr>
          <a:xfrm>
            <a:off x="6823494" y="2877891"/>
            <a:ext cx="4652288" cy="3255932"/>
          </a:xfrm>
          <a:prstGeom prst="rect">
            <a:avLst/>
          </a:prstGeom>
        </p:spPr>
      </p:pic>
      <p:sp>
        <p:nvSpPr>
          <p:cNvPr id="2" name="TextBox 1">
            <a:extLst>
              <a:ext uri="{FF2B5EF4-FFF2-40B4-BE49-F238E27FC236}">
                <a16:creationId xmlns:a16="http://schemas.microsoft.com/office/drawing/2014/main" id="{6559705D-C079-0920-09C4-9B6F77A691E7}"/>
              </a:ext>
            </a:extLst>
          </p:cNvPr>
          <p:cNvSpPr txBox="1"/>
          <p:nvPr/>
        </p:nvSpPr>
        <p:spPr>
          <a:xfrm>
            <a:off x="873423" y="3026590"/>
            <a:ext cx="5682652" cy="646331"/>
          </a:xfrm>
          <a:prstGeom prst="rect">
            <a:avLst/>
          </a:prstGeom>
          <a:noFill/>
        </p:spPr>
        <p:txBody>
          <a:bodyPr wrap="square" rtlCol="0">
            <a:spAutoFit/>
          </a:bodyPr>
          <a:lstStyle/>
          <a:p>
            <a:r>
              <a:rPr lang="en-US" dirty="0"/>
              <a:t>Encourages sharing of content, creating a ripple effect in awareness.</a:t>
            </a:r>
            <a:endParaRPr lang="en-IN" dirty="0"/>
          </a:p>
        </p:txBody>
      </p:sp>
      <p:sp>
        <p:nvSpPr>
          <p:cNvPr id="5" name="TextBox 4">
            <a:extLst>
              <a:ext uri="{FF2B5EF4-FFF2-40B4-BE49-F238E27FC236}">
                <a16:creationId xmlns:a16="http://schemas.microsoft.com/office/drawing/2014/main" id="{84273A5D-0602-2BF8-3E3E-CB6775A1619F}"/>
              </a:ext>
            </a:extLst>
          </p:cNvPr>
          <p:cNvSpPr txBox="1"/>
          <p:nvPr/>
        </p:nvSpPr>
        <p:spPr>
          <a:xfrm>
            <a:off x="984849" y="2606715"/>
            <a:ext cx="6094562" cy="369332"/>
          </a:xfrm>
          <a:prstGeom prst="rect">
            <a:avLst/>
          </a:prstGeom>
          <a:noFill/>
        </p:spPr>
        <p:txBody>
          <a:bodyPr wrap="square">
            <a:spAutoFit/>
          </a:bodyPr>
          <a:lstStyle/>
          <a:p>
            <a:r>
              <a:rPr lang="en-IN" b="1" dirty="0"/>
              <a:t>Impact on Social Media</a:t>
            </a:r>
          </a:p>
        </p:txBody>
      </p:sp>
    </p:spTree>
    <p:extLst>
      <p:ext uri="{BB962C8B-B14F-4D97-AF65-F5344CB8AC3E}">
        <p14:creationId xmlns:p14="http://schemas.microsoft.com/office/powerpoint/2010/main" val="4067777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AC8FE-95EF-937F-2952-FD3F7981609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8B7B844-1B80-8312-0777-7CC1FD3E61E7}"/>
              </a:ext>
            </a:extLst>
          </p:cNvPr>
          <p:cNvSpPr txBox="1"/>
          <p:nvPr/>
        </p:nvSpPr>
        <p:spPr>
          <a:xfrm>
            <a:off x="708804" y="0"/>
            <a:ext cx="10774391" cy="769441"/>
          </a:xfrm>
          <a:prstGeom prst="rect">
            <a:avLst/>
          </a:prstGeom>
          <a:noFill/>
        </p:spPr>
        <p:txBody>
          <a:bodyPr wrap="square" rtlCol="0">
            <a:spAutoFit/>
          </a:bodyPr>
          <a:lstStyle/>
          <a:p>
            <a:pPr algn="ctr"/>
            <a:r>
              <a:rPr lang="en-US" sz="4400" u="sng" dirty="0">
                <a:latin typeface="+mj-lt"/>
                <a:ea typeface="+mj-ea"/>
                <a:cs typeface="+mj-cs"/>
              </a:rPr>
              <a:t>Journey</a:t>
            </a:r>
            <a:r>
              <a:rPr lang="en-US" dirty="0"/>
              <a:t> </a:t>
            </a:r>
            <a:r>
              <a:rPr lang="en-US" sz="4400" u="sng" dirty="0">
                <a:latin typeface="+mj-lt"/>
                <a:ea typeface="+mj-ea"/>
                <a:cs typeface="+mj-cs"/>
              </a:rPr>
              <a:t>Map</a:t>
            </a:r>
            <a:endParaRPr lang="en-IN" sz="4400" u="sng" dirty="0">
              <a:latin typeface="+mj-lt"/>
              <a:ea typeface="+mj-ea"/>
              <a:cs typeface="+mj-cs"/>
            </a:endParaRPr>
          </a:p>
        </p:txBody>
      </p:sp>
      <p:sp>
        <p:nvSpPr>
          <p:cNvPr id="2" name="TextBox 1">
            <a:extLst>
              <a:ext uri="{FF2B5EF4-FFF2-40B4-BE49-F238E27FC236}">
                <a16:creationId xmlns:a16="http://schemas.microsoft.com/office/drawing/2014/main" id="{9F94DF12-3C5B-31CC-AEB2-8B7F9D531D0F}"/>
              </a:ext>
            </a:extLst>
          </p:cNvPr>
          <p:cNvSpPr txBox="1"/>
          <p:nvPr/>
        </p:nvSpPr>
        <p:spPr>
          <a:xfrm>
            <a:off x="7125254" y="895665"/>
            <a:ext cx="4288765" cy="5409173"/>
          </a:xfrm>
          <a:prstGeom prst="rect">
            <a:avLst/>
          </a:prstGeom>
          <a:noFill/>
        </p:spPr>
        <p:txBody>
          <a:bodyPr wrap="square" rtlCol="0">
            <a:spAutoFit/>
          </a:bodyPr>
          <a:lstStyle/>
          <a:p>
            <a:pPr marL="342900" indent="-342900">
              <a:lnSpc>
                <a:spcPct val="150000"/>
              </a:lnSpc>
              <a:buFont typeface="+mj-lt"/>
              <a:buAutoNum type="arabicPeriod"/>
            </a:pPr>
            <a:r>
              <a:rPr lang="en-US" sz="1300" dirty="0"/>
              <a:t>He Collect the Waste</a:t>
            </a:r>
          </a:p>
          <a:p>
            <a:pPr marL="342900" indent="-342900">
              <a:lnSpc>
                <a:spcPct val="150000"/>
              </a:lnSpc>
              <a:buFont typeface="+mj-lt"/>
              <a:buAutoNum type="arabicPeriod"/>
            </a:pPr>
            <a:r>
              <a:rPr lang="en-US" sz="1300" dirty="0"/>
              <a:t>Manage the Waste</a:t>
            </a:r>
          </a:p>
          <a:p>
            <a:pPr marL="342900" indent="-342900">
              <a:lnSpc>
                <a:spcPct val="150000"/>
              </a:lnSpc>
              <a:buFont typeface="+mj-lt"/>
              <a:buAutoNum type="arabicPeriod"/>
            </a:pPr>
            <a:r>
              <a:rPr lang="en-US" sz="1300" dirty="0"/>
              <a:t>He </a:t>
            </a:r>
            <a:r>
              <a:rPr lang="en-US" sz="1300" dirty="0" err="1"/>
              <a:t>did’t</a:t>
            </a:r>
            <a:r>
              <a:rPr lang="en-US" sz="1300" dirty="0"/>
              <a:t> Find recycling Faculty</a:t>
            </a:r>
          </a:p>
          <a:p>
            <a:pPr marL="342900" indent="-342900">
              <a:lnSpc>
                <a:spcPct val="150000"/>
              </a:lnSpc>
              <a:buFont typeface="+mj-lt"/>
              <a:buAutoNum type="arabicPeriod"/>
            </a:pPr>
            <a:r>
              <a:rPr lang="en-US" sz="1300" dirty="0"/>
              <a:t>He Meets a helpful person who know about household management</a:t>
            </a:r>
          </a:p>
          <a:p>
            <a:pPr marL="342900" indent="-342900">
              <a:lnSpc>
                <a:spcPct val="150000"/>
              </a:lnSpc>
              <a:buFont typeface="+mj-lt"/>
              <a:buAutoNum type="arabicPeriod"/>
            </a:pPr>
            <a:r>
              <a:rPr lang="en-US" sz="1300" dirty="0"/>
              <a:t>He finding The Various tool 's for managing the waste</a:t>
            </a:r>
          </a:p>
          <a:p>
            <a:pPr marL="342900" indent="-342900">
              <a:lnSpc>
                <a:spcPct val="150000"/>
              </a:lnSpc>
              <a:buFont typeface="+mj-lt"/>
              <a:buAutoNum type="arabicPeriod"/>
            </a:pPr>
            <a:r>
              <a:rPr lang="en-US" sz="1300" dirty="0"/>
              <a:t>He visiting the Mobile App</a:t>
            </a:r>
          </a:p>
          <a:p>
            <a:pPr marL="342900" indent="-342900">
              <a:lnSpc>
                <a:spcPct val="150000"/>
              </a:lnSpc>
              <a:buFont typeface="+mj-lt"/>
              <a:buAutoNum type="arabicPeriod"/>
            </a:pPr>
            <a:r>
              <a:rPr lang="en-US" sz="1300" dirty="0"/>
              <a:t>He doing the Process for Login in App</a:t>
            </a:r>
          </a:p>
          <a:p>
            <a:pPr marL="342900" indent="-342900">
              <a:lnSpc>
                <a:spcPct val="150000"/>
              </a:lnSpc>
              <a:buFont typeface="+mj-lt"/>
              <a:buAutoNum type="arabicPeriod"/>
            </a:pPr>
            <a:r>
              <a:rPr lang="en-US" sz="1300" dirty="0"/>
              <a:t>He first time Fail to log in</a:t>
            </a:r>
          </a:p>
          <a:p>
            <a:pPr marL="342900" indent="-342900">
              <a:lnSpc>
                <a:spcPct val="150000"/>
              </a:lnSpc>
              <a:buFont typeface="+mj-lt"/>
              <a:buAutoNum type="arabicPeriod"/>
            </a:pPr>
            <a:r>
              <a:rPr lang="en-US" sz="1300" dirty="0"/>
              <a:t>After  Some Time Successfully Log in</a:t>
            </a:r>
          </a:p>
          <a:p>
            <a:pPr marL="342900" indent="-342900">
              <a:lnSpc>
                <a:spcPct val="150000"/>
              </a:lnSpc>
              <a:buFont typeface="+mj-lt"/>
              <a:buAutoNum type="arabicPeriod"/>
            </a:pPr>
            <a:r>
              <a:rPr lang="en-US" sz="1300" dirty="0"/>
              <a:t>He searching Information for Managing the waste</a:t>
            </a:r>
          </a:p>
          <a:p>
            <a:pPr marL="342900" indent="-342900">
              <a:lnSpc>
                <a:spcPct val="150000"/>
              </a:lnSpc>
              <a:buFont typeface="+mj-lt"/>
              <a:buAutoNum type="arabicPeriod"/>
            </a:pPr>
            <a:r>
              <a:rPr lang="en-US" sz="1300" dirty="0"/>
              <a:t>He get information to managing the Waste</a:t>
            </a:r>
          </a:p>
          <a:p>
            <a:pPr marL="342900" indent="-342900">
              <a:lnSpc>
                <a:spcPct val="150000"/>
              </a:lnSpc>
              <a:buFont typeface="+mj-lt"/>
              <a:buAutoNum type="arabicPeriod"/>
            </a:pPr>
            <a:r>
              <a:rPr lang="en-US" sz="1300" dirty="0"/>
              <a:t>He wants to Transport Waste from one place to another Place</a:t>
            </a:r>
          </a:p>
          <a:p>
            <a:pPr marL="342900" indent="-342900">
              <a:lnSpc>
                <a:spcPct val="150000"/>
              </a:lnSpc>
              <a:buFont typeface="+mj-lt"/>
              <a:buAutoNum type="arabicPeriod"/>
            </a:pPr>
            <a:r>
              <a:rPr lang="en-US" sz="1300" dirty="0"/>
              <a:t>He Searching Transport Vehicle</a:t>
            </a:r>
          </a:p>
          <a:p>
            <a:pPr marL="342900" indent="-342900">
              <a:lnSpc>
                <a:spcPct val="150000"/>
              </a:lnSpc>
              <a:buFont typeface="+mj-lt"/>
              <a:buAutoNum type="arabicPeriod"/>
            </a:pPr>
            <a:r>
              <a:rPr lang="en-US" sz="1300" dirty="0"/>
              <a:t>He Find that searching Transport </a:t>
            </a:r>
            <a:r>
              <a:rPr lang="en-US" sz="1300" dirty="0" err="1"/>
              <a:t>Vehical</a:t>
            </a:r>
            <a:endParaRPr lang="en-US" sz="1300" dirty="0"/>
          </a:p>
          <a:p>
            <a:pPr marL="342900" indent="-342900">
              <a:buFont typeface="+mj-lt"/>
              <a:buAutoNum type="arabicPeriod"/>
            </a:pPr>
            <a:endParaRPr lang="en-IN" sz="1400" dirty="0"/>
          </a:p>
        </p:txBody>
      </p:sp>
      <p:cxnSp>
        <p:nvCxnSpPr>
          <p:cNvPr id="4" name="Straight Connector 3">
            <a:extLst>
              <a:ext uri="{FF2B5EF4-FFF2-40B4-BE49-F238E27FC236}">
                <a16:creationId xmlns:a16="http://schemas.microsoft.com/office/drawing/2014/main" id="{8883B3F6-09B7-7C9D-756B-EDAEEDE290C4}"/>
              </a:ext>
            </a:extLst>
          </p:cNvPr>
          <p:cNvCxnSpPr/>
          <p:nvPr/>
        </p:nvCxnSpPr>
        <p:spPr>
          <a:xfrm>
            <a:off x="819509" y="1406106"/>
            <a:ext cx="0" cy="3726611"/>
          </a:xfrm>
          <a:prstGeom prst="line">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527294E9-717C-E656-387E-7F73760497C6}"/>
              </a:ext>
            </a:extLst>
          </p:cNvPr>
          <p:cNvCxnSpPr/>
          <p:nvPr/>
        </p:nvCxnSpPr>
        <p:spPr>
          <a:xfrm>
            <a:off x="819509" y="3193355"/>
            <a:ext cx="5339751"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57E7107D-FA5F-E1D3-F2F2-114BE4234FAA}"/>
              </a:ext>
            </a:extLst>
          </p:cNvPr>
          <p:cNvSpPr txBox="1"/>
          <p:nvPr/>
        </p:nvSpPr>
        <p:spPr>
          <a:xfrm>
            <a:off x="536997" y="2443117"/>
            <a:ext cx="282512"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F13D72A-944A-AD70-61E2-0A0E3D91725D}"/>
              </a:ext>
            </a:extLst>
          </p:cNvPr>
          <p:cNvSpPr txBox="1"/>
          <p:nvPr/>
        </p:nvSpPr>
        <p:spPr>
          <a:xfrm>
            <a:off x="536997" y="1935502"/>
            <a:ext cx="335279"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688E4BF9-6E6D-03D0-F5C9-0F164389EFA3}"/>
              </a:ext>
            </a:extLst>
          </p:cNvPr>
          <p:cNvSpPr txBox="1"/>
          <p:nvPr/>
        </p:nvSpPr>
        <p:spPr>
          <a:xfrm>
            <a:off x="536997" y="1511217"/>
            <a:ext cx="259078"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6</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6B833757-4FC3-57BA-CEFF-D2FA1644DC5B}"/>
              </a:ext>
            </a:extLst>
          </p:cNvPr>
          <p:cNvSpPr txBox="1"/>
          <p:nvPr/>
        </p:nvSpPr>
        <p:spPr>
          <a:xfrm>
            <a:off x="476040" y="3568519"/>
            <a:ext cx="396236"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31DE2E53-9BC1-8F16-33E5-BEDE1C0DF9B7}"/>
              </a:ext>
            </a:extLst>
          </p:cNvPr>
          <p:cNvSpPr txBox="1"/>
          <p:nvPr/>
        </p:nvSpPr>
        <p:spPr>
          <a:xfrm>
            <a:off x="476037" y="4071073"/>
            <a:ext cx="449578"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8BB888FB-75B7-4E42-B519-3084CC1D4745}"/>
              </a:ext>
            </a:extLst>
          </p:cNvPr>
          <p:cNvSpPr txBox="1"/>
          <p:nvPr/>
        </p:nvSpPr>
        <p:spPr>
          <a:xfrm>
            <a:off x="487828" y="4573627"/>
            <a:ext cx="441951"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-6</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23" name="Straight Connector 22">
            <a:extLst>
              <a:ext uri="{FF2B5EF4-FFF2-40B4-BE49-F238E27FC236}">
                <a16:creationId xmlns:a16="http://schemas.microsoft.com/office/drawing/2014/main" id="{116513FD-0339-20FE-48BC-897463D713DA}"/>
              </a:ext>
            </a:extLst>
          </p:cNvPr>
          <p:cNvCxnSpPr/>
          <p:nvPr/>
        </p:nvCxnSpPr>
        <p:spPr>
          <a:xfrm>
            <a:off x="819509" y="3193355"/>
            <a:ext cx="346351" cy="375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71A5832-D532-B591-10C2-A60C1167C1C0}"/>
              </a:ext>
            </a:extLst>
          </p:cNvPr>
          <p:cNvCxnSpPr/>
          <p:nvPr/>
        </p:nvCxnSpPr>
        <p:spPr>
          <a:xfrm>
            <a:off x="1165860" y="3568519"/>
            <a:ext cx="259080" cy="2567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A5E5BED-DD6E-6FC0-6442-13585712AF7D}"/>
              </a:ext>
            </a:extLst>
          </p:cNvPr>
          <p:cNvSpPr/>
          <p:nvPr/>
        </p:nvSpPr>
        <p:spPr>
          <a:xfrm>
            <a:off x="1120142" y="3500565"/>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27" name="Oval 26">
            <a:extLst>
              <a:ext uri="{FF2B5EF4-FFF2-40B4-BE49-F238E27FC236}">
                <a16:creationId xmlns:a16="http://schemas.microsoft.com/office/drawing/2014/main" id="{DBDD59E8-1E35-1073-AC1D-0B25F21D3FCB}"/>
              </a:ext>
            </a:extLst>
          </p:cNvPr>
          <p:cNvSpPr/>
          <p:nvPr/>
        </p:nvSpPr>
        <p:spPr>
          <a:xfrm>
            <a:off x="3199828" y="2564444"/>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28" name="Oval 27">
            <a:extLst>
              <a:ext uri="{FF2B5EF4-FFF2-40B4-BE49-F238E27FC236}">
                <a16:creationId xmlns:a16="http://schemas.microsoft.com/office/drawing/2014/main" id="{F98C0178-69D2-27B0-FDC0-E280C5D0023B}"/>
              </a:ext>
            </a:extLst>
          </p:cNvPr>
          <p:cNvSpPr/>
          <p:nvPr/>
        </p:nvSpPr>
        <p:spPr>
          <a:xfrm>
            <a:off x="1761735" y="3760771"/>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29" name="Oval 28">
            <a:extLst>
              <a:ext uri="{FF2B5EF4-FFF2-40B4-BE49-F238E27FC236}">
                <a16:creationId xmlns:a16="http://schemas.microsoft.com/office/drawing/2014/main" id="{C37058D7-4386-2376-6253-F4299B667806}"/>
              </a:ext>
            </a:extLst>
          </p:cNvPr>
          <p:cNvSpPr/>
          <p:nvPr/>
        </p:nvSpPr>
        <p:spPr>
          <a:xfrm>
            <a:off x="1348751" y="3740291"/>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30" name="Oval 29">
            <a:extLst>
              <a:ext uri="{FF2B5EF4-FFF2-40B4-BE49-F238E27FC236}">
                <a16:creationId xmlns:a16="http://schemas.microsoft.com/office/drawing/2014/main" id="{F5F39FB2-8C28-F3D8-E4D4-FABAF10F82DF}"/>
              </a:ext>
            </a:extLst>
          </p:cNvPr>
          <p:cNvSpPr/>
          <p:nvPr/>
        </p:nvSpPr>
        <p:spPr>
          <a:xfrm>
            <a:off x="4179213" y="2122337"/>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31" name="Oval 30">
            <a:extLst>
              <a:ext uri="{FF2B5EF4-FFF2-40B4-BE49-F238E27FC236}">
                <a16:creationId xmlns:a16="http://schemas.microsoft.com/office/drawing/2014/main" id="{5338E5CD-4546-8FB8-DBE6-737AA7A92A7F}"/>
              </a:ext>
            </a:extLst>
          </p:cNvPr>
          <p:cNvSpPr/>
          <p:nvPr/>
        </p:nvSpPr>
        <p:spPr>
          <a:xfrm>
            <a:off x="2150355" y="2578465"/>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32" name="Oval 31">
            <a:extLst>
              <a:ext uri="{FF2B5EF4-FFF2-40B4-BE49-F238E27FC236}">
                <a16:creationId xmlns:a16="http://schemas.microsoft.com/office/drawing/2014/main" id="{DC613762-9F28-9151-D850-84027F514E7E}"/>
              </a:ext>
            </a:extLst>
          </p:cNvPr>
          <p:cNvSpPr/>
          <p:nvPr/>
        </p:nvSpPr>
        <p:spPr>
          <a:xfrm>
            <a:off x="2339343" y="2063486"/>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33" name="Oval 32">
            <a:extLst>
              <a:ext uri="{FF2B5EF4-FFF2-40B4-BE49-F238E27FC236}">
                <a16:creationId xmlns:a16="http://schemas.microsoft.com/office/drawing/2014/main" id="{5399BCF1-93ED-2DB1-2C55-E21D333F1E3C}"/>
              </a:ext>
            </a:extLst>
          </p:cNvPr>
          <p:cNvSpPr/>
          <p:nvPr/>
        </p:nvSpPr>
        <p:spPr>
          <a:xfrm>
            <a:off x="5044444" y="2578464"/>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34" name="Oval 33">
            <a:extLst>
              <a:ext uri="{FF2B5EF4-FFF2-40B4-BE49-F238E27FC236}">
                <a16:creationId xmlns:a16="http://schemas.microsoft.com/office/drawing/2014/main" id="{8FAA48D5-6740-135D-4E62-1282621967F8}"/>
              </a:ext>
            </a:extLst>
          </p:cNvPr>
          <p:cNvSpPr/>
          <p:nvPr/>
        </p:nvSpPr>
        <p:spPr>
          <a:xfrm>
            <a:off x="2613661" y="1695446"/>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35" name="Oval 34">
            <a:extLst>
              <a:ext uri="{FF2B5EF4-FFF2-40B4-BE49-F238E27FC236}">
                <a16:creationId xmlns:a16="http://schemas.microsoft.com/office/drawing/2014/main" id="{1412B652-E445-79EE-E376-E7553D3DF360}"/>
              </a:ext>
            </a:extLst>
          </p:cNvPr>
          <p:cNvSpPr/>
          <p:nvPr/>
        </p:nvSpPr>
        <p:spPr>
          <a:xfrm>
            <a:off x="3617422" y="2124784"/>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cxnSp>
        <p:nvCxnSpPr>
          <p:cNvPr id="39" name="Straight Connector 38">
            <a:extLst>
              <a:ext uri="{FF2B5EF4-FFF2-40B4-BE49-F238E27FC236}">
                <a16:creationId xmlns:a16="http://schemas.microsoft.com/office/drawing/2014/main" id="{6E5C7887-C5E0-E8E8-5797-CE21BA1ECBC3}"/>
              </a:ext>
            </a:extLst>
          </p:cNvPr>
          <p:cNvCxnSpPr>
            <a:stCxn id="29" idx="2"/>
          </p:cNvCxnSpPr>
          <p:nvPr/>
        </p:nvCxnSpPr>
        <p:spPr>
          <a:xfrm>
            <a:off x="1348751" y="3808246"/>
            <a:ext cx="419089" cy="16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8976816-290F-24DC-0829-95C06EFDCCED}"/>
              </a:ext>
            </a:extLst>
          </p:cNvPr>
          <p:cNvCxnSpPr>
            <a:cxnSpLocks/>
          </p:cNvCxnSpPr>
          <p:nvPr/>
        </p:nvCxnSpPr>
        <p:spPr>
          <a:xfrm flipV="1">
            <a:off x="1807454" y="2632399"/>
            <a:ext cx="349006" cy="1196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300B9F9-B367-4581-F74A-360B2AA47561}"/>
              </a:ext>
            </a:extLst>
          </p:cNvPr>
          <p:cNvCxnSpPr>
            <a:stCxn id="31" idx="2"/>
          </p:cNvCxnSpPr>
          <p:nvPr/>
        </p:nvCxnSpPr>
        <p:spPr>
          <a:xfrm flipV="1">
            <a:off x="2150355" y="2124784"/>
            <a:ext cx="234707" cy="521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44B6831-C377-B922-2867-D665D386BCFF}"/>
              </a:ext>
            </a:extLst>
          </p:cNvPr>
          <p:cNvCxnSpPr>
            <a:stCxn id="32" idx="2"/>
          </p:cNvCxnSpPr>
          <p:nvPr/>
        </p:nvCxnSpPr>
        <p:spPr>
          <a:xfrm flipV="1">
            <a:off x="2339343" y="1700499"/>
            <a:ext cx="320037" cy="430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1BBEFDE-D7B0-E031-5222-7A73AD3F48B2}"/>
              </a:ext>
            </a:extLst>
          </p:cNvPr>
          <p:cNvCxnSpPr>
            <a:cxnSpLocks/>
            <a:endCxn id="27" idx="6"/>
          </p:cNvCxnSpPr>
          <p:nvPr/>
        </p:nvCxnSpPr>
        <p:spPr>
          <a:xfrm>
            <a:off x="2659378" y="1755445"/>
            <a:ext cx="631888" cy="87695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BA9BD8EC-B625-0EE7-DCDC-6DE304FCFFCE}"/>
              </a:ext>
            </a:extLst>
          </p:cNvPr>
          <p:cNvSpPr/>
          <p:nvPr/>
        </p:nvSpPr>
        <p:spPr>
          <a:xfrm>
            <a:off x="5425444" y="2852637"/>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50" name="Oval 49">
            <a:extLst>
              <a:ext uri="{FF2B5EF4-FFF2-40B4-BE49-F238E27FC236}">
                <a16:creationId xmlns:a16="http://schemas.microsoft.com/office/drawing/2014/main" id="{FF5133A2-F519-6E5D-CC09-5F9AEE5FB380}"/>
              </a:ext>
            </a:extLst>
          </p:cNvPr>
          <p:cNvSpPr/>
          <p:nvPr/>
        </p:nvSpPr>
        <p:spPr>
          <a:xfrm>
            <a:off x="5859784" y="2258246"/>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51" name="Oval 50">
            <a:extLst>
              <a:ext uri="{FF2B5EF4-FFF2-40B4-BE49-F238E27FC236}">
                <a16:creationId xmlns:a16="http://schemas.microsoft.com/office/drawing/2014/main" id="{2A3A87CA-5ADA-6532-CED6-4A01175BE89A}"/>
              </a:ext>
            </a:extLst>
          </p:cNvPr>
          <p:cNvSpPr/>
          <p:nvPr/>
        </p:nvSpPr>
        <p:spPr>
          <a:xfrm>
            <a:off x="4624021" y="1867547"/>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cxnSp>
        <p:nvCxnSpPr>
          <p:cNvPr id="53" name="Straight Connector 52">
            <a:extLst>
              <a:ext uri="{FF2B5EF4-FFF2-40B4-BE49-F238E27FC236}">
                <a16:creationId xmlns:a16="http://schemas.microsoft.com/office/drawing/2014/main" id="{7D6C9202-4006-E24A-32CD-27F15269B1E9}"/>
              </a:ext>
            </a:extLst>
          </p:cNvPr>
          <p:cNvCxnSpPr>
            <a:stCxn id="35" idx="2"/>
            <a:endCxn id="27" idx="1"/>
          </p:cNvCxnSpPr>
          <p:nvPr/>
        </p:nvCxnSpPr>
        <p:spPr>
          <a:xfrm flipH="1">
            <a:off x="3213219" y="2192739"/>
            <a:ext cx="404203" cy="391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27FA2C2-3E2B-6CAC-5538-C24D8338C64C}"/>
              </a:ext>
            </a:extLst>
          </p:cNvPr>
          <p:cNvCxnSpPr>
            <a:stCxn id="35" idx="2"/>
            <a:endCxn id="30" idx="2"/>
          </p:cNvCxnSpPr>
          <p:nvPr/>
        </p:nvCxnSpPr>
        <p:spPr>
          <a:xfrm flipV="1">
            <a:off x="3617422" y="2190292"/>
            <a:ext cx="561791" cy="2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3A5697-3928-C44D-EA14-A7772B8B6182}"/>
              </a:ext>
            </a:extLst>
          </p:cNvPr>
          <p:cNvCxnSpPr>
            <a:stCxn id="51" idx="2"/>
            <a:endCxn id="30" idx="7"/>
          </p:cNvCxnSpPr>
          <p:nvPr/>
        </p:nvCxnSpPr>
        <p:spPr>
          <a:xfrm flipH="1">
            <a:off x="4257260" y="1935502"/>
            <a:ext cx="366761" cy="206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736673C-37E9-09BA-DBF1-5AE401C1B687}"/>
              </a:ext>
            </a:extLst>
          </p:cNvPr>
          <p:cNvCxnSpPr>
            <a:stCxn id="51" idx="1"/>
            <a:endCxn id="33" idx="1"/>
          </p:cNvCxnSpPr>
          <p:nvPr/>
        </p:nvCxnSpPr>
        <p:spPr>
          <a:xfrm>
            <a:off x="4637412" y="1887450"/>
            <a:ext cx="420423" cy="710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6359678-6E8C-15F8-D977-DB7D173E54C4}"/>
              </a:ext>
            </a:extLst>
          </p:cNvPr>
          <p:cNvCxnSpPr>
            <a:stCxn id="50" idx="2"/>
            <a:endCxn id="49" idx="6"/>
          </p:cNvCxnSpPr>
          <p:nvPr/>
        </p:nvCxnSpPr>
        <p:spPr>
          <a:xfrm flipH="1">
            <a:off x="5516882" y="2326201"/>
            <a:ext cx="342902" cy="594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1495FDE-A16D-8A27-1B34-671D5B316031}"/>
              </a:ext>
            </a:extLst>
          </p:cNvPr>
          <p:cNvCxnSpPr>
            <a:stCxn id="33" idx="1"/>
            <a:endCxn id="49" idx="3"/>
          </p:cNvCxnSpPr>
          <p:nvPr/>
        </p:nvCxnSpPr>
        <p:spPr>
          <a:xfrm>
            <a:off x="5057835" y="2598367"/>
            <a:ext cx="381000" cy="370276"/>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2970C2B-0B67-55F8-2123-69A03F1AC0B2}"/>
              </a:ext>
            </a:extLst>
          </p:cNvPr>
          <p:cNvSpPr txBox="1"/>
          <p:nvPr/>
        </p:nvSpPr>
        <p:spPr>
          <a:xfrm>
            <a:off x="763876" y="2846635"/>
            <a:ext cx="349006"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7" name="TextBox 66">
            <a:extLst>
              <a:ext uri="{FF2B5EF4-FFF2-40B4-BE49-F238E27FC236}">
                <a16:creationId xmlns:a16="http://schemas.microsoft.com/office/drawing/2014/main" id="{FB445E2B-D427-3382-1D95-A8D22E6EAD0E}"/>
              </a:ext>
            </a:extLst>
          </p:cNvPr>
          <p:cNvSpPr txBox="1"/>
          <p:nvPr/>
        </p:nvSpPr>
        <p:spPr>
          <a:xfrm>
            <a:off x="850560" y="3414483"/>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2</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8" name="TextBox 67">
            <a:extLst>
              <a:ext uri="{FF2B5EF4-FFF2-40B4-BE49-F238E27FC236}">
                <a16:creationId xmlns:a16="http://schemas.microsoft.com/office/drawing/2014/main" id="{69974433-7831-C0C0-5510-3FA8096A241C}"/>
              </a:ext>
            </a:extLst>
          </p:cNvPr>
          <p:cNvSpPr txBox="1"/>
          <p:nvPr/>
        </p:nvSpPr>
        <p:spPr>
          <a:xfrm>
            <a:off x="1124310" y="3770904"/>
            <a:ext cx="281940" cy="338554"/>
          </a:xfrm>
          <a:prstGeom prst="rect">
            <a:avLst/>
          </a:prstGeom>
          <a:noFill/>
        </p:spPr>
        <p:txBody>
          <a:bodyPr wrap="square" rtlCol="0">
            <a:spAutoFit/>
          </a:bodyPr>
          <a:lstStyle/>
          <a:p>
            <a:r>
              <a:rPr lang="en-US" sz="1600" dirty="0">
                <a:solidFill>
                  <a:srgbClr val="002060"/>
                </a:solidFill>
              </a:rPr>
              <a:t>3</a:t>
            </a:r>
            <a:endParaRPr lang="en-IN" sz="1600" dirty="0">
              <a:solidFill>
                <a:srgbClr val="002060"/>
              </a:solidFill>
            </a:endParaRPr>
          </a:p>
        </p:txBody>
      </p:sp>
      <p:sp>
        <p:nvSpPr>
          <p:cNvPr id="70" name="TextBox 69">
            <a:extLst>
              <a:ext uri="{FF2B5EF4-FFF2-40B4-BE49-F238E27FC236}">
                <a16:creationId xmlns:a16="http://schemas.microsoft.com/office/drawing/2014/main" id="{16DB680D-EDD9-9508-FE80-35381511B33B}"/>
              </a:ext>
            </a:extLst>
          </p:cNvPr>
          <p:cNvSpPr txBox="1"/>
          <p:nvPr/>
        </p:nvSpPr>
        <p:spPr>
          <a:xfrm>
            <a:off x="1658284" y="3817637"/>
            <a:ext cx="6096000" cy="346826"/>
          </a:xfrm>
          <a:prstGeom prst="rect">
            <a:avLst/>
          </a:prstGeom>
          <a:noFill/>
        </p:spPr>
        <p:txBody>
          <a:bodyPr wrap="square">
            <a:spAutoFit/>
          </a:bodyPr>
          <a:lstStyle/>
          <a:p>
            <a:pPr>
              <a:lnSpc>
                <a:spcPct val="107000"/>
              </a:lnSpc>
              <a:spcAft>
                <a:spcPts val="800"/>
              </a:spcAft>
            </a:pPr>
            <a:r>
              <a:rPr lang="en-US" sz="16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4</a:t>
            </a:r>
            <a:endParaRPr lang="en-IN" sz="16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1" name="Oval 70">
            <a:extLst>
              <a:ext uri="{FF2B5EF4-FFF2-40B4-BE49-F238E27FC236}">
                <a16:creationId xmlns:a16="http://schemas.microsoft.com/office/drawing/2014/main" id="{8E01A940-D25B-B0F4-3393-6BF2669CFFF6}"/>
              </a:ext>
            </a:extLst>
          </p:cNvPr>
          <p:cNvSpPr/>
          <p:nvPr/>
        </p:nvSpPr>
        <p:spPr>
          <a:xfrm>
            <a:off x="796075" y="3118315"/>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75" name="TextBox 74">
            <a:extLst>
              <a:ext uri="{FF2B5EF4-FFF2-40B4-BE49-F238E27FC236}">
                <a16:creationId xmlns:a16="http://schemas.microsoft.com/office/drawing/2014/main" id="{DA10CE96-C3C3-4900-D5F5-926D01C20297}"/>
              </a:ext>
            </a:extLst>
          </p:cNvPr>
          <p:cNvSpPr txBox="1"/>
          <p:nvPr/>
        </p:nvSpPr>
        <p:spPr>
          <a:xfrm>
            <a:off x="2087882" y="2646418"/>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5</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7" name="TextBox 76">
            <a:extLst>
              <a:ext uri="{FF2B5EF4-FFF2-40B4-BE49-F238E27FC236}">
                <a16:creationId xmlns:a16="http://schemas.microsoft.com/office/drawing/2014/main" id="{4B517F9A-971A-EAD0-7375-6B5269C6DF7D}"/>
              </a:ext>
            </a:extLst>
          </p:cNvPr>
          <p:cNvSpPr txBox="1"/>
          <p:nvPr/>
        </p:nvSpPr>
        <p:spPr>
          <a:xfrm>
            <a:off x="2042163" y="1951549"/>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6</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9" name="TextBox 78">
            <a:extLst>
              <a:ext uri="{FF2B5EF4-FFF2-40B4-BE49-F238E27FC236}">
                <a16:creationId xmlns:a16="http://schemas.microsoft.com/office/drawing/2014/main" id="{BBC84230-17F7-1638-4C9B-22FC68389210}"/>
              </a:ext>
            </a:extLst>
          </p:cNvPr>
          <p:cNvSpPr txBox="1"/>
          <p:nvPr/>
        </p:nvSpPr>
        <p:spPr>
          <a:xfrm>
            <a:off x="2499361" y="1341013"/>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7</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81" name="TextBox 80">
            <a:extLst>
              <a:ext uri="{FF2B5EF4-FFF2-40B4-BE49-F238E27FC236}">
                <a16:creationId xmlns:a16="http://schemas.microsoft.com/office/drawing/2014/main" id="{ACDB9017-B976-84FB-E8BC-F41F7971AA2D}"/>
              </a:ext>
            </a:extLst>
          </p:cNvPr>
          <p:cNvSpPr txBox="1"/>
          <p:nvPr/>
        </p:nvSpPr>
        <p:spPr>
          <a:xfrm>
            <a:off x="3111260" y="2623224"/>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8</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83" name="TextBox 82">
            <a:extLst>
              <a:ext uri="{FF2B5EF4-FFF2-40B4-BE49-F238E27FC236}">
                <a16:creationId xmlns:a16="http://schemas.microsoft.com/office/drawing/2014/main" id="{A0557A73-0C79-495F-1835-7E682155AFF9}"/>
              </a:ext>
            </a:extLst>
          </p:cNvPr>
          <p:cNvSpPr txBox="1"/>
          <p:nvPr/>
        </p:nvSpPr>
        <p:spPr>
          <a:xfrm>
            <a:off x="4035016" y="2226401"/>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10</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87" name="TextBox 86">
            <a:extLst>
              <a:ext uri="{FF2B5EF4-FFF2-40B4-BE49-F238E27FC236}">
                <a16:creationId xmlns:a16="http://schemas.microsoft.com/office/drawing/2014/main" id="{95EBAC03-D499-2DCC-DD85-15D7BCD04787}"/>
              </a:ext>
            </a:extLst>
          </p:cNvPr>
          <p:cNvSpPr txBox="1"/>
          <p:nvPr/>
        </p:nvSpPr>
        <p:spPr>
          <a:xfrm>
            <a:off x="3496653" y="2258246"/>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9</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89" name="TextBox 88">
            <a:extLst>
              <a:ext uri="{FF2B5EF4-FFF2-40B4-BE49-F238E27FC236}">
                <a16:creationId xmlns:a16="http://schemas.microsoft.com/office/drawing/2014/main" id="{D8178F78-CEE5-7EDB-90A9-F660CA9317D6}"/>
              </a:ext>
            </a:extLst>
          </p:cNvPr>
          <p:cNvSpPr txBox="1"/>
          <p:nvPr/>
        </p:nvSpPr>
        <p:spPr>
          <a:xfrm>
            <a:off x="4440640" y="1517415"/>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11</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91" name="TextBox 90">
            <a:extLst>
              <a:ext uri="{FF2B5EF4-FFF2-40B4-BE49-F238E27FC236}">
                <a16:creationId xmlns:a16="http://schemas.microsoft.com/office/drawing/2014/main" id="{9D0C5A54-B2B2-9CCF-6E07-7198F7E73459}"/>
              </a:ext>
            </a:extLst>
          </p:cNvPr>
          <p:cNvSpPr txBox="1"/>
          <p:nvPr/>
        </p:nvSpPr>
        <p:spPr>
          <a:xfrm>
            <a:off x="4669740" y="2537828"/>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12</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93" name="TextBox 92">
            <a:extLst>
              <a:ext uri="{FF2B5EF4-FFF2-40B4-BE49-F238E27FC236}">
                <a16:creationId xmlns:a16="http://schemas.microsoft.com/office/drawing/2014/main" id="{181D98F4-EC69-4F63-5DED-22357BBEBE9D}"/>
              </a:ext>
            </a:extLst>
          </p:cNvPr>
          <p:cNvSpPr txBox="1"/>
          <p:nvPr/>
        </p:nvSpPr>
        <p:spPr>
          <a:xfrm>
            <a:off x="5449606" y="2827911"/>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13</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95" name="TextBox 94">
            <a:extLst>
              <a:ext uri="{FF2B5EF4-FFF2-40B4-BE49-F238E27FC236}">
                <a16:creationId xmlns:a16="http://schemas.microsoft.com/office/drawing/2014/main" id="{D0413A69-46A9-D69D-A693-9BFD885E18B9}"/>
              </a:ext>
            </a:extLst>
          </p:cNvPr>
          <p:cNvSpPr txBox="1"/>
          <p:nvPr/>
        </p:nvSpPr>
        <p:spPr>
          <a:xfrm>
            <a:off x="5906809" y="2148443"/>
            <a:ext cx="6096000"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14</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2E565F9-6AA7-D5A2-90F9-3691C76600E8}"/>
              </a:ext>
            </a:extLst>
          </p:cNvPr>
          <p:cNvSpPr txBox="1"/>
          <p:nvPr/>
        </p:nvSpPr>
        <p:spPr>
          <a:xfrm>
            <a:off x="1540744" y="725714"/>
            <a:ext cx="2869155" cy="369332"/>
          </a:xfrm>
          <a:prstGeom prst="rect">
            <a:avLst/>
          </a:prstGeom>
          <a:noFill/>
        </p:spPr>
        <p:txBody>
          <a:bodyPr wrap="square" rtlCol="0">
            <a:spAutoFit/>
          </a:bodyPr>
          <a:lstStyle/>
          <a:p>
            <a:r>
              <a:rPr lang="en-US" dirty="0">
                <a:latin typeface="Amasis MT Pro Medium" panose="02040604050005020304" pitchFamily="18" charset="0"/>
              </a:rPr>
              <a:t>A Common Man=Abhi</a:t>
            </a:r>
            <a:endParaRPr lang="en-IN" dirty="0">
              <a:latin typeface="Amasis MT Pro Medium" panose="02040604050005020304" pitchFamily="18" charset="0"/>
            </a:endParaRPr>
          </a:p>
        </p:txBody>
      </p:sp>
      <p:sp>
        <p:nvSpPr>
          <p:cNvPr id="6" name="TextBox 5">
            <a:extLst>
              <a:ext uri="{FF2B5EF4-FFF2-40B4-BE49-F238E27FC236}">
                <a16:creationId xmlns:a16="http://schemas.microsoft.com/office/drawing/2014/main" id="{F03FBCB7-6DED-F9DE-96D5-F27310036A08}"/>
              </a:ext>
            </a:extLst>
          </p:cNvPr>
          <p:cNvSpPr txBox="1"/>
          <p:nvPr/>
        </p:nvSpPr>
        <p:spPr>
          <a:xfrm>
            <a:off x="2727073" y="3209433"/>
            <a:ext cx="4126567" cy="646331"/>
          </a:xfrm>
          <a:prstGeom prst="rect">
            <a:avLst/>
          </a:prstGeom>
          <a:noFill/>
        </p:spPr>
        <p:txBody>
          <a:bodyPr wrap="square" rtlCol="0">
            <a:spAutoFit/>
          </a:bodyPr>
          <a:lstStyle/>
          <a:p>
            <a:r>
              <a:rPr lang="en-US" dirty="0">
                <a:solidFill>
                  <a:srgbClr val="CC00CC"/>
                </a:solidFill>
              </a:rPr>
              <a:t>Event</a:t>
            </a:r>
          </a:p>
          <a:p>
            <a:endParaRPr lang="en-IN" dirty="0"/>
          </a:p>
        </p:txBody>
      </p:sp>
      <p:sp>
        <p:nvSpPr>
          <p:cNvPr id="8" name="TextBox 7">
            <a:extLst>
              <a:ext uri="{FF2B5EF4-FFF2-40B4-BE49-F238E27FC236}">
                <a16:creationId xmlns:a16="http://schemas.microsoft.com/office/drawing/2014/main" id="{F8435E36-42D3-61D4-5739-10B71B59BE0F}"/>
              </a:ext>
            </a:extLst>
          </p:cNvPr>
          <p:cNvSpPr txBox="1"/>
          <p:nvPr/>
        </p:nvSpPr>
        <p:spPr>
          <a:xfrm>
            <a:off x="250085" y="1485232"/>
            <a:ext cx="203235" cy="2862322"/>
          </a:xfrm>
          <a:prstGeom prst="rect">
            <a:avLst/>
          </a:prstGeom>
          <a:noFill/>
        </p:spPr>
        <p:txBody>
          <a:bodyPr wrap="square" rtlCol="0">
            <a:spAutoFit/>
          </a:bodyPr>
          <a:lstStyle/>
          <a:p>
            <a:r>
              <a:rPr lang="en-US" dirty="0">
                <a:solidFill>
                  <a:srgbClr val="CC00CC"/>
                </a:solidFill>
              </a:rPr>
              <a:t>Expression</a:t>
            </a:r>
            <a:endParaRPr lang="en-IN" dirty="0">
              <a:solidFill>
                <a:srgbClr val="CC00CC"/>
              </a:solidFill>
            </a:endParaRPr>
          </a:p>
        </p:txBody>
      </p:sp>
    </p:spTree>
    <p:extLst>
      <p:ext uri="{BB962C8B-B14F-4D97-AF65-F5344CB8AC3E}">
        <p14:creationId xmlns:p14="http://schemas.microsoft.com/office/powerpoint/2010/main" val="3942513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79540-DE5A-4FD3-6EBD-7F0BBB3CF2E2}"/>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9785E34-B1A9-54E2-4AC0-848A24EB8AAB}"/>
              </a:ext>
            </a:extLst>
          </p:cNvPr>
          <p:cNvCxnSpPr/>
          <p:nvPr/>
        </p:nvCxnSpPr>
        <p:spPr>
          <a:xfrm>
            <a:off x="819509" y="1406106"/>
            <a:ext cx="0" cy="3726611"/>
          </a:xfrm>
          <a:prstGeom prst="line">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 name="Straight Connector 2">
            <a:extLst>
              <a:ext uri="{FF2B5EF4-FFF2-40B4-BE49-F238E27FC236}">
                <a16:creationId xmlns:a16="http://schemas.microsoft.com/office/drawing/2014/main" id="{E1E080FA-A81E-AFFB-A065-6AE7D8012A32}"/>
              </a:ext>
            </a:extLst>
          </p:cNvPr>
          <p:cNvCxnSpPr>
            <a:cxnSpLocks/>
          </p:cNvCxnSpPr>
          <p:nvPr/>
        </p:nvCxnSpPr>
        <p:spPr>
          <a:xfrm>
            <a:off x="872276" y="3203563"/>
            <a:ext cx="6060488"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51175F87-03B7-A212-33D0-867053F6FAC4}"/>
              </a:ext>
            </a:extLst>
          </p:cNvPr>
          <p:cNvSpPr txBox="1"/>
          <p:nvPr/>
        </p:nvSpPr>
        <p:spPr>
          <a:xfrm>
            <a:off x="536997" y="2443117"/>
            <a:ext cx="282512"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705F856-D5EC-A3A1-53AC-A6DC5553C669}"/>
              </a:ext>
            </a:extLst>
          </p:cNvPr>
          <p:cNvSpPr txBox="1"/>
          <p:nvPr/>
        </p:nvSpPr>
        <p:spPr>
          <a:xfrm>
            <a:off x="536997" y="1935502"/>
            <a:ext cx="335279"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000F627-4CA1-D406-020B-CE11EC757CA3}"/>
              </a:ext>
            </a:extLst>
          </p:cNvPr>
          <p:cNvSpPr txBox="1"/>
          <p:nvPr/>
        </p:nvSpPr>
        <p:spPr>
          <a:xfrm>
            <a:off x="536997" y="1511217"/>
            <a:ext cx="259078"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6</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36D1091-F618-7968-4EC7-2F90C56BFCCA}"/>
              </a:ext>
            </a:extLst>
          </p:cNvPr>
          <p:cNvSpPr txBox="1"/>
          <p:nvPr/>
        </p:nvSpPr>
        <p:spPr>
          <a:xfrm>
            <a:off x="476040" y="3568519"/>
            <a:ext cx="396236"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04ECC7E-ED71-A62A-F505-FFB268142610}"/>
              </a:ext>
            </a:extLst>
          </p:cNvPr>
          <p:cNvSpPr txBox="1"/>
          <p:nvPr/>
        </p:nvSpPr>
        <p:spPr>
          <a:xfrm>
            <a:off x="476037" y="4071073"/>
            <a:ext cx="449578"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-4</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6C4F587-4D79-8E6D-7A01-01F888546801}"/>
              </a:ext>
            </a:extLst>
          </p:cNvPr>
          <p:cNvSpPr txBox="1"/>
          <p:nvPr/>
        </p:nvSpPr>
        <p:spPr>
          <a:xfrm>
            <a:off x="487828" y="4573627"/>
            <a:ext cx="441951" cy="378565"/>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-6</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C1AD3F4E-626D-28C9-3D66-C3A11E6DE610}"/>
              </a:ext>
            </a:extLst>
          </p:cNvPr>
          <p:cNvCxnSpPr>
            <a:cxnSpLocks/>
            <a:endCxn id="12" idx="5"/>
          </p:cNvCxnSpPr>
          <p:nvPr/>
        </p:nvCxnSpPr>
        <p:spPr>
          <a:xfrm>
            <a:off x="819509" y="3193355"/>
            <a:ext cx="455417" cy="615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B9753C7-3FAB-2114-8BC6-B5726E2D6F84}"/>
              </a:ext>
            </a:extLst>
          </p:cNvPr>
          <p:cNvCxnSpPr/>
          <p:nvPr/>
        </p:nvCxnSpPr>
        <p:spPr>
          <a:xfrm>
            <a:off x="1263849" y="3806111"/>
            <a:ext cx="259080" cy="256721"/>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2D0FD48-087B-199F-CEB7-E27632D6352B}"/>
              </a:ext>
            </a:extLst>
          </p:cNvPr>
          <p:cNvSpPr/>
          <p:nvPr/>
        </p:nvSpPr>
        <p:spPr>
          <a:xfrm>
            <a:off x="1196879" y="3692753"/>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13" name="Oval 12">
            <a:extLst>
              <a:ext uri="{FF2B5EF4-FFF2-40B4-BE49-F238E27FC236}">
                <a16:creationId xmlns:a16="http://schemas.microsoft.com/office/drawing/2014/main" id="{13E32EED-6BBE-8175-128F-C436E453735B}"/>
              </a:ext>
            </a:extLst>
          </p:cNvPr>
          <p:cNvSpPr/>
          <p:nvPr/>
        </p:nvSpPr>
        <p:spPr>
          <a:xfrm>
            <a:off x="3069242" y="2854004"/>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14" name="Oval 13">
            <a:extLst>
              <a:ext uri="{FF2B5EF4-FFF2-40B4-BE49-F238E27FC236}">
                <a16:creationId xmlns:a16="http://schemas.microsoft.com/office/drawing/2014/main" id="{FD65D20B-4353-4D04-2E56-62B50ADE777A}"/>
              </a:ext>
            </a:extLst>
          </p:cNvPr>
          <p:cNvSpPr/>
          <p:nvPr/>
        </p:nvSpPr>
        <p:spPr>
          <a:xfrm>
            <a:off x="1807223" y="3698909"/>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15" name="Oval 14">
            <a:extLst>
              <a:ext uri="{FF2B5EF4-FFF2-40B4-BE49-F238E27FC236}">
                <a16:creationId xmlns:a16="http://schemas.microsoft.com/office/drawing/2014/main" id="{2D2B6FF0-EC03-376D-BCBF-04B35E072DE1}"/>
              </a:ext>
            </a:extLst>
          </p:cNvPr>
          <p:cNvSpPr/>
          <p:nvPr/>
        </p:nvSpPr>
        <p:spPr>
          <a:xfrm>
            <a:off x="1495035" y="3974480"/>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16" name="Oval 15">
            <a:extLst>
              <a:ext uri="{FF2B5EF4-FFF2-40B4-BE49-F238E27FC236}">
                <a16:creationId xmlns:a16="http://schemas.microsoft.com/office/drawing/2014/main" id="{F0EE840F-2862-3567-C863-C634E08600B6}"/>
              </a:ext>
            </a:extLst>
          </p:cNvPr>
          <p:cNvSpPr/>
          <p:nvPr/>
        </p:nvSpPr>
        <p:spPr>
          <a:xfrm>
            <a:off x="4192604" y="2364405"/>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17" name="Oval 16">
            <a:extLst>
              <a:ext uri="{FF2B5EF4-FFF2-40B4-BE49-F238E27FC236}">
                <a16:creationId xmlns:a16="http://schemas.microsoft.com/office/drawing/2014/main" id="{5A75EF85-590D-8EB9-2058-18783B9CC2D1}"/>
              </a:ext>
            </a:extLst>
          </p:cNvPr>
          <p:cNvSpPr/>
          <p:nvPr/>
        </p:nvSpPr>
        <p:spPr>
          <a:xfrm>
            <a:off x="2150355" y="2578465"/>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18" name="Oval 17">
            <a:extLst>
              <a:ext uri="{FF2B5EF4-FFF2-40B4-BE49-F238E27FC236}">
                <a16:creationId xmlns:a16="http://schemas.microsoft.com/office/drawing/2014/main" id="{51F4BBC7-5FD6-7209-DA5F-CACE161E36F6}"/>
              </a:ext>
            </a:extLst>
          </p:cNvPr>
          <p:cNvSpPr/>
          <p:nvPr/>
        </p:nvSpPr>
        <p:spPr>
          <a:xfrm>
            <a:off x="2339343" y="2063486"/>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19" name="Oval 18">
            <a:extLst>
              <a:ext uri="{FF2B5EF4-FFF2-40B4-BE49-F238E27FC236}">
                <a16:creationId xmlns:a16="http://schemas.microsoft.com/office/drawing/2014/main" id="{678560A6-E134-96C7-92AB-098A06BACBB6}"/>
              </a:ext>
            </a:extLst>
          </p:cNvPr>
          <p:cNvSpPr/>
          <p:nvPr/>
        </p:nvSpPr>
        <p:spPr>
          <a:xfrm>
            <a:off x="5044444" y="2578464"/>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20" name="Oval 19">
            <a:extLst>
              <a:ext uri="{FF2B5EF4-FFF2-40B4-BE49-F238E27FC236}">
                <a16:creationId xmlns:a16="http://schemas.microsoft.com/office/drawing/2014/main" id="{3E4EADF8-72D4-4815-BA5D-D559CF7427C9}"/>
              </a:ext>
            </a:extLst>
          </p:cNvPr>
          <p:cNvSpPr/>
          <p:nvPr/>
        </p:nvSpPr>
        <p:spPr>
          <a:xfrm>
            <a:off x="2613661" y="1695446"/>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21" name="Oval 20">
            <a:extLst>
              <a:ext uri="{FF2B5EF4-FFF2-40B4-BE49-F238E27FC236}">
                <a16:creationId xmlns:a16="http://schemas.microsoft.com/office/drawing/2014/main" id="{8661251C-1C25-3854-CD7C-A5D7EDF0E093}"/>
              </a:ext>
            </a:extLst>
          </p:cNvPr>
          <p:cNvSpPr/>
          <p:nvPr/>
        </p:nvSpPr>
        <p:spPr>
          <a:xfrm>
            <a:off x="3617422" y="2364746"/>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cxnSp>
        <p:nvCxnSpPr>
          <p:cNvPr id="22" name="Straight Connector 21">
            <a:extLst>
              <a:ext uri="{FF2B5EF4-FFF2-40B4-BE49-F238E27FC236}">
                <a16:creationId xmlns:a16="http://schemas.microsoft.com/office/drawing/2014/main" id="{AB3DAF61-B153-200A-8101-1A1644C3013B}"/>
              </a:ext>
            </a:extLst>
          </p:cNvPr>
          <p:cNvCxnSpPr>
            <a:cxnSpLocks/>
            <a:endCxn id="14" idx="2"/>
          </p:cNvCxnSpPr>
          <p:nvPr/>
        </p:nvCxnSpPr>
        <p:spPr>
          <a:xfrm flipV="1">
            <a:off x="1524516" y="3766864"/>
            <a:ext cx="282707" cy="28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C72395-AE57-E067-2664-15F3E416F4A8}"/>
              </a:ext>
            </a:extLst>
          </p:cNvPr>
          <p:cNvCxnSpPr>
            <a:cxnSpLocks/>
          </p:cNvCxnSpPr>
          <p:nvPr/>
        </p:nvCxnSpPr>
        <p:spPr>
          <a:xfrm flipV="1">
            <a:off x="1807454" y="2632399"/>
            <a:ext cx="349006" cy="1196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83198E-79A8-E768-D5EC-AF015357ECA5}"/>
              </a:ext>
            </a:extLst>
          </p:cNvPr>
          <p:cNvCxnSpPr>
            <a:stCxn id="17" idx="2"/>
          </p:cNvCxnSpPr>
          <p:nvPr/>
        </p:nvCxnSpPr>
        <p:spPr>
          <a:xfrm flipV="1">
            <a:off x="2150355" y="2124784"/>
            <a:ext cx="234707" cy="521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E2BD04-837B-8655-F7D5-5CD0C54471A4}"/>
              </a:ext>
            </a:extLst>
          </p:cNvPr>
          <p:cNvCxnSpPr>
            <a:stCxn id="18" idx="2"/>
          </p:cNvCxnSpPr>
          <p:nvPr/>
        </p:nvCxnSpPr>
        <p:spPr>
          <a:xfrm flipV="1">
            <a:off x="2339343" y="1700499"/>
            <a:ext cx="320037" cy="430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AA6E20-3FC5-41F8-1778-97BE2E2DC69C}"/>
              </a:ext>
            </a:extLst>
          </p:cNvPr>
          <p:cNvCxnSpPr>
            <a:cxnSpLocks/>
            <a:endCxn id="13" idx="6"/>
          </p:cNvCxnSpPr>
          <p:nvPr/>
        </p:nvCxnSpPr>
        <p:spPr>
          <a:xfrm>
            <a:off x="2685298" y="1763400"/>
            <a:ext cx="475382" cy="115855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1E4DF85-C525-B405-39B2-26DE11F07E4A}"/>
              </a:ext>
            </a:extLst>
          </p:cNvPr>
          <p:cNvSpPr/>
          <p:nvPr/>
        </p:nvSpPr>
        <p:spPr>
          <a:xfrm>
            <a:off x="5425444" y="2852637"/>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28" name="Oval 27">
            <a:extLst>
              <a:ext uri="{FF2B5EF4-FFF2-40B4-BE49-F238E27FC236}">
                <a16:creationId xmlns:a16="http://schemas.microsoft.com/office/drawing/2014/main" id="{FBDDE10B-A9B4-3940-C398-36910DAE74F5}"/>
              </a:ext>
            </a:extLst>
          </p:cNvPr>
          <p:cNvSpPr/>
          <p:nvPr/>
        </p:nvSpPr>
        <p:spPr>
          <a:xfrm>
            <a:off x="5911239" y="2438991"/>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29" name="Oval 28">
            <a:extLst>
              <a:ext uri="{FF2B5EF4-FFF2-40B4-BE49-F238E27FC236}">
                <a16:creationId xmlns:a16="http://schemas.microsoft.com/office/drawing/2014/main" id="{957EA309-ABF8-094F-7B19-FE79E4F79EDB}"/>
              </a:ext>
            </a:extLst>
          </p:cNvPr>
          <p:cNvSpPr/>
          <p:nvPr/>
        </p:nvSpPr>
        <p:spPr>
          <a:xfrm>
            <a:off x="4624021" y="1867547"/>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cxnSp>
        <p:nvCxnSpPr>
          <p:cNvPr id="30" name="Straight Connector 29">
            <a:extLst>
              <a:ext uri="{FF2B5EF4-FFF2-40B4-BE49-F238E27FC236}">
                <a16:creationId xmlns:a16="http://schemas.microsoft.com/office/drawing/2014/main" id="{8B9BDB3F-10A0-3E86-5581-9E51F6EA1AA2}"/>
              </a:ext>
            </a:extLst>
          </p:cNvPr>
          <p:cNvCxnSpPr>
            <a:cxnSpLocks/>
            <a:stCxn id="21" idx="2"/>
          </p:cNvCxnSpPr>
          <p:nvPr/>
        </p:nvCxnSpPr>
        <p:spPr>
          <a:xfrm flipH="1">
            <a:off x="3118154" y="2432701"/>
            <a:ext cx="499268" cy="487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3A575DE-010E-5A74-FD0E-3771BDD9078C}"/>
              </a:ext>
            </a:extLst>
          </p:cNvPr>
          <p:cNvCxnSpPr>
            <a:cxnSpLocks/>
          </p:cNvCxnSpPr>
          <p:nvPr/>
        </p:nvCxnSpPr>
        <p:spPr>
          <a:xfrm flipV="1">
            <a:off x="3663141" y="2440670"/>
            <a:ext cx="561791" cy="2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C693176-676B-0BF8-C8B1-10112ECD91E7}"/>
              </a:ext>
            </a:extLst>
          </p:cNvPr>
          <p:cNvCxnSpPr>
            <a:stCxn id="29" idx="2"/>
            <a:endCxn id="16" idx="7"/>
          </p:cNvCxnSpPr>
          <p:nvPr/>
        </p:nvCxnSpPr>
        <p:spPr>
          <a:xfrm flipH="1">
            <a:off x="4270651" y="1935502"/>
            <a:ext cx="353370" cy="448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DD4973-5AC4-4667-E67F-E2A78C05FA64}"/>
              </a:ext>
            </a:extLst>
          </p:cNvPr>
          <p:cNvCxnSpPr>
            <a:stCxn id="29" idx="1"/>
            <a:endCxn id="19" idx="1"/>
          </p:cNvCxnSpPr>
          <p:nvPr/>
        </p:nvCxnSpPr>
        <p:spPr>
          <a:xfrm>
            <a:off x="4637412" y="1887450"/>
            <a:ext cx="420423" cy="710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4FEA10-DE8B-FBE6-A099-174FBF3112A0}"/>
              </a:ext>
            </a:extLst>
          </p:cNvPr>
          <p:cNvCxnSpPr>
            <a:cxnSpLocks/>
            <a:stCxn id="28" idx="2"/>
            <a:endCxn id="27" idx="6"/>
          </p:cNvCxnSpPr>
          <p:nvPr/>
        </p:nvCxnSpPr>
        <p:spPr>
          <a:xfrm flipH="1">
            <a:off x="5516882" y="2506946"/>
            <a:ext cx="394357" cy="413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62D0A10-F080-B5DB-8F46-D51629FE97F9}"/>
              </a:ext>
            </a:extLst>
          </p:cNvPr>
          <p:cNvCxnSpPr>
            <a:stCxn id="19" idx="1"/>
            <a:endCxn id="27" idx="3"/>
          </p:cNvCxnSpPr>
          <p:nvPr/>
        </p:nvCxnSpPr>
        <p:spPr>
          <a:xfrm>
            <a:off x="5057835" y="2598367"/>
            <a:ext cx="381000" cy="370276"/>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B8281F7-E88D-3931-3E13-E7B3B46DE202}"/>
              </a:ext>
            </a:extLst>
          </p:cNvPr>
          <p:cNvSpPr txBox="1"/>
          <p:nvPr/>
        </p:nvSpPr>
        <p:spPr>
          <a:xfrm>
            <a:off x="763876" y="2846635"/>
            <a:ext cx="349006"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2282BE2-33FC-FC5F-5B77-16CCBFA429CA}"/>
              </a:ext>
            </a:extLst>
          </p:cNvPr>
          <p:cNvSpPr txBox="1"/>
          <p:nvPr/>
        </p:nvSpPr>
        <p:spPr>
          <a:xfrm>
            <a:off x="1381959" y="4083384"/>
            <a:ext cx="281940" cy="338554"/>
          </a:xfrm>
          <a:prstGeom prst="rect">
            <a:avLst/>
          </a:prstGeom>
          <a:noFill/>
        </p:spPr>
        <p:txBody>
          <a:bodyPr wrap="square" rtlCol="0">
            <a:spAutoFit/>
          </a:bodyPr>
          <a:lstStyle/>
          <a:p>
            <a:r>
              <a:rPr lang="en-US" sz="1600" dirty="0">
                <a:solidFill>
                  <a:srgbClr val="002060"/>
                </a:solidFill>
              </a:rPr>
              <a:t>3</a:t>
            </a:r>
            <a:endParaRPr lang="en-IN" sz="1600" dirty="0">
              <a:solidFill>
                <a:srgbClr val="002060"/>
              </a:solidFill>
            </a:endParaRPr>
          </a:p>
        </p:txBody>
      </p:sp>
      <p:sp>
        <p:nvSpPr>
          <p:cNvPr id="38" name="Oval 37">
            <a:extLst>
              <a:ext uri="{FF2B5EF4-FFF2-40B4-BE49-F238E27FC236}">
                <a16:creationId xmlns:a16="http://schemas.microsoft.com/office/drawing/2014/main" id="{7D59F6AA-B53C-A696-9809-CB97F751165B}"/>
              </a:ext>
            </a:extLst>
          </p:cNvPr>
          <p:cNvSpPr/>
          <p:nvPr/>
        </p:nvSpPr>
        <p:spPr>
          <a:xfrm>
            <a:off x="796075" y="3118315"/>
            <a:ext cx="91438" cy="13590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highlight>
                <a:srgbClr val="FF0000"/>
              </a:highlight>
            </a:endParaRPr>
          </a:p>
        </p:txBody>
      </p:sp>
      <p:sp>
        <p:nvSpPr>
          <p:cNvPr id="49" name="TextBox 48">
            <a:extLst>
              <a:ext uri="{FF2B5EF4-FFF2-40B4-BE49-F238E27FC236}">
                <a16:creationId xmlns:a16="http://schemas.microsoft.com/office/drawing/2014/main" id="{772BE764-6D12-6D4D-87DD-5DB76884F97C}"/>
              </a:ext>
            </a:extLst>
          </p:cNvPr>
          <p:cNvSpPr txBox="1"/>
          <p:nvPr/>
        </p:nvSpPr>
        <p:spPr>
          <a:xfrm>
            <a:off x="913702" y="3636864"/>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2</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1" name="TextBox 50">
            <a:extLst>
              <a:ext uri="{FF2B5EF4-FFF2-40B4-BE49-F238E27FC236}">
                <a16:creationId xmlns:a16="http://schemas.microsoft.com/office/drawing/2014/main" id="{12C8628F-1640-0B73-5A46-8D21168FD24D}"/>
              </a:ext>
            </a:extLst>
          </p:cNvPr>
          <p:cNvSpPr txBox="1"/>
          <p:nvPr/>
        </p:nvSpPr>
        <p:spPr>
          <a:xfrm>
            <a:off x="1668178" y="3774728"/>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4</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3" name="TextBox 52">
            <a:extLst>
              <a:ext uri="{FF2B5EF4-FFF2-40B4-BE49-F238E27FC236}">
                <a16:creationId xmlns:a16="http://schemas.microsoft.com/office/drawing/2014/main" id="{715B3B67-A034-FF0C-8A85-09D5D0193046}"/>
              </a:ext>
            </a:extLst>
          </p:cNvPr>
          <p:cNvSpPr txBox="1"/>
          <p:nvPr/>
        </p:nvSpPr>
        <p:spPr>
          <a:xfrm>
            <a:off x="1852942" y="2453882"/>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5</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5" name="TextBox 54">
            <a:extLst>
              <a:ext uri="{FF2B5EF4-FFF2-40B4-BE49-F238E27FC236}">
                <a16:creationId xmlns:a16="http://schemas.microsoft.com/office/drawing/2014/main" id="{F14BEE92-8BA8-4BCE-8792-B60857FD273C}"/>
              </a:ext>
            </a:extLst>
          </p:cNvPr>
          <p:cNvSpPr txBox="1"/>
          <p:nvPr/>
        </p:nvSpPr>
        <p:spPr>
          <a:xfrm>
            <a:off x="2042882" y="1911010"/>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6</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7" name="TextBox 56">
            <a:extLst>
              <a:ext uri="{FF2B5EF4-FFF2-40B4-BE49-F238E27FC236}">
                <a16:creationId xmlns:a16="http://schemas.microsoft.com/office/drawing/2014/main" id="{9BE1B17F-8387-8564-B9EA-A35AB210EB6F}"/>
              </a:ext>
            </a:extLst>
          </p:cNvPr>
          <p:cNvSpPr txBox="1"/>
          <p:nvPr/>
        </p:nvSpPr>
        <p:spPr>
          <a:xfrm>
            <a:off x="2516876" y="1341856"/>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7</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9" name="TextBox 58">
            <a:extLst>
              <a:ext uri="{FF2B5EF4-FFF2-40B4-BE49-F238E27FC236}">
                <a16:creationId xmlns:a16="http://schemas.microsoft.com/office/drawing/2014/main" id="{8C9BBFFF-D146-9849-91BB-686837DAB51D}"/>
              </a:ext>
            </a:extLst>
          </p:cNvPr>
          <p:cNvSpPr txBox="1"/>
          <p:nvPr/>
        </p:nvSpPr>
        <p:spPr>
          <a:xfrm>
            <a:off x="2705099" y="2747472"/>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8</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1" name="TextBox 60">
            <a:extLst>
              <a:ext uri="{FF2B5EF4-FFF2-40B4-BE49-F238E27FC236}">
                <a16:creationId xmlns:a16="http://schemas.microsoft.com/office/drawing/2014/main" id="{06D79CFB-D217-0FEB-BC2D-AE8E7EDBEDD3}"/>
              </a:ext>
            </a:extLst>
          </p:cNvPr>
          <p:cNvSpPr txBox="1"/>
          <p:nvPr/>
        </p:nvSpPr>
        <p:spPr>
          <a:xfrm>
            <a:off x="3465943" y="2005513"/>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9</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2" name="TextBox 61">
            <a:extLst>
              <a:ext uri="{FF2B5EF4-FFF2-40B4-BE49-F238E27FC236}">
                <a16:creationId xmlns:a16="http://schemas.microsoft.com/office/drawing/2014/main" id="{D3930661-FB98-75E0-ACCA-C81C7166DF2E}"/>
              </a:ext>
            </a:extLst>
          </p:cNvPr>
          <p:cNvSpPr txBox="1"/>
          <p:nvPr/>
        </p:nvSpPr>
        <p:spPr>
          <a:xfrm>
            <a:off x="3901169" y="2038913"/>
            <a:ext cx="482883" cy="369332"/>
          </a:xfrm>
          <a:prstGeom prst="rect">
            <a:avLst/>
          </a:prstGeom>
          <a:noFill/>
        </p:spPr>
        <p:txBody>
          <a:bodyPr wrap="square" rtlCol="0">
            <a:spAutoFit/>
          </a:bodyPr>
          <a:lstStyle/>
          <a:p>
            <a:r>
              <a:rPr lang="en-US" dirty="0">
                <a:solidFill>
                  <a:srgbClr val="0070C0"/>
                </a:solidFill>
              </a:rPr>
              <a:t>10</a:t>
            </a:r>
            <a:endParaRPr lang="en-IN" dirty="0">
              <a:solidFill>
                <a:srgbClr val="0070C0"/>
              </a:solidFill>
            </a:endParaRPr>
          </a:p>
        </p:txBody>
      </p:sp>
      <p:sp>
        <p:nvSpPr>
          <p:cNvPr id="64" name="TextBox 63">
            <a:extLst>
              <a:ext uri="{FF2B5EF4-FFF2-40B4-BE49-F238E27FC236}">
                <a16:creationId xmlns:a16="http://schemas.microsoft.com/office/drawing/2014/main" id="{366BE2F5-09FE-7359-0803-27392C084736}"/>
              </a:ext>
            </a:extLst>
          </p:cNvPr>
          <p:cNvSpPr txBox="1"/>
          <p:nvPr/>
        </p:nvSpPr>
        <p:spPr>
          <a:xfrm>
            <a:off x="4447336" y="1506163"/>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11</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6" name="TextBox 65">
            <a:extLst>
              <a:ext uri="{FF2B5EF4-FFF2-40B4-BE49-F238E27FC236}">
                <a16:creationId xmlns:a16="http://schemas.microsoft.com/office/drawing/2014/main" id="{6D204E74-35A8-6F22-1FED-B1FEDD6B5A32}"/>
              </a:ext>
            </a:extLst>
          </p:cNvPr>
          <p:cNvSpPr txBox="1"/>
          <p:nvPr/>
        </p:nvSpPr>
        <p:spPr>
          <a:xfrm>
            <a:off x="4847623" y="2678223"/>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12</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8" name="TextBox 67">
            <a:extLst>
              <a:ext uri="{FF2B5EF4-FFF2-40B4-BE49-F238E27FC236}">
                <a16:creationId xmlns:a16="http://schemas.microsoft.com/office/drawing/2014/main" id="{88ACAB95-1E75-79BA-1676-4ACA6A5BBB81}"/>
              </a:ext>
            </a:extLst>
          </p:cNvPr>
          <p:cNvSpPr txBox="1"/>
          <p:nvPr/>
        </p:nvSpPr>
        <p:spPr>
          <a:xfrm>
            <a:off x="5438835" y="2585319"/>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13</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0" name="TextBox 69">
            <a:extLst>
              <a:ext uri="{FF2B5EF4-FFF2-40B4-BE49-F238E27FC236}">
                <a16:creationId xmlns:a16="http://schemas.microsoft.com/office/drawing/2014/main" id="{715AC644-E59E-F5F9-42D4-C8140D8C458D}"/>
              </a:ext>
            </a:extLst>
          </p:cNvPr>
          <p:cNvSpPr txBox="1"/>
          <p:nvPr/>
        </p:nvSpPr>
        <p:spPr>
          <a:xfrm>
            <a:off x="5566192" y="2073611"/>
            <a:ext cx="6094562" cy="378565"/>
          </a:xfrm>
          <a:prstGeom prst="rect">
            <a:avLst/>
          </a:prstGeom>
          <a:noFill/>
        </p:spPr>
        <p:txBody>
          <a:bodyPr wrap="square">
            <a:spAutoFit/>
          </a:bodyPr>
          <a:lstStyle/>
          <a:p>
            <a:pPr>
              <a:lnSpc>
                <a:spcPct val="107000"/>
              </a:lnSpc>
              <a:spcAft>
                <a:spcPts val="800"/>
              </a:spcAft>
            </a:pPr>
            <a:r>
              <a:rPr lang="en-US"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14</a:t>
            </a:r>
            <a:endParaRPr lang="en-IN" sz="18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1" name="TextBox 70">
            <a:extLst>
              <a:ext uri="{FF2B5EF4-FFF2-40B4-BE49-F238E27FC236}">
                <a16:creationId xmlns:a16="http://schemas.microsoft.com/office/drawing/2014/main" id="{9F5B0DD3-C8C3-EFE9-4FB4-4FDAAB544A1B}"/>
              </a:ext>
            </a:extLst>
          </p:cNvPr>
          <p:cNvSpPr txBox="1"/>
          <p:nvPr/>
        </p:nvSpPr>
        <p:spPr>
          <a:xfrm>
            <a:off x="7228936" y="733245"/>
            <a:ext cx="4262019" cy="5460021"/>
          </a:xfrm>
          <a:prstGeom prst="rect">
            <a:avLst/>
          </a:prstGeom>
          <a:noFill/>
        </p:spPr>
        <p:txBody>
          <a:bodyPr wrap="square" rtlCol="0">
            <a:spAutoFit/>
          </a:bodyPr>
          <a:lstStyle/>
          <a:p>
            <a:pPr marL="342900" indent="-342900">
              <a:lnSpc>
                <a:spcPct val="150000"/>
              </a:lnSpc>
              <a:buFont typeface="+mj-lt"/>
              <a:buAutoNum type="arabicPeriod"/>
            </a:pPr>
            <a:r>
              <a:rPr lang="en-US" sz="1300" dirty="0"/>
              <a:t>Collect Waste from Surrounding</a:t>
            </a:r>
          </a:p>
          <a:p>
            <a:pPr marL="342900" indent="-342900">
              <a:lnSpc>
                <a:spcPct val="150000"/>
              </a:lnSpc>
              <a:buFont typeface="+mj-lt"/>
              <a:buAutoNum type="arabicPeriod"/>
            </a:pPr>
            <a:r>
              <a:rPr lang="en-US" sz="1300" dirty="0"/>
              <a:t>Managing the Waste</a:t>
            </a:r>
          </a:p>
          <a:p>
            <a:pPr marL="342900" indent="-342900">
              <a:lnSpc>
                <a:spcPct val="150000"/>
              </a:lnSpc>
              <a:buFont typeface="+mj-lt"/>
              <a:buAutoNum type="arabicPeriod"/>
            </a:pPr>
            <a:r>
              <a:rPr lang="en-IN" sz="1300" dirty="0"/>
              <a:t>The recycling Van not come on time</a:t>
            </a:r>
          </a:p>
          <a:p>
            <a:pPr marL="342900" indent="-342900">
              <a:lnSpc>
                <a:spcPct val="150000"/>
              </a:lnSpc>
              <a:buFont typeface="+mj-lt"/>
              <a:buAutoNum type="arabicPeriod"/>
            </a:pPr>
            <a:r>
              <a:rPr lang="en-IN" sz="1300" dirty="0"/>
              <a:t>He Finding the way to Manage it</a:t>
            </a:r>
          </a:p>
          <a:p>
            <a:pPr marL="342900" indent="-342900">
              <a:lnSpc>
                <a:spcPct val="150000"/>
              </a:lnSpc>
              <a:buFont typeface="+mj-lt"/>
              <a:buAutoNum type="arabicPeriod"/>
            </a:pPr>
            <a:r>
              <a:rPr lang="en-IN" sz="1300" dirty="0"/>
              <a:t>He Call her Friend For help &amp; he give suggestion to use app</a:t>
            </a:r>
          </a:p>
          <a:p>
            <a:pPr marL="342900" indent="-342900">
              <a:lnSpc>
                <a:spcPct val="150000"/>
              </a:lnSpc>
              <a:buFont typeface="+mj-lt"/>
              <a:buAutoNum type="arabicPeriod"/>
            </a:pPr>
            <a:r>
              <a:rPr lang="en-IN" sz="1300" dirty="0"/>
              <a:t>He visit the Mobile App</a:t>
            </a:r>
          </a:p>
          <a:p>
            <a:pPr marL="342900" indent="-342900">
              <a:lnSpc>
                <a:spcPct val="150000"/>
              </a:lnSpc>
              <a:buFont typeface="+mj-lt"/>
              <a:buAutoNum type="arabicPeriod"/>
            </a:pPr>
            <a:r>
              <a:rPr lang="en-IN" sz="1300" dirty="0"/>
              <a:t>He Doing the Process For log in</a:t>
            </a:r>
          </a:p>
          <a:p>
            <a:pPr marL="342900" indent="-342900">
              <a:lnSpc>
                <a:spcPct val="150000"/>
              </a:lnSpc>
              <a:buFont typeface="+mj-lt"/>
              <a:buAutoNum type="arabicPeriod"/>
            </a:pPr>
            <a:r>
              <a:rPr lang="en-IN" sz="1300" dirty="0"/>
              <a:t>Due to Wrong Number, he fail</a:t>
            </a:r>
          </a:p>
          <a:p>
            <a:pPr marL="342900" indent="-342900">
              <a:lnSpc>
                <a:spcPct val="150000"/>
              </a:lnSpc>
              <a:buFont typeface="+mj-lt"/>
              <a:buAutoNum type="arabicPeriod"/>
            </a:pPr>
            <a:r>
              <a:rPr lang="en-IN" sz="1300" dirty="0"/>
              <a:t>He Successfully log in</a:t>
            </a:r>
          </a:p>
          <a:p>
            <a:pPr marL="342900" indent="-342900">
              <a:lnSpc>
                <a:spcPct val="150000"/>
              </a:lnSpc>
              <a:buFont typeface="+mj-lt"/>
              <a:buAutoNum type="arabicPeriod"/>
            </a:pPr>
            <a:r>
              <a:rPr lang="en-IN" sz="1300" dirty="0"/>
              <a:t>He Searching information About managing the Waste</a:t>
            </a:r>
          </a:p>
          <a:p>
            <a:pPr marL="342900" indent="-342900">
              <a:lnSpc>
                <a:spcPct val="150000"/>
              </a:lnSpc>
              <a:buFont typeface="+mj-lt"/>
              <a:buAutoNum type="arabicPeriod"/>
            </a:pPr>
            <a:r>
              <a:rPr lang="en-IN" sz="1300" dirty="0"/>
              <a:t>He get information for how to Segregate Waste</a:t>
            </a:r>
          </a:p>
          <a:p>
            <a:pPr marL="342900" indent="-342900">
              <a:lnSpc>
                <a:spcPct val="150000"/>
              </a:lnSpc>
              <a:buFont typeface="+mj-lt"/>
              <a:buAutoNum type="arabicPeriod"/>
            </a:pPr>
            <a:r>
              <a:rPr lang="en-IN" sz="1300" dirty="0"/>
              <a:t>He Wants to They Show Nearby recycling Facilities</a:t>
            </a:r>
          </a:p>
          <a:p>
            <a:pPr marL="342900" indent="-342900">
              <a:lnSpc>
                <a:spcPct val="150000"/>
              </a:lnSpc>
              <a:buFont typeface="+mj-lt"/>
              <a:buAutoNum type="arabicPeriod"/>
            </a:pPr>
            <a:r>
              <a:rPr lang="en-IN" sz="1300" dirty="0"/>
              <a:t>He Did not find that a location of Recycling Van</a:t>
            </a:r>
          </a:p>
          <a:p>
            <a:pPr marL="342900" indent="-342900">
              <a:lnSpc>
                <a:spcPct val="150000"/>
              </a:lnSpc>
              <a:buFont typeface="+mj-lt"/>
              <a:buAutoNum type="arabicPeriod"/>
            </a:pPr>
            <a:r>
              <a:rPr lang="en-IN" sz="1300" dirty="0"/>
              <a:t>He Understand All the things</a:t>
            </a:r>
          </a:p>
          <a:p>
            <a:pPr>
              <a:lnSpc>
                <a:spcPct val="150000"/>
              </a:lnSpc>
            </a:pPr>
            <a:endParaRPr lang="en-IN" sz="1300" dirty="0"/>
          </a:p>
        </p:txBody>
      </p:sp>
      <p:sp>
        <p:nvSpPr>
          <p:cNvPr id="73" name="TextBox 72">
            <a:extLst>
              <a:ext uri="{FF2B5EF4-FFF2-40B4-BE49-F238E27FC236}">
                <a16:creationId xmlns:a16="http://schemas.microsoft.com/office/drawing/2014/main" id="{FB135D15-4EB0-BA87-846C-0C95720883AC}"/>
              </a:ext>
            </a:extLst>
          </p:cNvPr>
          <p:cNvSpPr txBox="1"/>
          <p:nvPr/>
        </p:nvSpPr>
        <p:spPr>
          <a:xfrm>
            <a:off x="1026543" y="163902"/>
            <a:ext cx="3821080" cy="369332"/>
          </a:xfrm>
          <a:prstGeom prst="rect">
            <a:avLst/>
          </a:prstGeom>
          <a:noFill/>
        </p:spPr>
        <p:txBody>
          <a:bodyPr wrap="square" rtlCol="0">
            <a:spAutoFit/>
          </a:bodyPr>
          <a:lstStyle/>
          <a:p>
            <a:r>
              <a:rPr lang="en-US" dirty="0">
                <a:latin typeface="Amasis MT Pro Medium" panose="02040604050005020304" pitchFamily="18" charset="0"/>
              </a:rPr>
              <a:t>Waste Collection Member=Sunil</a:t>
            </a:r>
            <a:endParaRPr lang="en-IN" dirty="0">
              <a:latin typeface="Amasis MT Pro Medium" panose="02040604050005020304" pitchFamily="18" charset="0"/>
            </a:endParaRPr>
          </a:p>
        </p:txBody>
      </p:sp>
    </p:spTree>
    <p:extLst>
      <p:ext uri="{BB962C8B-B14F-4D97-AF65-F5344CB8AC3E}">
        <p14:creationId xmlns:p14="http://schemas.microsoft.com/office/powerpoint/2010/main" val="1246281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C9EBC-9E99-C49A-400F-FFF80749B44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15C94A-B980-CE58-B7A1-BC88A62715F9}"/>
              </a:ext>
            </a:extLst>
          </p:cNvPr>
          <p:cNvSpPr>
            <a:spLocks noGrp="1"/>
          </p:cNvSpPr>
          <p:nvPr>
            <p:ph type="ctrTitle"/>
          </p:nvPr>
        </p:nvSpPr>
        <p:spPr>
          <a:xfrm>
            <a:off x="948187" y="3023558"/>
            <a:ext cx="10295626" cy="810883"/>
          </a:xfrm>
        </p:spPr>
        <p:txBody>
          <a:bodyPr>
            <a:normAutofit/>
          </a:bodyPr>
          <a:lstStyle/>
          <a:p>
            <a:pPr algn="ctr"/>
            <a:r>
              <a:rPr lang="en-US" u="sng" dirty="0"/>
              <a:t>App Presentation</a:t>
            </a:r>
            <a:endParaRPr lang="en-IN" u="sng" dirty="0"/>
          </a:p>
        </p:txBody>
      </p:sp>
    </p:spTree>
    <p:extLst>
      <p:ext uri="{BB962C8B-B14F-4D97-AF65-F5344CB8AC3E}">
        <p14:creationId xmlns:p14="http://schemas.microsoft.com/office/powerpoint/2010/main" val="2311628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B2E03-6C9E-86F7-640A-27996074FDA7}"/>
            </a:ext>
          </a:extLst>
        </p:cNvPr>
        <p:cNvGrpSpPr/>
        <p:nvPr/>
      </p:nvGrpSpPr>
      <p:grpSpPr>
        <a:xfrm>
          <a:off x="0" y="0"/>
          <a:ext cx="0" cy="0"/>
          <a:chOff x="0" y="0"/>
          <a:chExt cx="0" cy="0"/>
        </a:xfrm>
      </p:grpSpPr>
      <p:pic>
        <p:nvPicPr>
          <p:cNvPr id="2" name="Picture 1" descr="Thank You Gratitude Image - Free GIF on Pixabay - Pixabay">
            <a:extLst>
              <a:ext uri="{FF2B5EF4-FFF2-40B4-BE49-F238E27FC236}">
                <a16:creationId xmlns:a16="http://schemas.microsoft.com/office/drawing/2014/main" id="{170ED015-5E63-59F9-4D1A-07D20DDD5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13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0A4A6-1E81-4E15-BACB-2FC11969FDCB}"/>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1CA1C940-7337-4F75-A34B-2EB108EEA123}"/>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F99259CF-F779-4F57-B3F6-BE1837D9D194}"/>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3</a:t>
            </a:fld>
            <a:endParaRPr lang="en-US" dirty="0"/>
          </a:p>
        </p:txBody>
      </p:sp>
      <p:sp>
        <p:nvSpPr>
          <p:cNvPr id="8" name="Rectangle: Rounded Corners 7">
            <a:extLst>
              <a:ext uri="{FF2B5EF4-FFF2-40B4-BE49-F238E27FC236}">
                <a16:creationId xmlns:a16="http://schemas.microsoft.com/office/drawing/2014/main" id="{A0A13183-2FFB-91BA-7F36-5B9D36E68A49}"/>
              </a:ext>
            </a:extLst>
          </p:cNvPr>
          <p:cNvSpPr/>
          <p:nvPr/>
        </p:nvSpPr>
        <p:spPr>
          <a:xfrm>
            <a:off x="248478" y="288235"/>
            <a:ext cx="11484828" cy="62318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9" name="TextBox 8">
            <a:extLst>
              <a:ext uri="{FF2B5EF4-FFF2-40B4-BE49-F238E27FC236}">
                <a16:creationId xmlns:a16="http://schemas.microsoft.com/office/drawing/2014/main" id="{3D86A053-3A2E-A936-BA97-57A4F057AF2E}"/>
              </a:ext>
            </a:extLst>
          </p:cNvPr>
          <p:cNvSpPr txBox="1"/>
          <p:nvPr/>
        </p:nvSpPr>
        <p:spPr>
          <a:xfrm>
            <a:off x="775252" y="899388"/>
            <a:ext cx="9988826" cy="646331"/>
          </a:xfrm>
          <a:prstGeom prst="rect">
            <a:avLst/>
          </a:prstGeom>
          <a:noFill/>
        </p:spPr>
        <p:txBody>
          <a:bodyPr wrap="square" rtlCol="0">
            <a:spAutoFit/>
          </a:bodyPr>
          <a:lstStyle/>
          <a:p>
            <a:pPr algn="ctr"/>
            <a:r>
              <a:rPr lang="en-US" sz="3600" dirty="0">
                <a:latin typeface="Algerian" panose="04020705040A02060702" pitchFamily="82" charset="0"/>
              </a:rPr>
              <a:t>HOUSEHOLD WASTE MANAGEMENT SYSTEM</a:t>
            </a:r>
            <a:endParaRPr lang="en-IN" sz="3600" dirty="0">
              <a:latin typeface="Algerian" panose="04020705040A02060702" pitchFamily="82" charset="0"/>
            </a:endParaRPr>
          </a:p>
        </p:txBody>
      </p:sp>
      <p:pic>
        <p:nvPicPr>
          <p:cNvPr id="13" name="Picture 12" descr="A person standing in front of several trash cans&#10;&#10;Description automatically generated">
            <a:extLst>
              <a:ext uri="{FF2B5EF4-FFF2-40B4-BE49-F238E27FC236}">
                <a16:creationId xmlns:a16="http://schemas.microsoft.com/office/drawing/2014/main" id="{76D88472-78C3-3E65-BE35-2B0802E823C4}"/>
              </a:ext>
            </a:extLst>
          </p:cNvPr>
          <p:cNvPicPr>
            <a:picLocks noChangeAspect="1"/>
          </p:cNvPicPr>
          <p:nvPr/>
        </p:nvPicPr>
        <p:blipFill>
          <a:blip r:embed="rId2"/>
          <a:stretch>
            <a:fillRect/>
          </a:stretch>
        </p:blipFill>
        <p:spPr>
          <a:xfrm>
            <a:off x="2289207" y="2156872"/>
            <a:ext cx="7613586" cy="4286929"/>
          </a:xfrm>
          <a:prstGeom prst="rect">
            <a:avLst/>
          </a:prstGeom>
        </p:spPr>
      </p:pic>
    </p:spTree>
    <p:extLst>
      <p:ext uri="{BB962C8B-B14F-4D97-AF65-F5344CB8AC3E}">
        <p14:creationId xmlns:p14="http://schemas.microsoft.com/office/powerpoint/2010/main" val="100781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03BD1-25FC-EC8D-9E38-31A2D2CC1EF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EAB86A7-F03B-BC94-C826-C9E9C68EF4C0}"/>
              </a:ext>
            </a:extLst>
          </p:cNvPr>
          <p:cNvSpPr>
            <a:spLocks noGrp="1"/>
          </p:cNvSpPr>
          <p:nvPr>
            <p:ph type="ctrTitle"/>
          </p:nvPr>
        </p:nvSpPr>
        <p:spPr>
          <a:xfrm>
            <a:off x="991320" y="782128"/>
            <a:ext cx="10209362" cy="865517"/>
          </a:xfrm>
        </p:spPr>
        <p:txBody>
          <a:bodyPr/>
          <a:lstStyle/>
          <a:p>
            <a:pPr algn="ctr"/>
            <a:r>
              <a:rPr lang="en-US" sz="3600" b="1" u="sng" dirty="0"/>
              <a:t>Problem Statement:</a:t>
            </a:r>
            <a:endParaRPr lang="en-IN" sz="3600" b="1" u="sng" dirty="0"/>
          </a:p>
        </p:txBody>
      </p:sp>
      <p:sp>
        <p:nvSpPr>
          <p:cNvPr id="9" name="TextBox 8">
            <a:extLst>
              <a:ext uri="{FF2B5EF4-FFF2-40B4-BE49-F238E27FC236}">
                <a16:creationId xmlns:a16="http://schemas.microsoft.com/office/drawing/2014/main" id="{DA404C25-7F30-E06B-C29C-4492B0407EAF}"/>
              </a:ext>
            </a:extLst>
          </p:cNvPr>
          <p:cNvSpPr txBox="1"/>
          <p:nvPr/>
        </p:nvSpPr>
        <p:spPr>
          <a:xfrm>
            <a:off x="1058891" y="1984076"/>
            <a:ext cx="10209361" cy="584775"/>
          </a:xfrm>
          <a:prstGeom prst="rect">
            <a:avLst/>
          </a:prstGeom>
          <a:noFill/>
        </p:spPr>
        <p:txBody>
          <a:bodyPr wrap="square">
            <a:spAutoFit/>
          </a:bodyPr>
          <a:lstStyle/>
          <a:p>
            <a:pPr algn="ctr"/>
            <a:r>
              <a:rPr lang="en-US" sz="3200" b="1" dirty="0">
                <a:solidFill>
                  <a:srgbClr val="002060"/>
                </a:solidFill>
                <a:latin typeface="Bahnschrift Light" panose="020B0502040204020203" pitchFamily="34" charset="0"/>
                <a:ea typeface="+mj-ea"/>
                <a:cs typeface="+mj-cs"/>
              </a:rPr>
              <a:t>Lack of Awareness about Proper Waste Segregation</a:t>
            </a:r>
            <a:endParaRPr lang="en-IN" sz="3200" b="1" dirty="0">
              <a:solidFill>
                <a:srgbClr val="002060"/>
              </a:solidFill>
              <a:latin typeface="Bahnschrift Light" panose="020B0502040204020203" pitchFamily="34" charset="0"/>
              <a:ea typeface="+mj-ea"/>
              <a:cs typeface="+mj-cs"/>
            </a:endParaRPr>
          </a:p>
        </p:txBody>
      </p:sp>
      <p:sp>
        <p:nvSpPr>
          <p:cNvPr id="11" name="TextBox 10">
            <a:extLst>
              <a:ext uri="{FF2B5EF4-FFF2-40B4-BE49-F238E27FC236}">
                <a16:creationId xmlns:a16="http://schemas.microsoft.com/office/drawing/2014/main" id="{7A868CAE-66B5-6120-C352-CC69C89DB9A2}"/>
              </a:ext>
            </a:extLst>
          </p:cNvPr>
          <p:cNvSpPr txBox="1"/>
          <p:nvPr/>
        </p:nvSpPr>
        <p:spPr>
          <a:xfrm>
            <a:off x="1493807" y="3097937"/>
            <a:ext cx="9204385" cy="1938992"/>
          </a:xfrm>
          <a:prstGeom prst="rect">
            <a:avLst/>
          </a:prstGeom>
          <a:noFill/>
        </p:spPr>
        <p:txBody>
          <a:bodyPr wrap="square">
            <a:spAutoFit/>
          </a:bodyPr>
          <a:lstStyle/>
          <a:p>
            <a:r>
              <a:rPr lang="en-US" sz="2400" dirty="0"/>
              <a:t>The absence of knowledge concerning suitable segregation of wastes results in contamination, health hazards, environmental pollution, and wasted resources. In addition, economic burdens are involved, which prevent effective household waste management.</a:t>
            </a:r>
            <a:r>
              <a:rPr lang="en-IN" sz="2400" dirty="0"/>
              <a:t>.</a:t>
            </a:r>
          </a:p>
        </p:txBody>
      </p:sp>
    </p:spTree>
    <p:extLst>
      <p:ext uri="{BB962C8B-B14F-4D97-AF65-F5344CB8AC3E}">
        <p14:creationId xmlns:p14="http://schemas.microsoft.com/office/powerpoint/2010/main" val="380642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458694" y="1"/>
            <a:ext cx="11368871" cy="1550503"/>
          </a:xfrm>
        </p:spPr>
        <p:txBody>
          <a:bodyPr>
            <a:normAutofit/>
          </a:bodyPr>
          <a:lstStyle/>
          <a:p>
            <a:pPr marL="571500" indent="-571500">
              <a:buFont typeface="Wingdings" panose="05000000000000000000" pitchFamily="2" charset="2"/>
              <a:buChar char="v"/>
            </a:pPr>
            <a:r>
              <a:rPr lang="en-US" sz="3600" b="1" u="sng" dirty="0"/>
              <a:t>Mind Map</a:t>
            </a:r>
          </a:p>
        </p:txBody>
      </p:sp>
      <p:sp>
        <p:nvSpPr>
          <p:cNvPr id="4" name="Date Placeholder 3">
            <a:extLst>
              <a:ext uri="{FF2B5EF4-FFF2-40B4-BE49-F238E27FC236}">
                <a16:creationId xmlns:a16="http://schemas.microsoft.com/office/drawing/2014/main" id="{9E8C4EB8-FE5E-4752-81EF-DAF2F54E7E07}"/>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6346BE14-BD4F-4DBD-9B58-FC4C6EC5D2B9}"/>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5</a:t>
            </a:fld>
            <a:endParaRPr lang="en-US" dirty="0"/>
          </a:p>
        </p:txBody>
      </p:sp>
      <p:pic>
        <p:nvPicPr>
          <p:cNvPr id="9" name="Picture 8" descr="A paper with writing on it&#10;&#10;Description automatically generated">
            <a:extLst>
              <a:ext uri="{FF2B5EF4-FFF2-40B4-BE49-F238E27FC236}">
                <a16:creationId xmlns:a16="http://schemas.microsoft.com/office/drawing/2014/main" id="{8AF28C5B-CA92-7836-F5E0-352AED31C18C}"/>
              </a:ext>
            </a:extLst>
          </p:cNvPr>
          <p:cNvPicPr>
            <a:picLocks noChangeAspect="1"/>
          </p:cNvPicPr>
          <p:nvPr/>
        </p:nvPicPr>
        <p:blipFill>
          <a:blip r:embed="rId2"/>
          <a:stretch>
            <a:fillRect/>
          </a:stretch>
        </p:blipFill>
        <p:spPr>
          <a:xfrm>
            <a:off x="1157469" y="1157468"/>
            <a:ext cx="9803756" cy="5700532"/>
          </a:xfrm>
          <a:prstGeom prst="rect">
            <a:avLst/>
          </a:prstGeom>
        </p:spPr>
      </p:pic>
    </p:spTree>
    <p:extLst>
      <p:ext uri="{BB962C8B-B14F-4D97-AF65-F5344CB8AC3E}">
        <p14:creationId xmlns:p14="http://schemas.microsoft.com/office/powerpoint/2010/main" val="181886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07C6-0899-4D6B-8522-FDD63855ED39}"/>
              </a:ext>
            </a:extLst>
          </p:cNvPr>
          <p:cNvSpPr>
            <a:spLocks noGrp="1"/>
          </p:cNvSpPr>
          <p:nvPr>
            <p:ph type="title"/>
          </p:nvPr>
        </p:nvSpPr>
        <p:spPr>
          <a:xfrm>
            <a:off x="458694" y="215289"/>
            <a:ext cx="10895106" cy="2608934"/>
          </a:xfrm>
        </p:spPr>
        <p:txBody>
          <a:bodyPr>
            <a:normAutofit/>
          </a:bodyPr>
          <a:lstStyle/>
          <a:p>
            <a:r>
              <a:rPr lang="en-US" sz="3200" b="1" dirty="0">
                <a:solidFill>
                  <a:srgbClr val="002060"/>
                </a:solidFill>
                <a:latin typeface="Bahnschrift Light" panose="020B0502040204020203" pitchFamily="34" charset="0"/>
              </a:rPr>
              <a:t>Persona:</a:t>
            </a:r>
            <a:br>
              <a:rPr lang="en-US" sz="3200" b="1" dirty="0">
                <a:latin typeface="Bahnschrift Light" panose="020B0502040204020203" pitchFamily="34" charset="0"/>
              </a:rPr>
            </a:br>
            <a:r>
              <a:rPr lang="en-US" sz="2800" dirty="0"/>
              <a:t>A persona is a fictional character representation that summarizes key characteristics, needs, and goals of a specific user group, guiding decision-making and design solutions.</a:t>
            </a:r>
          </a:p>
        </p:txBody>
      </p:sp>
      <p:sp>
        <p:nvSpPr>
          <p:cNvPr id="3" name="Date Placeholder 2">
            <a:extLst>
              <a:ext uri="{FF2B5EF4-FFF2-40B4-BE49-F238E27FC236}">
                <a16:creationId xmlns:a16="http://schemas.microsoft.com/office/drawing/2014/main" id="{643ACF68-D003-4A43-B7B9-920004182B8A}"/>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E5EE13B5-A94C-4B2E-BC90-89EA8C6A9C55}"/>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497FCDC-3D84-40C2-9992-32E41951F8B3}"/>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6</a:t>
            </a:fld>
            <a:endParaRPr lang="en-US" dirty="0"/>
          </a:p>
        </p:txBody>
      </p:sp>
      <p:sp>
        <p:nvSpPr>
          <p:cNvPr id="10" name="Content Placeholder 9">
            <a:extLst>
              <a:ext uri="{FF2B5EF4-FFF2-40B4-BE49-F238E27FC236}">
                <a16:creationId xmlns:a16="http://schemas.microsoft.com/office/drawing/2014/main" id="{049CDF12-6332-85B6-6CB8-F3A95E729D94}"/>
              </a:ext>
            </a:extLst>
          </p:cNvPr>
          <p:cNvSpPr>
            <a:spLocks noGrp="1"/>
          </p:cNvSpPr>
          <p:nvPr>
            <p:ph idx="1"/>
          </p:nvPr>
        </p:nvSpPr>
        <p:spPr>
          <a:xfrm>
            <a:off x="458694" y="2824223"/>
            <a:ext cx="11274612" cy="3320990"/>
          </a:xfrm>
        </p:spPr>
        <p:txBody>
          <a:bodyPr/>
          <a:lstStyle/>
          <a:p>
            <a:pPr marL="0" indent="0">
              <a:buNone/>
            </a:pPr>
            <a:r>
              <a:rPr lang="en-US" sz="3200" b="1" dirty="0">
                <a:solidFill>
                  <a:srgbClr val="002060"/>
                </a:solidFill>
                <a:latin typeface="Bahnschrift Light" panose="020B0502040204020203" pitchFamily="34" charset="0"/>
                <a:ea typeface="+mj-ea"/>
                <a:cs typeface="+mj-cs"/>
              </a:rPr>
              <a:t>End Users of Household Waste Management system:</a:t>
            </a:r>
          </a:p>
          <a:p>
            <a:pPr>
              <a:buFont typeface="Wingdings" panose="05000000000000000000" pitchFamily="2" charset="2"/>
              <a:buChar char="Ø"/>
            </a:pPr>
            <a:r>
              <a:rPr lang="en-US" dirty="0">
                <a:latin typeface="+mj-lt"/>
                <a:ea typeface="+mj-ea"/>
                <a:cs typeface="+mj-cs"/>
              </a:rPr>
              <a:t>Household members(family Members, Homeowners)</a:t>
            </a:r>
          </a:p>
          <a:p>
            <a:pPr>
              <a:buFont typeface="Wingdings" panose="05000000000000000000" pitchFamily="2" charset="2"/>
              <a:buChar char="Ø"/>
            </a:pPr>
            <a:r>
              <a:rPr lang="en-US" dirty="0">
                <a:latin typeface="+mj-lt"/>
                <a:ea typeface="+mj-ea"/>
                <a:cs typeface="+mj-cs"/>
              </a:rPr>
              <a:t>Recycling facilities members</a:t>
            </a:r>
            <a:endParaRPr lang="en-IN" dirty="0">
              <a:latin typeface="+mj-lt"/>
              <a:ea typeface="+mj-ea"/>
              <a:cs typeface="+mj-cs"/>
            </a:endParaRPr>
          </a:p>
        </p:txBody>
      </p:sp>
    </p:spTree>
    <p:extLst>
      <p:ext uri="{BB962C8B-B14F-4D97-AF65-F5344CB8AC3E}">
        <p14:creationId xmlns:p14="http://schemas.microsoft.com/office/powerpoint/2010/main" val="327056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5D2-DF17-48BE-9B8D-D30FA1D97188}"/>
              </a:ext>
            </a:extLst>
          </p:cNvPr>
          <p:cNvSpPr>
            <a:spLocks noGrp="1"/>
          </p:cNvSpPr>
          <p:nvPr>
            <p:ph type="title"/>
          </p:nvPr>
        </p:nvSpPr>
        <p:spPr>
          <a:xfrm>
            <a:off x="121920" y="75566"/>
            <a:ext cx="5098262" cy="365125"/>
          </a:xfrm>
        </p:spPr>
        <p:txBody>
          <a:bodyPr>
            <a:noAutofit/>
          </a:bodyPr>
          <a:lstStyle/>
          <a:p>
            <a:r>
              <a:rPr lang="en-US" sz="2400" dirty="0">
                <a:solidFill>
                  <a:srgbClr val="0070C0"/>
                </a:solidFill>
              </a:rPr>
              <a:t>Persona 1:Family Member(Kavita)</a:t>
            </a:r>
          </a:p>
        </p:txBody>
      </p:sp>
      <p:graphicFrame>
        <p:nvGraphicFramePr>
          <p:cNvPr id="5" name="Table 5">
            <a:extLst>
              <a:ext uri="{FF2B5EF4-FFF2-40B4-BE49-F238E27FC236}">
                <a16:creationId xmlns:a16="http://schemas.microsoft.com/office/drawing/2014/main" id="{9B27E721-0778-4988-AD00-62B8F9CD8CF2}"/>
              </a:ext>
            </a:extLst>
          </p:cNvPr>
          <p:cNvGraphicFramePr>
            <a:graphicFrameLocks noGrp="1"/>
          </p:cNvGraphicFramePr>
          <p:nvPr>
            <p:ph idx="1"/>
            <p:extLst>
              <p:ext uri="{D42A27DB-BD31-4B8C-83A1-F6EECF244321}">
                <p14:modId xmlns:p14="http://schemas.microsoft.com/office/powerpoint/2010/main" val="4062964089"/>
              </p:ext>
            </p:extLst>
          </p:nvPr>
        </p:nvGraphicFramePr>
        <p:xfrm>
          <a:off x="14627206" y="6416675"/>
          <a:ext cx="4114800" cy="7527480"/>
        </p:xfrm>
        <a:graphic>
          <a:graphicData uri="http://schemas.openxmlformats.org/drawingml/2006/table">
            <a:tbl>
              <a:tblPr firstRow="1" bandRow="1">
                <a:tableStyleId>{FABFCF23-3B69-468F-B69F-88F6DE6A72F2}</a:tableStyleId>
              </a:tblPr>
              <a:tblGrid>
                <a:gridCol w="822960">
                  <a:extLst>
                    <a:ext uri="{9D8B030D-6E8A-4147-A177-3AD203B41FA5}">
                      <a16:colId xmlns:a16="http://schemas.microsoft.com/office/drawing/2014/main" val="2668618782"/>
                    </a:ext>
                  </a:extLst>
                </a:gridCol>
                <a:gridCol w="822960">
                  <a:extLst>
                    <a:ext uri="{9D8B030D-6E8A-4147-A177-3AD203B41FA5}">
                      <a16:colId xmlns:a16="http://schemas.microsoft.com/office/drawing/2014/main" val="55055441"/>
                    </a:ext>
                  </a:extLst>
                </a:gridCol>
                <a:gridCol w="822960">
                  <a:extLst>
                    <a:ext uri="{9D8B030D-6E8A-4147-A177-3AD203B41FA5}">
                      <a16:colId xmlns:a16="http://schemas.microsoft.com/office/drawing/2014/main" val="2267044822"/>
                    </a:ext>
                  </a:extLst>
                </a:gridCol>
                <a:gridCol w="822960">
                  <a:extLst>
                    <a:ext uri="{9D8B030D-6E8A-4147-A177-3AD203B41FA5}">
                      <a16:colId xmlns:a16="http://schemas.microsoft.com/office/drawing/2014/main" val="2573511141"/>
                    </a:ext>
                  </a:extLst>
                </a:gridCol>
                <a:gridCol w="822960">
                  <a:extLst>
                    <a:ext uri="{9D8B030D-6E8A-4147-A177-3AD203B41FA5}">
                      <a16:colId xmlns:a16="http://schemas.microsoft.com/office/drawing/2014/main" val="4062844997"/>
                    </a:ext>
                  </a:extLst>
                </a:gridCol>
              </a:tblGrid>
              <a:tr h="2290972">
                <a:tc>
                  <a:txBody>
                    <a:bodyPr/>
                    <a:lstStyle/>
                    <a:p>
                      <a:endParaRPr lang="en-US" dirty="0"/>
                    </a:p>
                  </a:txBody>
                  <a:tcPr anchor="ctr"/>
                </a:tc>
                <a:tc>
                  <a:txBody>
                    <a:bodyPr/>
                    <a:lstStyle/>
                    <a:p>
                      <a:pPr algn="ctr"/>
                      <a:r>
                        <a:rPr lang="en-US" b="0" dirty="0">
                          <a:solidFill>
                            <a:schemeClr val="tx1"/>
                          </a:solidFill>
                        </a:rPr>
                        <a:t>Category 1</a:t>
                      </a:r>
                    </a:p>
                  </a:txBody>
                  <a:tcPr anchor="ctr"/>
                </a:tc>
                <a:tc>
                  <a:txBody>
                    <a:bodyPr/>
                    <a:lstStyle/>
                    <a:p>
                      <a:pPr algn="ctr"/>
                      <a:r>
                        <a:rPr lang="en-US" b="0" dirty="0">
                          <a:solidFill>
                            <a:schemeClr val="tx1"/>
                          </a:solidFill>
                        </a:rPr>
                        <a:t>Category 2</a:t>
                      </a:r>
                    </a:p>
                  </a:txBody>
                  <a:tcPr anchor="ctr"/>
                </a:tc>
                <a:tc>
                  <a:txBody>
                    <a:bodyPr/>
                    <a:lstStyle/>
                    <a:p>
                      <a:pPr algn="ctr"/>
                      <a:r>
                        <a:rPr lang="en-US" b="0" dirty="0">
                          <a:solidFill>
                            <a:schemeClr val="tx1"/>
                          </a:solidFill>
                        </a:rPr>
                        <a:t>Category 3</a:t>
                      </a:r>
                    </a:p>
                  </a:txBody>
                  <a:tcPr anchor="ctr"/>
                </a:tc>
                <a:tc>
                  <a:txBody>
                    <a:bodyPr/>
                    <a:lstStyle/>
                    <a:p>
                      <a:pPr algn="ctr"/>
                      <a:r>
                        <a:rPr lang="en-US" b="0" dirty="0">
                          <a:solidFill>
                            <a:schemeClr val="tx1"/>
                          </a:solidFill>
                        </a:rPr>
                        <a:t>Category 4</a:t>
                      </a:r>
                    </a:p>
                  </a:txBody>
                  <a:tcPr anchor="ctr"/>
                </a:tc>
                <a:extLst>
                  <a:ext uri="{0D108BD9-81ED-4DB2-BD59-A6C34878D82A}">
                    <a16:rowId xmlns:a16="http://schemas.microsoft.com/office/drawing/2014/main" val="350798894"/>
                  </a:ext>
                </a:extLst>
              </a:tr>
              <a:tr h="1309127">
                <a:tc>
                  <a:txBody>
                    <a:bodyPr/>
                    <a:lstStyle/>
                    <a:p>
                      <a:pPr algn="ctr"/>
                      <a:r>
                        <a:rPr lang="en-US" dirty="0"/>
                        <a:t>Item 1</a:t>
                      </a:r>
                    </a:p>
                  </a:txBody>
                  <a:tcPr anchor="ctr">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2.3</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5</a:t>
                      </a:r>
                      <a:r>
                        <a:rPr lang="en-US" sz="1800" dirty="0"/>
                        <a:t>.0</a:t>
                      </a:r>
                      <a:endParaRPr lang="en-US" dirty="0"/>
                    </a:p>
                  </a:txBody>
                  <a:tcPr anchor="ctr">
                    <a:lnL w="6350" cap="flat" cmpd="sng" algn="ctr">
                      <a:solidFill>
                        <a:schemeClr val="accent1"/>
                      </a:solidFill>
                      <a:prstDash val="solid"/>
                      <a:round/>
                      <a:headEnd type="none" w="med" len="med"/>
                      <a:tailEnd type="none" w="med" len="med"/>
                    </a:lnL>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33223861"/>
                  </a:ext>
                </a:extLst>
              </a:tr>
              <a:tr h="1309127">
                <a:tc>
                  <a:txBody>
                    <a:bodyPr/>
                    <a:lstStyle/>
                    <a:p>
                      <a:pPr algn="ctr"/>
                      <a:r>
                        <a:rPr lang="en-US" dirty="0"/>
                        <a:t>Item 2</a:t>
                      </a:r>
                    </a:p>
                  </a:txBody>
                  <a:tcPr anchor="ctr">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3.2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5.1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4.4</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3</a:t>
                      </a:r>
                      <a:r>
                        <a:rPr lang="en-US" sz="1800" dirty="0"/>
                        <a:t>.0</a:t>
                      </a:r>
                      <a:endParaRPr lang="en-US" dirty="0"/>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89937582"/>
                  </a:ext>
                </a:extLst>
              </a:tr>
              <a:tr h="1309127">
                <a:tc>
                  <a:txBody>
                    <a:bodyPr/>
                    <a:lstStyle/>
                    <a:p>
                      <a:pPr algn="ctr"/>
                      <a:r>
                        <a:rPr lang="en-US" dirty="0"/>
                        <a:t>Item 3</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2.1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2.8</a:t>
                      </a:r>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9109582"/>
                  </a:ext>
                </a:extLst>
              </a:tr>
              <a:tr h="1309127">
                <a:tc>
                  <a:txBody>
                    <a:bodyPr/>
                    <a:lstStyle/>
                    <a:p>
                      <a:pPr algn="ctr"/>
                      <a:r>
                        <a:rPr lang="en-US" dirty="0"/>
                        <a:t>Item 4</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2.2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7</a:t>
                      </a:r>
                      <a:r>
                        <a:rPr lang="en-US" sz="1800" dirty="0"/>
                        <a:t>.0</a:t>
                      </a:r>
                      <a:endParaRPr lang="en-US" dirty="0"/>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56496180"/>
                  </a:ext>
                </a:extLst>
              </a:tr>
            </a:tbl>
          </a:graphicData>
        </a:graphic>
      </p:graphicFrame>
      <p:sp>
        <p:nvSpPr>
          <p:cNvPr id="3" name="Date Placeholder 2">
            <a:extLst>
              <a:ext uri="{FF2B5EF4-FFF2-40B4-BE49-F238E27FC236}">
                <a16:creationId xmlns:a16="http://schemas.microsoft.com/office/drawing/2014/main" id="{B9E587FE-8311-4A07-BDAC-4C704111FE76}"/>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21CDBEE9-7D92-41C6-B322-6903EA868E65}"/>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2FBE9EC0-9538-4165-858A-443630651406}"/>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7</a:t>
            </a:fld>
            <a:endParaRPr lang="en-US" dirty="0"/>
          </a:p>
        </p:txBody>
      </p:sp>
      <p:sp>
        <p:nvSpPr>
          <p:cNvPr id="10" name="Rectangle: Rounded Corners 9">
            <a:extLst>
              <a:ext uri="{FF2B5EF4-FFF2-40B4-BE49-F238E27FC236}">
                <a16:creationId xmlns:a16="http://schemas.microsoft.com/office/drawing/2014/main" id="{24771B0D-FEDB-005B-DED5-79CC9F87A047}"/>
              </a:ext>
            </a:extLst>
          </p:cNvPr>
          <p:cNvSpPr/>
          <p:nvPr/>
        </p:nvSpPr>
        <p:spPr>
          <a:xfrm>
            <a:off x="1" y="440692"/>
            <a:ext cx="12191999" cy="6417308"/>
          </a:xfrm>
          <a:prstGeom prst="roundRect">
            <a:avLst/>
          </a:prstGeom>
          <a:gradFill>
            <a:gsLst>
              <a:gs pos="100000">
                <a:schemeClr val="accent2">
                  <a:lumMod val="40000"/>
                  <a:lumOff val="60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1" name="TextBox 10">
            <a:extLst>
              <a:ext uri="{FF2B5EF4-FFF2-40B4-BE49-F238E27FC236}">
                <a16:creationId xmlns:a16="http://schemas.microsoft.com/office/drawing/2014/main" id="{DE29B634-692C-2DFE-BBE7-EDB9BDF8ED5B}"/>
              </a:ext>
            </a:extLst>
          </p:cNvPr>
          <p:cNvSpPr txBox="1"/>
          <p:nvPr/>
        </p:nvSpPr>
        <p:spPr>
          <a:xfrm>
            <a:off x="578735" y="817760"/>
            <a:ext cx="4907666" cy="1538883"/>
          </a:xfrm>
          <a:prstGeom prst="rect">
            <a:avLst/>
          </a:prstGeom>
          <a:noFill/>
        </p:spPr>
        <p:txBody>
          <a:bodyPr wrap="square" rtlCol="0">
            <a:spAutoFit/>
          </a:bodyPr>
          <a:lstStyle/>
          <a:p>
            <a:r>
              <a:rPr lang="en-US" b="1" u="sng" dirty="0"/>
              <a:t>Background</a:t>
            </a:r>
            <a:r>
              <a:rPr lang="en-US" b="1" i="1" u="sng" dirty="0"/>
              <a:t> </a:t>
            </a:r>
          </a:p>
          <a:p>
            <a:pPr marL="285750" indent="-285750">
              <a:buFont typeface="Wingdings" panose="05000000000000000000" pitchFamily="2" charset="2"/>
              <a:buChar char="Ø"/>
            </a:pPr>
            <a:r>
              <a:rPr lang="en-IN" sz="1900" dirty="0"/>
              <a:t>The Age of Kavita is Around 35yrs.</a:t>
            </a:r>
          </a:p>
          <a:p>
            <a:pPr marL="285750" indent="-285750">
              <a:buFont typeface="Wingdings" panose="05000000000000000000" pitchFamily="2" charset="2"/>
              <a:buChar char="Ø"/>
            </a:pPr>
            <a:r>
              <a:rPr lang="en-US" sz="1900" dirty="0"/>
              <a:t>His occupation is working professional.</a:t>
            </a:r>
          </a:p>
          <a:p>
            <a:pPr marL="285750" indent="-285750">
              <a:buFont typeface="Wingdings" panose="05000000000000000000" pitchFamily="2" charset="2"/>
              <a:buChar char="Ø"/>
            </a:pPr>
            <a:r>
              <a:rPr lang="en-US" sz="1900" dirty="0"/>
              <a:t>He is married woman with two children.</a:t>
            </a:r>
          </a:p>
          <a:p>
            <a:pPr marL="285750" indent="-285750">
              <a:buFont typeface="Wingdings" panose="05000000000000000000" pitchFamily="2" charset="2"/>
              <a:buChar char="Ø"/>
            </a:pPr>
            <a:r>
              <a:rPr lang="en-US" sz="1900" dirty="0"/>
              <a:t>He’s from rural area</a:t>
            </a:r>
            <a:r>
              <a:rPr lang="en-US" dirty="0"/>
              <a:t>.</a:t>
            </a:r>
            <a:endParaRPr lang="en-IN" dirty="0"/>
          </a:p>
        </p:txBody>
      </p:sp>
      <p:sp>
        <p:nvSpPr>
          <p:cNvPr id="12" name="TextBox 11">
            <a:extLst>
              <a:ext uri="{FF2B5EF4-FFF2-40B4-BE49-F238E27FC236}">
                <a16:creationId xmlns:a16="http://schemas.microsoft.com/office/drawing/2014/main" id="{F09E76C9-8595-E2A8-5458-009C64292DF5}"/>
              </a:ext>
            </a:extLst>
          </p:cNvPr>
          <p:cNvSpPr txBox="1"/>
          <p:nvPr/>
        </p:nvSpPr>
        <p:spPr>
          <a:xfrm>
            <a:off x="458694" y="2733710"/>
            <a:ext cx="4907666" cy="1831271"/>
          </a:xfrm>
          <a:prstGeom prst="rect">
            <a:avLst/>
          </a:prstGeom>
          <a:noFill/>
        </p:spPr>
        <p:txBody>
          <a:bodyPr wrap="square" rtlCol="0">
            <a:spAutoFit/>
          </a:bodyPr>
          <a:lstStyle/>
          <a:p>
            <a:r>
              <a:rPr lang="en-US" b="1" u="sng" dirty="0"/>
              <a:t>Challenges Faced</a:t>
            </a:r>
          </a:p>
          <a:p>
            <a:pPr marL="342900" indent="-342900">
              <a:buFont typeface="Wingdings" panose="05000000000000000000" pitchFamily="2" charset="2"/>
              <a:buChar char="Ø"/>
            </a:pPr>
            <a:r>
              <a:rPr lang="en-US" sz="1900" dirty="0"/>
              <a:t>Difficulty keeping track of what can and cannot be recycled</a:t>
            </a:r>
            <a:r>
              <a:rPr lang="en-US" b="1" dirty="0"/>
              <a:t>.</a:t>
            </a:r>
          </a:p>
          <a:p>
            <a:pPr marL="342900" indent="-342900">
              <a:buFont typeface="Wingdings" panose="05000000000000000000" pitchFamily="2" charset="2"/>
              <a:buChar char="Ø"/>
            </a:pPr>
            <a:r>
              <a:rPr lang="en-US" sz="1900" dirty="0"/>
              <a:t>Limited storage space for recyclable.</a:t>
            </a:r>
          </a:p>
          <a:p>
            <a:pPr marL="342900" indent="-342900">
              <a:buFont typeface="Wingdings" panose="05000000000000000000" pitchFamily="2" charset="2"/>
              <a:buChar char="Ø"/>
            </a:pPr>
            <a:r>
              <a:rPr lang="en-US" sz="1900" dirty="0"/>
              <a:t>Children often forget to take out the trash/recycling</a:t>
            </a:r>
            <a:r>
              <a:rPr lang="en-US" sz="1900" b="1" dirty="0"/>
              <a:t> </a:t>
            </a:r>
            <a:endParaRPr lang="en-IN" b="1" dirty="0"/>
          </a:p>
        </p:txBody>
      </p:sp>
      <p:sp>
        <p:nvSpPr>
          <p:cNvPr id="13" name="TextBox 12">
            <a:extLst>
              <a:ext uri="{FF2B5EF4-FFF2-40B4-BE49-F238E27FC236}">
                <a16:creationId xmlns:a16="http://schemas.microsoft.com/office/drawing/2014/main" id="{E4F45037-00BD-AAF0-0DA0-259DAA0D035F}"/>
              </a:ext>
            </a:extLst>
          </p:cNvPr>
          <p:cNvSpPr txBox="1"/>
          <p:nvPr/>
        </p:nvSpPr>
        <p:spPr>
          <a:xfrm>
            <a:off x="458694" y="4861367"/>
            <a:ext cx="11274612" cy="1831271"/>
          </a:xfrm>
          <a:prstGeom prst="rect">
            <a:avLst/>
          </a:prstGeom>
          <a:noFill/>
        </p:spPr>
        <p:txBody>
          <a:bodyPr wrap="square" rtlCol="0">
            <a:spAutoFit/>
          </a:bodyPr>
          <a:lstStyle/>
          <a:p>
            <a:r>
              <a:rPr lang="en-US" b="1" u="sng" dirty="0"/>
              <a:t>Story</a:t>
            </a:r>
          </a:p>
          <a:p>
            <a:r>
              <a:rPr lang="en-US" sz="1900" dirty="0"/>
              <a:t>Kavita is a busy working mom who wants to do her part for the environment she’s tried to implement recycling habits at Home But it’s hard to keep track of what plan and cannot be recycled she’s worried at her children will grow up without understanding the importance of sustainability she’s  Dream of a simple and effective way to manage her household waste and teach her children about responsibility</a:t>
            </a:r>
            <a:endParaRPr lang="en-IN" sz="1900" dirty="0"/>
          </a:p>
        </p:txBody>
      </p:sp>
      <p:sp>
        <p:nvSpPr>
          <p:cNvPr id="20" name="TextBox 19">
            <a:extLst>
              <a:ext uri="{FF2B5EF4-FFF2-40B4-BE49-F238E27FC236}">
                <a16:creationId xmlns:a16="http://schemas.microsoft.com/office/drawing/2014/main" id="{73E29211-6FB6-C527-5CA9-C66DDF05EE82}"/>
              </a:ext>
            </a:extLst>
          </p:cNvPr>
          <p:cNvSpPr txBox="1"/>
          <p:nvPr/>
        </p:nvSpPr>
        <p:spPr>
          <a:xfrm>
            <a:off x="5625295" y="525372"/>
            <a:ext cx="5987969" cy="1831271"/>
          </a:xfrm>
          <a:prstGeom prst="rect">
            <a:avLst/>
          </a:prstGeom>
          <a:noFill/>
        </p:spPr>
        <p:txBody>
          <a:bodyPr wrap="square" rtlCol="0">
            <a:spAutoFit/>
          </a:bodyPr>
          <a:lstStyle/>
          <a:p>
            <a:r>
              <a:rPr lang="en-US" b="1" u="sng" dirty="0"/>
              <a:t>Motivation</a:t>
            </a:r>
          </a:p>
          <a:p>
            <a:pPr marL="342900" indent="-342900">
              <a:buFont typeface="Wingdings" panose="05000000000000000000" pitchFamily="2" charset="2"/>
              <a:buChar char="Ø"/>
            </a:pPr>
            <a:r>
              <a:rPr lang="en-US" sz="1900" dirty="0"/>
              <a:t>Reduce household waste and contribute to a sustainable future.</a:t>
            </a:r>
          </a:p>
          <a:p>
            <a:pPr marL="342900" indent="-342900">
              <a:buFont typeface="Wingdings" panose="05000000000000000000" pitchFamily="2" charset="2"/>
              <a:buChar char="Ø"/>
            </a:pPr>
            <a:r>
              <a:rPr lang="en-US" sz="1900" dirty="0"/>
              <a:t>Teach children about sustainability and responsibility.</a:t>
            </a:r>
          </a:p>
          <a:p>
            <a:pPr marL="342900" indent="-342900">
              <a:buFont typeface="Wingdings" panose="05000000000000000000" pitchFamily="2" charset="2"/>
              <a:buChar char="Ø"/>
            </a:pPr>
            <a:r>
              <a:rPr lang="en-US" sz="1900" dirty="0"/>
              <a:t>To creep their home clean and hygienic</a:t>
            </a:r>
            <a:r>
              <a:rPr lang="en-US" sz="1900" u="sng" dirty="0"/>
              <a:t>.</a:t>
            </a:r>
            <a:endParaRPr lang="en-IN" sz="1900" u="sng" dirty="0"/>
          </a:p>
        </p:txBody>
      </p:sp>
      <p:sp>
        <p:nvSpPr>
          <p:cNvPr id="21" name="TextBox 20">
            <a:extLst>
              <a:ext uri="{FF2B5EF4-FFF2-40B4-BE49-F238E27FC236}">
                <a16:creationId xmlns:a16="http://schemas.microsoft.com/office/drawing/2014/main" id="{0CFDBBB1-B81E-CF27-CEAA-511DFE3EF3EE}"/>
              </a:ext>
            </a:extLst>
          </p:cNvPr>
          <p:cNvSpPr txBox="1"/>
          <p:nvPr/>
        </p:nvSpPr>
        <p:spPr>
          <a:xfrm>
            <a:off x="5729468" y="2368218"/>
            <a:ext cx="5883796" cy="1246495"/>
          </a:xfrm>
          <a:prstGeom prst="rect">
            <a:avLst/>
          </a:prstGeom>
          <a:noFill/>
        </p:spPr>
        <p:txBody>
          <a:bodyPr wrap="square" rtlCol="0">
            <a:spAutoFit/>
          </a:bodyPr>
          <a:lstStyle/>
          <a:p>
            <a:r>
              <a:rPr lang="en-US" b="1" u="sng" dirty="0"/>
              <a:t>Doubts</a:t>
            </a:r>
            <a:r>
              <a:rPr lang="en-US" dirty="0"/>
              <a:t>/</a:t>
            </a:r>
            <a:r>
              <a:rPr lang="en-US" b="1" u="sng" dirty="0"/>
              <a:t>Fears</a:t>
            </a:r>
          </a:p>
          <a:p>
            <a:pPr marL="342900" indent="-342900">
              <a:buFont typeface="Wingdings" panose="05000000000000000000" pitchFamily="2" charset="2"/>
              <a:buChar char="Ø"/>
            </a:pPr>
            <a:r>
              <a:rPr lang="en-US" sz="1900" dirty="0"/>
              <a:t>Will the system is easy to use.</a:t>
            </a:r>
          </a:p>
          <a:p>
            <a:pPr marL="342900" indent="-342900">
              <a:buFont typeface="Wingdings" panose="05000000000000000000" pitchFamily="2" charset="2"/>
              <a:buChar char="Ø"/>
            </a:pPr>
            <a:r>
              <a:rPr lang="en-US" sz="1900" dirty="0"/>
              <a:t>Will it take up too much space in the home</a:t>
            </a:r>
            <a:r>
              <a:rPr lang="en-US" b="1" dirty="0"/>
              <a:t>.</a:t>
            </a:r>
          </a:p>
          <a:p>
            <a:pPr marL="342900" indent="-342900">
              <a:buFont typeface="Wingdings" panose="05000000000000000000" pitchFamily="2" charset="2"/>
              <a:buChar char="Ø"/>
            </a:pPr>
            <a:r>
              <a:rPr lang="en-US" sz="1900" dirty="0"/>
              <a:t>Will the Children actually use it.</a:t>
            </a:r>
            <a:endParaRPr lang="en-IN" sz="1900" dirty="0"/>
          </a:p>
        </p:txBody>
      </p:sp>
      <p:sp>
        <p:nvSpPr>
          <p:cNvPr id="22" name="TextBox 21">
            <a:extLst>
              <a:ext uri="{FF2B5EF4-FFF2-40B4-BE49-F238E27FC236}">
                <a16:creationId xmlns:a16="http://schemas.microsoft.com/office/drawing/2014/main" id="{B0469F1E-1286-2DE8-ACB6-CFF944EB1D07}"/>
              </a:ext>
            </a:extLst>
          </p:cNvPr>
          <p:cNvSpPr txBox="1"/>
          <p:nvPr/>
        </p:nvSpPr>
        <p:spPr>
          <a:xfrm>
            <a:off x="5729468" y="3603138"/>
            <a:ext cx="6146157" cy="1246495"/>
          </a:xfrm>
          <a:prstGeom prst="rect">
            <a:avLst/>
          </a:prstGeom>
          <a:noFill/>
        </p:spPr>
        <p:txBody>
          <a:bodyPr wrap="square" rtlCol="0">
            <a:spAutoFit/>
          </a:bodyPr>
          <a:lstStyle/>
          <a:p>
            <a:r>
              <a:rPr lang="en-US" b="1" u="sng" dirty="0"/>
              <a:t>Aspiration</a:t>
            </a:r>
          </a:p>
          <a:p>
            <a:pPr marL="342900" indent="-342900">
              <a:buFont typeface="Wingdings" panose="05000000000000000000" pitchFamily="2" charset="2"/>
              <a:buChar char="Ø"/>
            </a:pPr>
            <a:r>
              <a:rPr lang="en-US" sz="1900" dirty="0"/>
              <a:t>To reduce her household environmentally </a:t>
            </a:r>
            <a:r>
              <a:rPr lang="en-US" sz="1900" dirty="0" err="1"/>
              <a:t>inpact</a:t>
            </a:r>
            <a:r>
              <a:rPr lang="en-US" sz="1900" dirty="0"/>
              <a:t>.</a:t>
            </a:r>
          </a:p>
          <a:p>
            <a:pPr marL="342900" indent="-342900">
              <a:buFont typeface="Wingdings" panose="05000000000000000000" pitchFamily="2" charset="2"/>
              <a:buChar char="Ø"/>
            </a:pPr>
            <a:r>
              <a:rPr lang="en-US" sz="1900" dirty="0"/>
              <a:t>Aspire to eliminate waste entirely.</a:t>
            </a:r>
          </a:p>
          <a:p>
            <a:pPr marL="342900" indent="-342900">
              <a:buFont typeface="Wingdings" panose="05000000000000000000" pitchFamily="2" charset="2"/>
              <a:buChar char="Ø"/>
            </a:pPr>
            <a:r>
              <a:rPr lang="en-US" sz="1900" dirty="0"/>
              <a:t>To be role model for Children</a:t>
            </a:r>
            <a:endParaRPr lang="en-IN" sz="1900" dirty="0"/>
          </a:p>
        </p:txBody>
      </p:sp>
      <p:cxnSp>
        <p:nvCxnSpPr>
          <p:cNvPr id="24" name="Straight Connector 23">
            <a:extLst>
              <a:ext uri="{FF2B5EF4-FFF2-40B4-BE49-F238E27FC236}">
                <a16:creationId xmlns:a16="http://schemas.microsoft.com/office/drawing/2014/main" id="{0D345350-7CE5-FB7B-71EA-6ED9A54213A3}"/>
              </a:ext>
            </a:extLst>
          </p:cNvPr>
          <p:cNvCxnSpPr/>
          <p:nvPr/>
        </p:nvCxnSpPr>
        <p:spPr>
          <a:xfrm>
            <a:off x="5366360" y="525372"/>
            <a:ext cx="0" cy="4335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8CE3E71-EF0E-AD93-58D4-2A830AB2E4B0}"/>
              </a:ext>
            </a:extLst>
          </p:cNvPr>
          <p:cNvCxnSpPr/>
          <p:nvPr/>
        </p:nvCxnSpPr>
        <p:spPr>
          <a:xfrm>
            <a:off x="578735" y="2500132"/>
            <a:ext cx="478762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BEFAE78-1AAF-9C5F-1F59-C58B74832F0A}"/>
              </a:ext>
            </a:extLst>
          </p:cNvPr>
          <p:cNvCxnSpPr/>
          <p:nvPr/>
        </p:nvCxnSpPr>
        <p:spPr>
          <a:xfrm>
            <a:off x="5366360" y="2356643"/>
            <a:ext cx="57106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27DEFD5-B87A-6300-5556-BEF2733C6617}"/>
              </a:ext>
            </a:extLst>
          </p:cNvPr>
          <p:cNvCxnSpPr/>
          <p:nvPr/>
        </p:nvCxnSpPr>
        <p:spPr>
          <a:xfrm flipV="1">
            <a:off x="5366360" y="3603138"/>
            <a:ext cx="5791635" cy="115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42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5D2-DF17-48BE-9B8D-D30FA1D97188}"/>
              </a:ext>
            </a:extLst>
          </p:cNvPr>
          <p:cNvSpPr>
            <a:spLocks noGrp="1"/>
          </p:cNvSpPr>
          <p:nvPr>
            <p:ph type="title"/>
          </p:nvPr>
        </p:nvSpPr>
        <p:spPr>
          <a:xfrm>
            <a:off x="121919" y="75567"/>
            <a:ext cx="7251153" cy="353392"/>
          </a:xfrm>
        </p:spPr>
        <p:txBody>
          <a:bodyPr>
            <a:noAutofit/>
          </a:bodyPr>
          <a:lstStyle/>
          <a:p>
            <a:r>
              <a:rPr lang="en-US" sz="2400" dirty="0">
                <a:solidFill>
                  <a:srgbClr val="0070C0"/>
                </a:solidFill>
              </a:rPr>
              <a:t>Persona 2:Recycling facility Member(Ryan)</a:t>
            </a:r>
          </a:p>
        </p:txBody>
      </p:sp>
      <p:sp>
        <p:nvSpPr>
          <p:cNvPr id="3" name="Date Placeholder 2">
            <a:extLst>
              <a:ext uri="{FF2B5EF4-FFF2-40B4-BE49-F238E27FC236}">
                <a16:creationId xmlns:a16="http://schemas.microsoft.com/office/drawing/2014/main" id="{B9E587FE-8311-4A07-BDAC-4C704111FE76}"/>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21CDBEE9-7D92-41C6-B322-6903EA868E65}"/>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2FBE9EC0-9538-4165-858A-443630651406}"/>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8</a:t>
            </a:fld>
            <a:endParaRPr lang="en-US" dirty="0"/>
          </a:p>
        </p:txBody>
      </p:sp>
      <p:sp>
        <p:nvSpPr>
          <p:cNvPr id="10" name="Rectangle: Rounded Corners 9">
            <a:extLst>
              <a:ext uri="{FF2B5EF4-FFF2-40B4-BE49-F238E27FC236}">
                <a16:creationId xmlns:a16="http://schemas.microsoft.com/office/drawing/2014/main" id="{24771B0D-FEDB-005B-DED5-79CC9F87A047}"/>
              </a:ext>
            </a:extLst>
          </p:cNvPr>
          <p:cNvSpPr/>
          <p:nvPr/>
        </p:nvSpPr>
        <p:spPr>
          <a:xfrm>
            <a:off x="1" y="440692"/>
            <a:ext cx="12191999" cy="6417308"/>
          </a:xfrm>
          <a:prstGeom prst="roundRect">
            <a:avLst/>
          </a:prstGeom>
          <a:gradFill>
            <a:gsLst>
              <a:gs pos="100000">
                <a:schemeClr val="accent2">
                  <a:lumMod val="40000"/>
                  <a:lumOff val="60000"/>
                </a:schemeClr>
              </a:gs>
              <a:gs pos="100000">
                <a:schemeClr val="accent6">
                  <a:lumMod val="105000"/>
                  <a:satMod val="109000"/>
                  <a:tint val="81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1" name="TextBox 10">
            <a:extLst>
              <a:ext uri="{FF2B5EF4-FFF2-40B4-BE49-F238E27FC236}">
                <a16:creationId xmlns:a16="http://schemas.microsoft.com/office/drawing/2014/main" id="{DE29B634-692C-2DFE-BBE7-EDB9BDF8ED5B}"/>
              </a:ext>
            </a:extLst>
          </p:cNvPr>
          <p:cNvSpPr txBox="1"/>
          <p:nvPr/>
        </p:nvSpPr>
        <p:spPr>
          <a:xfrm>
            <a:off x="578735" y="648309"/>
            <a:ext cx="4907666" cy="1538883"/>
          </a:xfrm>
          <a:prstGeom prst="rect">
            <a:avLst/>
          </a:prstGeom>
          <a:noFill/>
        </p:spPr>
        <p:txBody>
          <a:bodyPr wrap="square" rtlCol="0">
            <a:spAutoFit/>
          </a:bodyPr>
          <a:lstStyle/>
          <a:p>
            <a:r>
              <a:rPr lang="en-US" b="1" u="sng" dirty="0"/>
              <a:t>Background</a:t>
            </a:r>
            <a:r>
              <a:rPr lang="en-US" b="1" i="1" u="sng" dirty="0"/>
              <a:t> </a:t>
            </a:r>
          </a:p>
          <a:p>
            <a:pPr marL="342900" indent="-342900">
              <a:buFont typeface="Wingdings" panose="05000000000000000000" pitchFamily="2" charset="2"/>
              <a:buChar char="Ø"/>
            </a:pPr>
            <a:r>
              <a:rPr lang="en-US" sz="1900" dirty="0"/>
              <a:t>Ryan Age around 40.</a:t>
            </a:r>
          </a:p>
          <a:p>
            <a:pPr marL="342900" indent="-342900">
              <a:buFont typeface="Wingdings" panose="05000000000000000000" pitchFamily="2" charset="2"/>
              <a:buChar char="Ø"/>
            </a:pPr>
            <a:r>
              <a:rPr lang="en-US" sz="1900" dirty="0"/>
              <a:t>he is an retired Recycling member</a:t>
            </a:r>
          </a:p>
          <a:p>
            <a:pPr marL="342900" indent="-342900">
              <a:buFont typeface="Wingdings" panose="05000000000000000000" pitchFamily="2" charset="2"/>
              <a:buChar char="Ø"/>
            </a:pPr>
            <a:r>
              <a:rPr lang="en-US" sz="1900" dirty="0"/>
              <a:t>He has no family he is alone.</a:t>
            </a:r>
          </a:p>
          <a:p>
            <a:pPr marL="342900" indent="-342900">
              <a:buFont typeface="Wingdings" panose="05000000000000000000" pitchFamily="2" charset="2"/>
              <a:buChar char="Ø"/>
            </a:pPr>
            <a:r>
              <a:rPr lang="en-US" sz="1900" dirty="0"/>
              <a:t>He is from rural area</a:t>
            </a:r>
            <a:r>
              <a:rPr lang="en-US" sz="1900" u="sng" dirty="0"/>
              <a:t>.</a:t>
            </a:r>
          </a:p>
        </p:txBody>
      </p:sp>
      <p:sp>
        <p:nvSpPr>
          <p:cNvPr id="12" name="TextBox 11">
            <a:extLst>
              <a:ext uri="{FF2B5EF4-FFF2-40B4-BE49-F238E27FC236}">
                <a16:creationId xmlns:a16="http://schemas.microsoft.com/office/drawing/2014/main" id="{F09E76C9-8595-E2A8-5458-009C64292DF5}"/>
              </a:ext>
            </a:extLst>
          </p:cNvPr>
          <p:cNvSpPr txBox="1"/>
          <p:nvPr/>
        </p:nvSpPr>
        <p:spPr>
          <a:xfrm>
            <a:off x="458694" y="2733710"/>
            <a:ext cx="4907666" cy="1831271"/>
          </a:xfrm>
          <a:prstGeom prst="rect">
            <a:avLst/>
          </a:prstGeom>
          <a:noFill/>
        </p:spPr>
        <p:txBody>
          <a:bodyPr wrap="square" rtlCol="0">
            <a:spAutoFit/>
          </a:bodyPr>
          <a:lstStyle/>
          <a:p>
            <a:r>
              <a:rPr lang="en-US" b="1" u="sng" dirty="0"/>
              <a:t>Challenges Faced</a:t>
            </a:r>
          </a:p>
          <a:p>
            <a:pPr marL="342900" indent="-342900">
              <a:buFont typeface="Wingdings" panose="05000000000000000000" pitchFamily="2" charset="2"/>
              <a:buChar char="Ø"/>
            </a:pPr>
            <a:r>
              <a:rPr lang="en-US" sz="1900" dirty="0"/>
              <a:t>Physical limitations </a:t>
            </a:r>
            <a:r>
              <a:rPr lang="en-US" sz="1900" dirty="0" err="1"/>
              <a:t>smake</a:t>
            </a:r>
            <a:r>
              <a:rPr lang="en-US" sz="1900" dirty="0"/>
              <a:t> it difficult to take out heavy trash bag</a:t>
            </a:r>
          </a:p>
          <a:p>
            <a:pPr marL="342900" indent="-342900">
              <a:buFont typeface="Wingdings" panose="05000000000000000000" pitchFamily="2" charset="2"/>
              <a:buChar char="Ø"/>
            </a:pPr>
            <a:r>
              <a:rPr lang="en-US" sz="1900" dirty="0"/>
              <a:t>Confusion about what can be recycled</a:t>
            </a:r>
          </a:p>
          <a:p>
            <a:pPr marL="342900" indent="-342900">
              <a:buFont typeface="Wingdings" panose="05000000000000000000" pitchFamily="2" charset="2"/>
              <a:buChar char="Ø"/>
            </a:pPr>
            <a:r>
              <a:rPr lang="en-US" sz="1900" dirty="0"/>
              <a:t>Limited mobility makes it hard </a:t>
            </a:r>
            <a:r>
              <a:rPr lang="en-US" sz="1900" dirty="0" err="1"/>
              <a:t>toaccess</a:t>
            </a:r>
            <a:r>
              <a:rPr lang="en-US" sz="1900" dirty="0"/>
              <a:t> waste management system</a:t>
            </a:r>
          </a:p>
        </p:txBody>
      </p:sp>
      <p:sp>
        <p:nvSpPr>
          <p:cNvPr id="13" name="TextBox 12">
            <a:extLst>
              <a:ext uri="{FF2B5EF4-FFF2-40B4-BE49-F238E27FC236}">
                <a16:creationId xmlns:a16="http://schemas.microsoft.com/office/drawing/2014/main" id="{E4F45037-00BD-AAF0-0DA0-259DAA0D035F}"/>
              </a:ext>
            </a:extLst>
          </p:cNvPr>
          <p:cNvSpPr txBox="1"/>
          <p:nvPr/>
        </p:nvSpPr>
        <p:spPr>
          <a:xfrm>
            <a:off x="687294" y="5036940"/>
            <a:ext cx="11274612" cy="1538883"/>
          </a:xfrm>
          <a:prstGeom prst="rect">
            <a:avLst/>
          </a:prstGeom>
          <a:noFill/>
        </p:spPr>
        <p:txBody>
          <a:bodyPr wrap="square" rtlCol="0">
            <a:spAutoFit/>
          </a:bodyPr>
          <a:lstStyle/>
          <a:p>
            <a:r>
              <a:rPr lang="en-US" b="1" u="sng" dirty="0"/>
              <a:t>Story</a:t>
            </a:r>
          </a:p>
          <a:p>
            <a:r>
              <a:rPr lang="en-US" sz="1900" dirty="0"/>
              <a:t>Ryan has Retired A man who values his independence he’ll struggle with taking out the trash and recycling due to physical limitation. He is worried that he will have to rely on the others to help him with household tasks, His dreams of a simple and easy to use System that will allow him to maintain his independence and contribute to a sustainable future.</a:t>
            </a:r>
            <a:endParaRPr lang="en-IN" sz="1900" dirty="0"/>
          </a:p>
        </p:txBody>
      </p:sp>
      <p:sp>
        <p:nvSpPr>
          <p:cNvPr id="20" name="TextBox 19">
            <a:extLst>
              <a:ext uri="{FF2B5EF4-FFF2-40B4-BE49-F238E27FC236}">
                <a16:creationId xmlns:a16="http://schemas.microsoft.com/office/drawing/2014/main" id="{73E29211-6FB6-C527-5CA9-C66DDF05EE82}"/>
              </a:ext>
            </a:extLst>
          </p:cNvPr>
          <p:cNvSpPr txBox="1"/>
          <p:nvPr/>
        </p:nvSpPr>
        <p:spPr>
          <a:xfrm>
            <a:off x="5486401" y="412263"/>
            <a:ext cx="5987969" cy="1538883"/>
          </a:xfrm>
          <a:prstGeom prst="rect">
            <a:avLst/>
          </a:prstGeom>
          <a:noFill/>
        </p:spPr>
        <p:txBody>
          <a:bodyPr wrap="square" rtlCol="0">
            <a:spAutoFit/>
          </a:bodyPr>
          <a:lstStyle/>
          <a:p>
            <a:r>
              <a:rPr lang="en-US" b="1" u="sng" dirty="0"/>
              <a:t>Motivation</a:t>
            </a:r>
          </a:p>
          <a:p>
            <a:pPr marL="342900" indent="-342900">
              <a:buFont typeface="Wingdings" panose="05000000000000000000" pitchFamily="2" charset="2"/>
              <a:buChar char="Ø"/>
            </a:pPr>
            <a:r>
              <a:rPr lang="en-US" sz="1900" dirty="0"/>
              <a:t>Simply household task and reduce effort.</a:t>
            </a:r>
          </a:p>
          <a:p>
            <a:pPr marL="342900" indent="-342900">
              <a:buFont typeface="Wingdings" panose="05000000000000000000" pitchFamily="2" charset="2"/>
              <a:buChar char="Ø"/>
            </a:pPr>
            <a:r>
              <a:rPr lang="en-US" sz="1900" dirty="0"/>
              <a:t>Save money on waste management costs.</a:t>
            </a:r>
          </a:p>
          <a:p>
            <a:pPr marL="342900" indent="-342900">
              <a:buFont typeface="Wingdings" panose="05000000000000000000" pitchFamily="2" charset="2"/>
              <a:buChar char="Ø"/>
            </a:pPr>
            <a:r>
              <a:rPr lang="en-US" sz="1900" dirty="0"/>
              <a:t>Maintain independent and self sufficiency.</a:t>
            </a:r>
          </a:p>
          <a:p>
            <a:pPr marL="342900" indent="-342900">
              <a:buFont typeface="Wingdings" panose="05000000000000000000" pitchFamily="2" charset="2"/>
              <a:buChar char="Ø"/>
            </a:pPr>
            <a:r>
              <a:rPr lang="en-US" sz="1900" dirty="0"/>
              <a:t>Easy to use and manage, saving time and Effort</a:t>
            </a:r>
            <a:r>
              <a:rPr lang="en-US" sz="1900" u="sng" dirty="0"/>
              <a:t>.</a:t>
            </a:r>
          </a:p>
        </p:txBody>
      </p:sp>
      <p:sp>
        <p:nvSpPr>
          <p:cNvPr id="21" name="TextBox 20">
            <a:extLst>
              <a:ext uri="{FF2B5EF4-FFF2-40B4-BE49-F238E27FC236}">
                <a16:creationId xmlns:a16="http://schemas.microsoft.com/office/drawing/2014/main" id="{0CFDBBB1-B81E-CF27-CEAA-511DFE3EF3EE}"/>
              </a:ext>
            </a:extLst>
          </p:cNvPr>
          <p:cNvSpPr txBox="1"/>
          <p:nvPr/>
        </p:nvSpPr>
        <p:spPr>
          <a:xfrm>
            <a:off x="5486400" y="1924590"/>
            <a:ext cx="5883796" cy="1554272"/>
          </a:xfrm>
          <a:prstGeom prst="rect">
            <a:avLst/>
          </a:prstGeom>
          <a:noFill/>
        </p:spPr>
        <p:txBody>
          <a:bodyPr wrap="square" rtlCol="0">
            <a:spAutoFit/>
          </a:bodyPr>
          <a:lstStyle/>
          <a:p>
            <a:r>
              <a:rPr lang="en-US" b="1" u="sng" dirty="0"/>
              <a:t>Doubts</a:t>
            </a:r>
            <a:r>
              <a:rPr lang="en-US" sz="1900" u="sng" dirty="0"/>
              <a:t>/</a:t>
            </a:r>
            <a:r>
              <a:rPr lang="en-US" b="1" u="sng" dirty="0"/>
              <a:t>Fears</a:t>
            </a:r>
          </a:p>
          <a:p>
            <a:pPr marL="342900" indent="-342900">
              <a:buFont typeface="Wingdings" panose="05000000000000000000" pitchFamily="2" charset="2"/>
              <a:buChar char="Ø"/>
            </a:pPr>
            <a:r>
              <a:rPr lang="en-US" sz="1900" dirty="0"/>
              <a:t>Will the system be easy to use with limited mobility.</a:t>
            </a:r>
          </a:p>
          <a:p>
            <a:pPr marL="342900" indent="-342900">
              <a:buFont typeface="Wingdings" panose="05000000000000000000" pitchFamily="2" charset="2"/>
              <a:buChar char="Ø"/>
            </a:pPr>
            <a:r>
              <a:rPr lang="en-US" sz="1900" dirty="0"/>
              <a:t>Will it be affordable and cost effective.</a:t>
            </a:r>
          </a:p>
          <a:p>
            <a:pPr marL="342900" indent="-342900">
              <a:buFont typeface="Wingdings" panose="05000000000000000000" pitchFamily="2" charset="2"/>
              <a:buChar char="Ø"/>
            </a:pPr>
            <a:r>
              <a:rPr lang="en-US" sz="1900" dirty="0"/>
              <a:t>Can it actually reduced the waste</a:t>
            </a:r>
            <a:r>
              <a:rPr lang="en-US" b="1" u="sng" dirty="0"/>
              <a:t>.</a:t>
            </a:r>
          </a:p>
        </p:txBody>
      </p:sp>
      <p:sp>
        <p:nvSpPr>
          <p:cNvPr id="22" name="TextBox 21">
            <a:extLst>
              <a:ext uri="{FF2B5EF4-FFF2-40B4-BE49-F238E27FC236}">
                <a16:creationId xmlns:a16="http://schemas.microsoft.com/office/drawing/2014/main" id="{B0469F1E-1286-2DE8-ACB6-CFF944EB1D07}"/>
              </a:ext>
            </a:extLst>
          </p:cNvPr>
          <p:cNvSpPr txBox="1"/>
          <p:nvPr/>
        </p:nvSpPr>
        <p:spPr>
          <a:xfrm>
            <a:off x="5486399" y="3429000"/>
            <a:ext cx="6146157" cy="1831271"/>
          </a:xfrm>
          <a:prstGeom prst="rect">
            <a:avLst/>
          </a:prstGeom>
          <a:noFill/>
        </p:spPr>
        <p:txBody>
          <a:bodyPr wrap="square" rtlCol="0">
            <a:spAutoFit/>
          </a:bodyPr>
          <a:lstStyle/>
          <a:p>
            <a:r>
              <a:rPr lang="en-US" b="1" u="sng" dirty="0"/>
              <a:t>Aspiration</a:t>
            </a:r>
          </a:p>
          <a:p>
            <a:pPr marL="342900" indent="-342900">
              <a:buFont typeface="Wingdings" panose="05000000000000000000" pitchFamily="2" charset="2"/>
              <a:buChar char="Ø"/>
            </a:pPr>
            <a:r>
              <a:rPr lang="en-US" sz="1900" dirty="0"/>
              <a:t>To maintain his independence and ability to manage his household.</a:t>
            </a:r>
          </a:p>
          <a:p>
            <a:pPr marL="342900" indent="-342900">
              <a:buFont typeface="Wingdings" panose="05000000000000000000" pitchFamily="2" charset="2"/>
              <a:buChar char="Ø"/>
            </a:pPr>
            <a:r>
              <a:rPr lang="en-US" sz="1900" dirty="0"/>
              <a:t>To reduce his environmental impact and contribute towards sustainable future.</a:t>
            </a:r>
          </a:p>
          <a:p>
            <a:pPr marL="342900" indent="-342900">
              <a:buFont typeface="Wingdings" panose="05000000000000000000" pitchFamily="2" charset="2"/>
              <a:buChar char="Ø"/>
            </a:pPr>
            <a:r>
              <a:rPr lang="en-US" sz="1900" dirty="0"/>
              <a:t>Take charge of reducing waste in their community</a:t>
            </a:r>
            <a:r>
              <a:rPr lang="en-US" sz="1900" u="sng" dirty="0"/>
              <a:t>.</a:t>
            </a:r>
          </a:p>
        </p:txBody>
      </p:sp>
      <p:cxnSp>
        <p:nvCxnSpPr>
          <p:cNvPr id="24" name="Straight Connector 23">
            <a:extLst>
              <a:ext uri="{FF2B5EF4-FFF2-40B4-BE49-F238E27FC236}">
                <a16:creationId xmlns:a16="http://schemas.microsoft.com/office/drawing/2014/main" id="{0D345350-7CE5-FB7B-71EA-6ED9A54213A3}"/>
              </a:ext>
            </a:extLst>
          </p:cNvPr>
          <p:cNvCxnSpPr/>
          <p:nvPr/>
        </p:nvCxnSpPr>
        <p:spPr>
          <a:xfrm>
            <a:off x="5366360" y="525372"/>
            <a:ext cx="0" cy="4335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8CE3E71-EF0E-AD93-58D4-2A830AB2E4B0}"/>
              </a:ext>
            </a:extLst>
          </p:cNvPr>
          <p:cNvCxnSpPr/>
          <p:nvPr/>
        </p:nvCxnSpPr>
        <p:spPr>
          <a:xfrm>
            <a:off x="578735" y="2500132"/>
            <a:ext cx="478762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DBEFAE78-1AAF-9C5F-1F59-C58B74832F0A}"/>
              </a:ext>
            </a:extLst>
          </p:cNvPr>
          <p:cNvCxnSpPr/>
          <p:nvPr/>
        </p:nvCxnSpPr>
        <p:spPr>
          <a:xfrm>
            <a:off x="5366360" y="1976689"/>
            <a:ext cx="57106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27DEFD5-B87A-6300-5556-BEF2733C6617}"/>
              </a:ext>
            </a:extLst>
          </p:cNvPr>
          <p:cNvCxnSpPr/>
          <p:nvPr/>
        </p:nvCxnSpPr>
        <p:spPr>
          <a:xfrm flipV="1">
            <a:off x="5366360" y="3467287"/>
            <a:ext cx="5791635" cy="115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01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458694" y="1"/>
            <a:ext cx="11368871" cy="1550503"/>
          </a:xfrm>
        </p:spPr>
        <p:txBody>
          <a:bodyPr>
            <a:normAutofit/>
          </a:bodyPr>
          <a:lstStyle/>
          <a:p>
            <a:pPr marL="571500" indent="-571500">
              <a:buFont typeface="Wingdings" panose="05000000000000000000" pitchFamily="2" charset="2"/>
              <a:buChar char="v"/>
            </a:pPr>
            <a:r>
              <a:rPr lang="en-US" sz="3600" b="1" i="0" u="none" strike="noStrike" baseline="0" dirty="0">
                <a:solidFill>
                  <a:srgbClr val="000000"/>
                </a:solidFill>
                <a:latin typeface="Times New Roman" panose="02020603050405020304" pitchFamily="18" charset="0"/>
              </a:rPr>
              <a:t>5W1H Matrix (Who, What, Where, When, Why, How)</a:t>
            </a:r>
            <a:endParaRPr lang="en-US" sz="3600" dirty="0"/>
          </a:p>
        </p:txBody>
      </p:sp>
      <p:sp>
        <p:nvSpPr>
          <p:cNvPr id="4" name="Date Placeholder 3">
            <a:extLst>
              <a:ext uri="{FF2B5EF4-FFF2-40B4-BE49-F238E27FC236}">
                <a16:creationId xmlns:a16="http://schemas.microsoft.com/office/drawing/2014/main" id="{9E8C4EB8-FE5E-4752-81EF-DAF2F54E7E07}"/>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6346BE14-BD4F-4DBD-9B58-FC4C6EC5D2B9}"/>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a:pPr/>
              <a:t>9</a:t>
            </a:fld>
            <a:endParaRPr lang="en-US" dirty="0"/>
          </a:p>
        </p:txBody>
      </p:sp>
      <p:pic>
        <p:nvPicPr>
          <p:cNvPr id="7" name="Picture 6" descr="A white board with writing on it&#10;&#10;Description automatically generated">
            <a:extLst>
              <a:ext uri="{FF2B5EF4-FFF2-40B4-BE49-F238E27FC236}">
                <a16:creationId xmlns:a16="http://schemas.microsoft.com/office/drawing/2014/main" id="{08DF4373-3A40-294E-2B64-4DD8AABA990F}"/>
              </a:ext>
            </a:extLst>
          </p:cNvPr>
          <p:cNvPicPr>
            <a:picLocks noChangeAspect="1"/>
          </p:cNvPicPr>
          <p:nvPr/>
        </p:nvPicPr>
        <p:blipFill>
          <a:blip r:embed="rId2"/>
          <a:stretch>
            <a:fillRect/>
          </a:stretch>
        </p:blipFill>
        <p:spPr>
          <a:xfrm>
            <a:off x="1600200" y="1501652"/>
            <a:ext cx="8965095" cy="5280148"/>
          </a:xfrm>
          <a:prstGeom prst="rect">
            <a:avLst/>
          </a:prstGeom>
        </p:spPr>
      </p:pic>
    </p:spTree>
    <p:extLst>
      <p:ext uri="{BB962C8B-B14F-4D97-AF65-F5344CB8AC3E}">
        <p14:creationId xmlns:p14="http://schemas.microsoft.com/office/powerpoint/2010/main" val="3104591385"/>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_win32_JB_SL_v2.potx" id="{ADBA094C-A0EC-4C0A-B446-BFAC587CD452}" vid="{5D925AC9-0F62-4DD1-AF7D-A39A21A96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Dappled design</Template>
  <TotalTime>395</TotalTime>
  <Words>1372</Words>
  <Application>Microsoft Office PowerPoint</Application>
  <PresentationFormat>Widescreen</PresentationFormat>
  <Paragraphs>265</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DappledVTI</vt:lpstr>
      <vt:lpstr>Design thinking and idea lab</vt:lpstr>
      <vt:lpstr>Green Guardians</vt:lpstr>
      <vt:lpstr>PowerPoint Presentation</vt:lpstr>
      <vt:lpstr>Problem Statement:</vt:lpstr>
      <vt:lpstr>Mind Map</vt:lpstr>
      <vt:lpstr>Persona: A persona is a fictional character representation that summarizes key characteristics, needs, and goals of a specific user group, guiding decision-making and design solutions.</vt:lpstr>
      <vt:lpstr>Persona 1:Family Member(Kavita)</vt:lpstr>
      <vt:lpstr>Persona 2:Recycling facility Member(Ryan)</vt:lpstr>
      <vt:lpstr>5W1H Matrix (Who, What, Where, When, Why, How)</vt:lpstr>
      <vt:lpstr> 5W1H Matrix (Who, What, Where, When, Why, How) </vt:lpstr>
      <vt:lpstr>Where</vt:lpstr>
      <vt:lpstr>Who</vt:lpstr>
      <vt:lpstr>Why</vt:lpstr>
      <vt:lpstr>What</vt:lpstr>
      <vt:lpstr>How</vt:lpstr>
      <vt:lpstr>Theory of Prioritization</vt:lpstr>
      <vt:lpstr>Most Weightage Problem</vt:lpstr>
      <vt:lpstr>Scamper</vt:lpstr>
      <vt:lpstr>Problem:</vt:lpstr>
      <vt:lpstr>PowerPoint Presentation</vt:lpstr>
      <vt:lpstr>PowerPoint Presentation</vt:lpstr>
      <vt:lpstr>PowerPoint Presentation</vt:lpstr>
      <vt:lpstr>App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and idea lab</dc:title>
  <dc:creator>gaurav bodkhe</dc:creator>
  <cp:lastModifiedBy>gaurav bodkhe</cp:lastModifiedBy>
  <cp:revision>16</cp:revision>
  <dcterms:created xsi:type="dcterms:W3CDTF">2024-09-10T11:58:21Z</dcterms:created>
  <dcterms:modified xsi:type="dcterms:W3CDTF">2024-11-24T14:30:25Z</dcterms:modified>
</cp:coreProperties>
</file>