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5"/>
  </p:notesMasterIdLst>
  <p:sldIdLst>
    <p:sldId id="268" r:id="rId5"/>
    <p:sldId id="259" r:id="rId6"/>
    <p:sldId id="269" r:id="rId7"/>
    <p:sldId id="284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202" autoAdjust="0"/>
  </p:normalViewPr>
  <p:slideViewPr>
    <p:cSldViewPr snapToGrid="0">
      <p:cViewPr varScale="1">
        <p:scale>
          <a:sx n="89" d="100"/>
          <a:sy n="89" d="100"/>
        </p:scale>
        <p:origin x="418" y="82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10/29/2024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71AEF-0A20-BB15-A2AB-B7FED806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D3B4A80-10C2-7893-9B34-0815FB63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04" y="4644869"/>
            <a:ext cx="4915618" cy="1477328"/>
          </a:xfrm>
        </p:spPr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SUBMITTED</a:t>
            </a:r>
            <a:r>
              <a:rPr lang="en-US" sz="2000" b="1" u="sng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BY:</a:t>
            </a:r>
            <a:b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Bodkhe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Gaurav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Abasaheb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(2124UCEM1041)</a:t>
            </a:r>
            <a:endParaRPr lang="en-IN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46C74-B5B1-DC5E-A3E3-1AA3189C984F}"/>
              </a:ext>
            </a:extLst>
          </p:cNvPr>
          <p:cNvSpPr txBox="1"/>
          <p:nvPr/>
        </p:nvSpPr>
        <p:spPr>
          <a:xfrm>
            <a:off x="7223184" y="4904556"/>
            <a:ext cx="4248510" cy="112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</a:t>
            </a:r>
            <a:r>
              <a:rPr lang="en-US" sz="2000" b="1" u="sng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b="1" u="sng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guidance</a:t>
            </a:r>
            <a:r>
              <a:rPr lang="en-US" sz="2000" b="1" u="sng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</a:p>
          <a:p>
            <a:pPr algn="ctr">
              <a:lnSpc>
                <a:spcPct val="200000"/>
              </a:lnSpc>
            </a:pPr>
            <a:r>
              <a:rPr lang="en-US" sz="1600" dirty="0">
                <a:latin typeface="Times New Roman" panose="02020603050405020304" pitchFamily="18" charset="0"/>
                <a:cs typeface="+mj-cs"/>
              </a:rPr>
              <a:t>Miss. ISHWARI TIRSE </a:t>
            </a:r>
            <a:endParaRPr lang="en-IN" sz="1600" dirty="0">
              <a:latin typeface="Times New Roman" panose="02020603050405020304" pitchFamily="18" charset="0"/>
              <a:cs typeface="+mj-cs"/>
            </a:endParaRPr>
          </a:p>
        </p:txBody>
      </p:sp>
      <p:pic>
        <p:nvPicPr>
          <p:cNvPr id="5" name="image1.jpeg">
            <a:extLst>
              <a:ext uri="{FF2B5EF4-FFF2-40B4-BE49-F238E27FC236}">
                <a16:creationId xmlns:a16="http://schemas.microsoft.com/office/drawing/2014/main" id="{F08350FF-8F46-3F62-4637-23248355CD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42894" y="769721"/>
            <a:ext cx="1828800" cy="1443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4EB32C-2B45-9EF4-95C1-79D9CACC8C61}"/>
              </a:ext>
            </a:extLst>
          </p:cNvPr>
          <p:cNvSpPr txBox="1"/>
          <p:nvPr/>
        </p:nvSpPr>
        <p:spPr>
          <a:xfrm>
            <a:off x="708804" y="769721"/>
            <a:ext cx="107628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A</a:t>
            </a:r>
            <a:r>
              <a:rPr lang="en-US" sz="1600" b="1" spc="5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5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PROJECT</a:t>
            </a:r>
            <a:r>
              <a:rPr lang="en-US" sz="1600" b="1" spc="-80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 </a:t>
            </a:r>
            <a:r>
              <a:rPr lang="en-US" sz="1600" b="1" spc="-15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REPORT</a:t>
            </a:r>
          </a:p>
          <a:p>
            <a:pPr algn="ctr"/>
            <a:r>
              <a:rPr lang="en-US" sz="1600" b="1" dirty="0">
                <a:effectLst/>
                <a:latin typeface="Amasis MT Pro Light" panose="02040304050005020304" pitchFamily="18" charset="0"/>
                <a:ea typeface="Times New Roman" panose="02020603050405020304" pitchFamily="18" charset="0"/>
              </a:rPr>
              <a:t>ON</a:t>
            </a:r>
          </a:p>
          <a:p>
            <a:pPr algn="ctr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“HOTEL</a:t>
            </a:r>
            <a:r>
              <a:rPr lang="en-US" sz="20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</a:t>
            </a:r>
            <a:r>
              <a:rPr lang="en-US" sz="2000" b="1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SYSTEM”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9A4B0-76FB-D22E-86BE-2C2BFE94975E}"/>
              </a:ext>
            </a:extLst>
          </p:cNvPr>
          <p:cNvSpPr txBox="1"/>
          <p:nvPr/>
        </p:nvSpPr>
        <p:spPr>
          <a:xfrm>
            <a:off x="708804" y="2311879"/>
            <a:ext cx="10762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 b="1" dirty="0">
                <a:latin typeface="Amasis MT Pro Light" panose="02040304050005020304" pitchFamily="18" charset="0"/>
              </a:rPr>
              <a:t>SUBJECT:</a:t>
            </a:r>
          </a:p>
          <a:p>
            <a:pPr algn="ctr">
              <a:lnSpc>
                <a:spcPct val="200000"/>
              </a:lnSpc>
            </a:pPr>
            <a:r>
              <a:rPr lang="en-US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PROGRAMMING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PROBLEM </a:t>
            </a:r>
            <a:r>
              <a:rPr lang="en-US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C++</a:t>
            </a:r>
            <a:endParaRPr lang="en-US" sz="1600" b="1" dirty="0">
              <a:latin typeface="Amasis MT Pro Light" panose="02040304050005020304" pitchFamily="18" charset="0"/>
            </a:endParaRPr>
          </a:p>
          <a:p>
            <a:pPr algn="ctr"/>
            <a:endParaRPr lang="en-IN" sz="1600" b="1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16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A0BAD-A921-4DD3-A64F-7606B04F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30B8D6-5300-6245-96C6-EA119959D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55" y="854015"/>
            <a:ext cx="10105845" cy="698740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Georgia Pro Semibold" panose="02040702050405020303" pitchFamily="18" charset="0"/>
              </a:rPr>
              <a:t>CONCLUSION</a:t>
            </a:r>
            <a:endParaRPr lang="en-IN" sz="3600" b="1" u="sng" dirty="0">
              <a:latin typeface="Georgia Pro Semibold" panose="020407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C8E8F-3CE5-723A-B01E-F77B91CC2CE7}"/>
              </a:ext>
            </a:extLst>
          </p:cNvPr>
          <p:cNvSpPr txBox="1"/>
          <p:nvPr/>
        </p:nvSpPr>
        <p:spPr>
          <a:xfrm>
            <a:off x="983411" y="1751162"/>
            <a:ext cx="1033444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marR="246380" indent="557530" algn="ctr">
              <a:spcBef>
                <a:spcPts val="5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Hotel Management System using C++ is a comprehensive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 that streamlines hotel operations, enhancing efficiency,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productivity, and customer satisfaction. It automates room booking,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allocation, and deallocation processes, improves guest experience through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personalized services, optimizes service provision, and reduces operational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costs.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ensures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reliable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and</a:t>
            </a:r>
            <a:r>
              <a:rPr lang="en-US" sz="20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informed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decision-making.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40335" marR="246380" algn="ctr"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Hotel Management System using C++ is a cutting-edge solution that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hotel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operations,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driving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growth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excellence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0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Management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industry. Its comprehensive features, scalability, and integration capabilities</a:t>
            </a:r>
            <a:r>
              <a:rPr lang="en-US" sz="20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it an ideal choice for hotels seeking to enhance their operational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efficiency</a:t>
            </a:r>
            <a:r>
              <a:rPr lang="en-US" sz="20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satisfaction.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46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1CD4F65-479A-D71B-CE99-C2803053F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555" y="1066800"/>
            <a:ext cx="10105845" cy="1754038"/>
          </a:xfrm>
        </p:spPr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Hotel Management System</a:t>
            </a:r>
            <a:endParaRPr lang="en-IN" u="sng" dirty="0">
              <a:latin typeface="Algerian" panose="04020705040A02060702" pitchFamily="82" charset="0"/>
            </a:endParaRPr>
          </a:p>
        </p:txBody>
      </p:sp>
      <p:pic>
        <p:nvPicPr>
          <p:cNvPr id="12" name="Picture 11" descr="A sign with a red and yellow text&#10;&#10;Description automatically generated">
            <a:extLst>
              <a:ext uri="{FF2B5EF4-FFF2-40B4-BE49-F238E27FC236}">
                <a16:creationId xmlns:a16="http://schemas.microsoft.com/office/drawing/2014/main" id="{6224D838-C6FF-D302-E8B7-BF070ABE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19" y="2924175"/>
            <a:ext cx="45720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6A41D-BFB1-1E17-A3F4-A4F5AC1F1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7318C62-AE96-4112-0740-02395715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077" y="661359"/>
            <a:ext cx="10105845" cy="718868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/>
              <a:t>INDEX</a:t>
            </a:r>
            <a:endParaRPr lang="en-IN" u="sn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3ED7030-F5F3-0C1C-D80F-C62D4533E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781538"/>
              </p:ext>
            </p:extLst>
          </p:nvPr>
        </p:nvGraphicFramePr>
        <p:xfrm>
          <a:off x="2442713" y="1561382"/>
          <a:ext cx="7306572" cy="453749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903431">
                  <a:extLst>
                    <a:ext uri="{9D8B030D-6E8A-4147-A177-3AD203B41FA5}">
                      <a16:colId xmlns:a16="http://schemas.microsoft.com/office/drawing/2014/main" val="45682228"/>
                    </a:ext>
                  </a:extLst>
                </a:gridCol>
                <a:gridCol w="4741575">
                  <a:extLst>
                    <a:ext uri="{9D8B030D-6E8A-4147-A177-3AD203B41FA5}">
                      <a16:colId xmlns:a16="http://schemas.microsoft.com/office/drawing/2014/main" val="694875773"/>
                    </a:ext>
                  </a:extLst>
                </a:gridCol>
                <a:gridCol w="1661566">
                  <a:extLst>
                    <a:ext uri="{9D8B030D-6E8A-4147-A177-3AD203B41FA5}">
                      <a16:colId xmlns:a16="http://schemas.microsoft.com/office/drawing/2014/main" val="245921992"/>
                    </a:ext>
                  </a:extLst>
                </a:gridCol>
              </a:tblGrid>
              <a:tr h="924501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6858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Sr.</a:t>
                      </a:r>
                      <a:endParaRPr lang="en-IN" sz="1000" dirty="0">
                        <a:effectLst/>
                      </a:endParaRPr>
                    </a:p>
                    <a:p>
                      <a:pPr marL="68580">
                        <a:spcBef>
                          <a:spcPts val="30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No.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"/>
                        </a:spcBef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</a:endParaRPr>
                    </a:p>
                    <a:p>
                      <a:pPr marL="521970" marR="51689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CONTENT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285115" marR="2832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5" dirty="0">
                          <a:effectLst/>
                        </a:rPr>
                        <a:t>Slide </a:t>
                      </a:r>
                      <a:r>
                        <a:rPr lang="en-US" sz="1600" dirty="0">
                          <a:effectLst/>
                        </a:rPr>
                        <a:t>No.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3480710"/>
                  </a:ext>
                </a:extLst>
              </a:tr>
              <a:tr h="722599"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16865" marR="30988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</a:endParaRPr>
                    </a:p>
                    <a:p>
                      <a:pPr marL="521970" marR="51371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Introduction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2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810"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90186"/>
                  </a:ext>
                </a:extLst>
              </a:tr>
              <a:tr h="722599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16865" marR="30988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</a:endParaRPr>
                    </a:p>
                    <a:p>
                      <a:pPr marL="521970" marR="51435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Use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810"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14177508"/>
                  </a:ext>
                </a:extLst>
              </a:tr>
              <a:tr h="722599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16865" marR="30988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</a:pPr>
                      <a:endParaRPr lang="en-US" sz="1800" dirty="0">
                        <a:effectLst/>
                      </a:endParaRPr>
                    </a:p>
                    <a:p>
                      <a:pPr algn="ctr">
                        <a:spcBef>
                          <a:spcPts val="35"/>
                        </a:spcBef>
                      </a:pPr>
                      <a:r>
                        <a:rPr lang="en-US" sz="1800" dirty="0">
                          <a:effectLst/>
                        </a:rPr>
                        <a:t> Expected Outcomes</a:t>
                      </a:r>
                      <a:endParaRPr lang="en-IN" sz="1050" dirty="0">
                        <a:effectLst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810"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57409937"/>
                  </a:ext>
                </a:extLst>
              </a:tr>
              <a:tr h="722599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16865" marR="30988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</a:endParaRPr>
                    </a:p>
                    <a:p>
                      <a:pPr marL="521970" marR="516255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810"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2728245"/>
                  </a:ext>
                </a:extLst>
              </a:tr>
              <a:tr h="722599"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16865" marR="309880" algn="ctr"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5.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5"/>
                        </a:spcBef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050" dirty="0">
                        <a:effectLst/>
                      </a:endParaRPr>
                    </a:p>
                    <a:p>
                      <a:pPr marL="521970" marR="515620" algn="ctr"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05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35"/>
                        </a:spcBef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IN" sz="1000" dirty="0">
                        <a:effectLst/>
                      </a:endParaRPr>
                    </a:p>
                    <a:p>
                      <a:pPr marL="3810" algn="ctr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60577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63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166B4-9A3C-BE10-4AC3-EF0320D9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E4CCC6-DC1A-DC43-F410-CF32502E91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4135" y="543464"/>
            <a:ext cx="5313871" cy="95178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>
                <a:latin typeface="Georgia Pro Semibold" panose="02040702050405020303" pitchFamily="18" charset="0"/>
              </a:rPr>
              <a:t>INTRODUCTION</a:t>
            </a:r>
            <a:endParaRPr lang="en-IN" sz="3600" b="1" u="sng" dirty="0">
              <a:latin typeface="Georgia Pro Semibold" panose="020407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FE16E0-53E6-D46E-AA21-897A8EF97CEC}"/>
              </a:ext>
            </a:extLst>
          </p:cNvPr>
          <p:cNvSpPr txBox="1"/>
          <p:nvPr/>
        </p:nvSpPr>
        <p:spPr>
          <a:xfrm>
            <a:off x="715992" y="1915064"/>
            <a:ext cx="1076576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hotel management system is a crucial tool for managing the day-to-day</a:t>
            </a:r>
            <a:r>
              <a:rPr lang="en-US" sz="1900" spc="-3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 of a hotel. Our system, built using C++, will provide a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comprehensive solution for managing room bookings, guest information,</a:t>
            </a:r>
            <a:r>
              <a:rPr lang="en-US" sz="19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staff scheduling, and financial transactions. C++ offers a high level of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performance, reliability, and flexibility, making it an ideal choice for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scalable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endParaRPr lang="en-IN" sz="1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CF114-1C4E-5CC9-BC6D-F642991FE1CA}"/>
              </a:ext>
            </a:extLst>
          </p:cNvPr>
          <p:cNvSpPr txBox="1"/>
          <p:nvPr/>
        </p:nvSpPr>
        <p:spPr>
          <a:xfrm>
            <a:off x="595222" y="3528204"/>
            <a:ext cx="10765766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algn="ctr">
              <a:spcBef>
                <a:spcPts val="1200"/>
              </a:spcBef>
              <a:spcAft>
                <a:spcPts val="1200"/>
              </a:spcAf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will utilize C++ concepts such as classes and objects, inheritance and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polymorphism, file input/output, data structures, and algorithms to build the</a:t>
            </a:r>
            <a:r>
              <a:rPr lang="en-US" sz="19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9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9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intuitive,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9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focus</a:t>
            </a:r>
            <a:r>
              <a:rPr lang="en-US" sz="19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streamlining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hotel</a:t>
            </a:r>
            <a:r>
              <a:rPr lang="en-US" sz="19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operations</a:t>
            </a:r>
            <a:r>
              <a:rPr lang="en-US" sz="1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19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9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satisfaction.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9838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F8EBD-F748-9052-8505-0119B71D1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45189F3-D765-902A-12A6-96799CF53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077" y="698740"/>
            <a:ext cx="10105845" cy="819509"/>
          </a:xfrm>
        </p:spPr>
        <p:txBody>
          <a:bodyPr>
            <a:noAutofit/>
          </a:bodyPr>
          <a:lstStyle/>
          <a:p>
            <a:pPr algn="ctr"/>
            <a:r>
              <a:rPr lang="en-US" sz="3600" b="1" u="sng" dirty="0">
                <a:latin typeface="Georgia Pro Semibold" panose="02040702050405020303" pitchFamily="18" charset="0"/>
              </a:rPr>
              <a:t>USE</a:t>
            </a:r>
            <a:r>
              <a:rPr lang="en-US" sz="3600" u="sng" dirty="0"/>
              <a:t> </a:t>
            </a:r>
            <a:endParaRPr lang="en-IN" sz="3600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D7B60-38DC-C237-04F8-E771B7BBF6BD}"/>
              </a:ext>
            </a:extLst>
          </p:cNvPr>
          <p:cNvSpPr txBox="1"/>
          <p:nvPr/>
        </p:nvSpPr>
        <p:spPr>
          <a:xfrm>
            <a:off x="724619" y="1595887"/>
            <a:ext cx="10731260" cy="427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SzPts val="1600"/>
              <a:buFont typeface="Times New Roman" panose="02020603050405020304" pitchFamily="18" charset="0"/>
              <a:buAutoNum type="arabicPeriod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User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Authentication: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logout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functionality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1049020" lvl="0" indent="-342900">
              <a:spcAft>
                <a:spcPts val="0"/>
              </a:spcAft>
              <a:buSzPts val="1600"/>
              <a:buAutoNum type="arabicPeriod" startAt="2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Room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Adding,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editing,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deleting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details,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capacity,</a:t>
            </a:r>
            <a:r>
              <a:rPr lang="en-US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availability.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979805" lvl="0" indent="-342900">
              <a:spcAft>
                <a:spcPts val="0"/>
              </a:spcAft>
              <a:buSzPts val="1600"/>
              <a:buAutoNum type="arabicPeriod" startAt="3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Booking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canceling,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modifying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bookings,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 payment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405130" lvl="0" indent="-342900">
              <a:spcAft>
                <a:spcPts val="0"/>
              </a:spcAft>
              <a:buSzPts val="1600"/>
              <a:buAutoNum type="arabicPeriod" startAt="4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Guest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Management: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guest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information,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including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details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history.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06095" lvl="0">
              <a:spcBef>
                <a:spcPts val="5"/>
              </a:spcBef>
              <a:spcAft>
                <a:spcPts val="0"/>
              </a:spcAft>
              <a:buSzPts val="1600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	For Services Management: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hotel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services,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service,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laundry,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amenities.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917575" lvl="0">
              <a:spcAft>
                <a:spcPts val="0"/>
              </a:spcAft>
              <a:buSzPts val="1600"/>
              <a:tabLst>
                <a:tab pos="343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	For Reporting: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occupancy,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bookings,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3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revenue.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6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06BB-F59D-2393-CF9F-E2344345E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FC0022-6456-2323-F8FE-763FFE947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077" y="776378"/>
            <a:ext cx="10105845" cy="793630"/>
          </a:xfrm>
        </p:spPr>
        <p:txBody>
          <a:bodyPr/>
          <a:lstStyle/>
          <a:p>
            <a:pPr algn="ctr"/>
            <a:r>
              <a:rPr lang="en-US" sz="3600" b="1" u="sng" dirty="0">
                <a:latin typeface="Georgia Pro Semibold" panose="02040702050405020303" pitchFamily="18" charset="0"/>
              </a:rPr>
              <a:t>EXPECTED</a:t>
            </a:r>
            <a:r>
              <a:rPr lang="en-US" sz="3600" b="1" dirty="0">
                <a:latin typeface="Georgia Pro Semibold" panose="02040702050405020303" pitchFamily="18" charset="0"/>
              </a:rPr>
              <a:t> </a:t>
            </a:r>
            <a:r>
              <a:rPr lang="en-US" sz="3600" b="1" u="sng" dirty="0">
                <a:latin typeface="Georgia Pro Semibold" panose="02040702050405020303" pitchFamily="18" charset="0"/>
              </a:rPr>
              <a:t>OUTCOMES</a:t>
            </a:r>
            <a:endParaRPr lang="en-IN" sz="3600" b="1" u="sng" dirty="0">
              <a:latin typeface="Georgia Pro Semibold" panose="020407020504050203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5BBDA-4C00-DE94-1204-5ECDF385097C}"/>
              </a:ext>
            </a:extLst>
          </p:cNvPr>
          <p:cNvSpPr txBox="1"/>
          <p:nvPr/>
        </p:nvSpPr>
        <p:spPr>
          <a:xfrm>
            <a:off x="741872" y="1759789"/>
            <a:ext cx="1065362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00000"/>
              </a:lnSpc>
              <a:spcBef>
                <a:spcPts val="43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Efficient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room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management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booking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processes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Improved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guest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experience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through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personalized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services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spcBef>
                <a:spcPts val="43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Optimized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service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provision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automated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Booking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processing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spcBef>
                <a:spcPts val="425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Reliable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authentication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data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security</a:t>
            </a:r>
          </a:p>
          <a:p>
            <a:pPr marL="742950" lvl="1" indent="-285750">
              <a:lnSpc>
                <a:spcPct val="200000"/>
              </a:lnSpc>
              <a:spcBef>
                <a:spcPts val="425"/>
              </a:spcBef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Increased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productivity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reduced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administrative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burdens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marL="742950" lvl="1" indent="-285750">
              <a:lnSpc>
                <a:spcPct val="200000"/>
              </a:lnSpc>
              <a:spcBef>
                <a:spcPts val="425"/>
              </a:spcBef>
              <a:buSzPts val="1600"/>
              <a:buFont typeface="Wingdings" panose="05000000000000000000" pitchFamily="2" charset="2"/>
              <a:buChar char=""/>
              <a:tabLst>
                <a:tab pos="5981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Reliable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user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pc="-20" dirty="0" err="1"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funtions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access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Wingdings" panose="05000000000000000000" pitchFamily="2" charset="2"/>
                <a:cs typeface="Wingdings" panose="05000000000000000000" pitchFamily="2" charset="2"/>
              </a:rPr>
              <a:t>controls</a:t>
            </a: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pPr lvl="1">
              <a:lnSpc>
                <a:spcPct val="200000"/>
              </a:lnSpc>
              <a:spcBef>
                <a:spcPts val="425"/>
              </a:spcBef>
              <a:spcAft>
                <a:spcPts val="0"/>
              </a:spcAft>
              <a:buSzPts val="1600"/>
              <a:tabLst>
                <a:tab pos="59817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Wingdings" panose="05000000000000000000" pitchFamily="2" charset="2"/>
              <a:cs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06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5DB47-ACAA-3DC7-C617-94F963E6B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C53ECF-E6A8-BCFB-9943-5A11A62FE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077" y="816634"/>
            <a:ext cx="10105845" cy="684362"/>
          </a:xfrm>
        </p:spPr>
        <p:txBody>
          <a:bodyPr/>
          <a:lstStyle/>
          <a:p>
            <a:pPr algn="ctr"/>
            <a:r>
              <a:rPr lang="en-US" sz="3600" b="1" u="sng" dirty="0">
                <a:latin typeface="Georgia Pro Semibold" panose="02040702050405020303" pitchFamily="18" charset="0"/>
              </a:rPr>
              <a:t>OUTPUT</a:t>
            </a:r>
            <a:endParaRPr lang="en-IN" sz="3600" b="1" u="sng" dirty="0">
              <a:latin typeface="Georgia Pro Semibold" panose="020407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B3BD27-BB9D-88E7-EEC3-3DE34BD9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1" y="1918479"/>
            <a:ext cx="5095875" cy="2762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CB9E5-3181-8A59-763E-A1BE783E6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88" y="1918478"/>
            <a:ext cx="5216163" cy="276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2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4052-8524-6D9F-F247-5C3EAA2C3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5873F-5AEE-9DFA-077E-419DF13D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51" y="2124075"/>
            <a:ext cx="5095875" cy="260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BEF3F8-48D8-4AD9-0117-4B1D47607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099" y="2124075"/>
            <a:ext cx="49720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0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BFF0C-D9F3-4F89-0938-5FD8C7FDF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617129-87E1-4A43-12ED-F76709CDD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7" y="2014537"/>
            <a:ext cx="503872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696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137</TotalTime>
  <Words>488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Algerian</vt:lpstr>
      <vt:lpstr>Amasis MT Pro Light</vt:lpstr>
      <vt:lpstr>Arial</vt:lpstr>
      <vt:lpstr>Avenir Next LT Pro</vt:lpstr>
      <vt:lpstr>AvenirNext LT Pro Medium</vt:lpstr>
      <vt:lpstr>Calibri</vt:lpstr>
      <vt:lpstr>Georgia Pro Semibold</vt:lpstr>
      <vt:lpstr>Posterama</vt:lpstr>
      <vt:lpstr>Sabon Next LT</vt:lpstr>
      <vt:lpstr>Segoe UI Semilight</vt:lpstr>
      <vt:lpstr>Times New Roman</vt:lpstr>
      <vt:lpstr>Wingdings</vt:lpstr>
      <vt:lpstr>DappledVTI</vt:lpstr>
      <vt:lpstr>SUBMITTED BY: Bodkhe Gaurav Abasaheb (2124UCEM1041)</vt:lpstr>
      <vt:lpstr>Hotel Management System</vt:lpstr>
      <vt:lpstr>INDEX</vt:lpstr>
      <vt:lpstr>INTRODUCTION</vt:lpstr>
      <vt:lpstr>USE </vt:lpstr>
      <vt:lpstr>EXPECTED OUTCOMES</vt:lpstr>
      <vt:lpstr>OUTPUT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bodkhe</dc:creator>
  <cp:lastModifiedBy>gaurav bodkhe</cp:lastModifiedBy>
  <cp:revision>10</cp:revision>
  <dcterms:created xsi:type="dcterms:W3CDTF">2024-10-22T12:49:52Z</dcterms:created>
  <dcterms:modified xsi:type="dcterms:W3CDTF">2024-10-29T07:51:49Z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