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Economica" panose="020B060402020202020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UwyxXpSbYnRxPbq/wXeDKVsSC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9a6f7844b2_0_61"/>
          <p:cNvSpPr/>
          <p:nvPr/>
        </p:nvSpPr>
        <p:spPr>
          <a:xfrm>
            <a:off x="3658683" y="1008933"/>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g19a6f7844b2_0_61"/>
          <p:cNvSpPr/>
          <p:nvPr/>
        </p:nvSpPr>
        <p:spPr>
          <a:xfrm rot="10800000">
            <a:off x="7091169" y="4355671"/>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g19a6f7844b2_0_61"/>
          <p:cNvSpPr txBox="1">
            <a:spLocks noGrp="1"/>
          </p:cNvSpPr>
          <p:nvPr>
            <p:ph type="ctrTitle"/>
          </p:nvPr>
        </p:nvSpPr>
        <p:spPr>
          <a:xfrm>
            <a:off x="4059600" y="1925674"/>
            <a:ext cx="4072800" cy="20496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a:endParaRPr/>
          </a:p>
        </p:txBody>
      </p:sp>
      <p:sp>
        <p:nvSpPr>
          <p:cNvPr id="13" name="Google Shape;13;g19a6f7844b2_0_61"/>
          <p:cNvSpPr txBox="1">
            <a:spLocks noGrp="1"/>
          </p:cNvSpPr>
          <p:nvPr>
            <p:ph type="subTitle" idx="1"/>
          </p:nvPr>
        </p:nvSpPr>
        <p:spPr>
          <a:xfrm>
            <a:off x="4059600" y="4155440"/>
            <a:ext cx="4072800" cy="9351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a:endParaRPr/>
          </a:p>
        </p:txBody>
      </p:sp>
      <p:sp>
        <p:nvSpPr>
          <p:cNvPr id="14" name="Google Shape;14;g19a6f7844b2_0_6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19a6f7844b2_0_103"/>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19a6f7844b2_0_103"/>
          <p:cNvSpPr txBox="1">
            <a:spLocks noGrp="1"/>
          </p:cNvSpPr>
          <p:nvPr>
            <p:ph type="title" hasCustomPrompt="1"/>
          </p:nvPr>
        </p:nvSpPr>
        <p:spPr>
          <a:xfrm>
            <a:off x="415600" y="1276167"/>
            <a:ext cx="11360700" cy="2838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4" name="Google Shape;54;g19a6f7844b2_0_103"/>
          <p:cNvSpPr txBox="1">
            <a:spLocks noGrp="1"/>
          </p:cNvSpPr>
          <p:nvPr>
            <p:ph type="body" idx="1"/>
          </p:nvPr>
        </p:nvSpPr>
        <p:spPr>
          <a:xfrm>
            <a:off x="415600" y="4216000"/>
            <a:ext cx="113607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5" name="Google Shape;55;g19a6f7844b2_0_10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g19a6f7844b2_0_10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g19a6f7844b2_0_1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60" name="Google Shape;60;g19a6f7844b2_0_11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1" name="Google Shape;61;g19a6f7844b2_0_1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g19a6f7844b2_0_1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g19a6f7844b2_0_1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g19a6f7844b2_0_67"/>
          <p:cNvSpPr/>
          <p:nvPr/>
        </p:nvSpPr>
        <p:spPr>
          <a:xfrm flipH="1">
            <a:off x="10127953" y="613633"/>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g19a6f7844b2_0_67"/>
          <p:cNvSpPr/>
          <p:nvPr/>
        </p:nvSpPr>
        <p:spPr>
          <a:xfrm rot="10800000" flipH="1">
            <a:off x="621900" y="4744471"/>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g19a6f7844b2_0_67"/>
          <p:cNvSpPr txBox="1">
            <a:spLocks noGrp="1"/>
          </p:cNvSpPr>
          <p:nvPr>
            <p:ph type="title"/>
          </p:nvPr>
        </p:nvSpPr>
        <p:spPr>
          <a:xfrm>
            <a:off x="1031600" y="2408600"/>
            <a:ext cx="10128900" cy="20409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a:endParaRPr/>
          </a:p>
        </p:txBody>
      </p:sp>
      <p:sp>
        <p:nvSpPr>
          <p:cNvPr id="19" name="Google Shape;19;g19a6f7844b2_0_6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19a6f7844b2_0_72"/>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19a6f7844b2_0_72"/>
          <p:cNvSpPr txBox="1">
            <a:spLocks noGrp="1"/>
          </p:cNvSpPr>
          <p:nvPr>
            <p:ph type="title"/>
          </p:nvPr>
        </p:nvSpPr>
        <p:spPr>
          <a:xfrm>
            <a:off x="415600" y="421233"/>
            <a:ext cx="11360700" cy="1108500"/>
          </a:xfrm>
          <a:prstGeom prst="rect">
            <a:avLst/>
          </a:prstGeom>
        </p:spPr>
        <p:txBody>
          <a:bodyPr spcFirstLastPara="1" wrap="square" lIns="121900" tIns="121900" rIns="121900" bIns="121900" anchor="b"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3" name="Google Shape;23;g19a6f7844b2_0_72"/>
          <p:cNvSpPr txBox="1">
            <a:spLocks noGrp="1"/>
          </p:cNvSpPr>
          <p:nvPr>
            <p:ph type="body" idx="1"/>
          </p:nvPr>
        </p:nvSpPr>
        <p:spPr>
          <a:xfrm>
            <a:off x="415600" y="1633633"/>
            <a:ext cx="11360700" cy="44721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4" name="Google Shape;24;g19a6f7844b2_0_7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19a6f7844b2_0_77"/>
          <p:cNvSpPr txBox="1">
            <a:spLocks noGrp="1"/>
          </p:cNvSpPr>
          <p:nvPr>
            <p:ph type="title"/>
          </p:nvPr>
        </p:nvSpPr>
        <p:spPr>
          <a:xfrm>
            <a:off x="415600" y="421233"/>
            <a:ext cx="11360700" cy="1108500"/>
          </a:xfrm>
          <a:prstGeom prst="rect">
            <a:avLst/>
          </a:prstGeom>
        </p:spPr>
        <p:txBody>
          <a:bodyPr spcFirstLastPara="1" wrap="square" lIns="121900" tIns="121900" rIns="121900" bIns="121900" anchor="b"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7" name="Google Shape;27;g19a6f7844b2_0_77"/>
          <p:cNvSpPr txBox="1">
            <a:spLocks noGrp="1"/>
          </p:cNvSpPr>
          <p:nvPr>
            <p:ph type="body" idx="1"/>
          </p:nvPr>
        </p:nvSpPr>
        <p:spPr>
          <a:xfrm>
            <a:off x="415600" y="1633633"/>
            <a:ext cx="5333100" cy="44721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19a6f7844b2_0_77"/>
          <p:cNvSpPr txBox="1">
            <a:spLocks noGrp="1"/>
          </p:cNvSpPr>
          <p:nvPr>
            <p:ph type="body" idx="2"/>
          </p:nvPr>
        </p:nvSpPr>
        <p:spPr>
          <a:xfrm>
            <a:off x="6443200" y="1633633"/>
            <a:ext cx="5333100" cy="44721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9" name="Google Shape;29;g19a6f7844b2_0_7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g19a6f7844b2_0_82"/>
          <p:cNvSpPr txBox="1">
            <a:spLocks noGrp="1"/>
          </p:cNvSpPr>
          <p:nvPr>
            <p:ph type="title"/>
          </p:nvPr>
        </p:nvSpPr>
        <p:spPr>
          <a:xfrm>
            <a:off x="415600" y="421233"/>
            <a:ext cx="11360700" cy="1108500"/>
          </a:xfrm>
          <a:prstGeom prst="rect">
            <a:avLst/>
          </a:prstGeom>
        </p:spPr>
        <p:txBody>
          <a:bodyPr spcFirstLastPara="1" wrap="square" lIns="121900" tIns="121900" rIns="121900" bIns="121900" anchor="b"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32" name="Google Shape;32;g19a6f7844b2_0_8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9a6f7844b2_0_8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35" name="Google Shape;35;g19a6f7844b2_0_85"/>
          <p:cNvSpPr txBox="1">
            <a:spLocks noGrp="1"/>
          </p:cNvSpPr>
          <p:nvPr>
            <p:ph type="body" idx="1"/>
          </p:nvPr>
        </p:nvSpPr>
        <p:spPr>
          <a:xfrm>
            <a:off x="415600" y="1865867"/>
            <a:ext cx="3744000" cy="37131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6" name="Google Shape;36;g19a6f7844b2_0_8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9a6f7844b2_0_89"/>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g19a6f7844b2_0_89"/>
          <p:cNvSpPr txBox="1">
            <a:spLocks noGrp="1"/>
          </p:cNvSpPr>
          <p:nvPr>
            <p:ph type="title"/>
          </p:nvPr>
        </p:nvSpPr>
        <p:spPr>
          <a:xfrm>
            <a:off x="653667" y="600200"/>
            <a:ext cx="78384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0" name="Google Shape;40;g19a6f7844b2_0_8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g19a6f7844b2_0_93"/>
          <p:cNvSpPr/>
          <p:nvPr/>
        </p:nvSpPr>
        <p:spPr>
          <a:xfrm>
            <a:off x="6096000" y="-33"/>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3" name="Google Shape;43;g19a6f7844b2_0_93"/>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g19a6f7844b2_0_93"/>
          <p:cNvSpPr txBox="1">
            <a:spLocks noGrp="1"/>
          </p:cNvSpPr>
          <p:nvPr>
            <p:ph type="title"/>
          </p:nvPr>
        </p:nvSpPr>
        <p:spPr>
          <a:xfrm>
            <a:off x="354000" y="1239033"/>
            <a:ext cx="5393700" cy="23817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a:endParaRPr/>
          </a:p>
        </p:txBody>
      </p:sp>
      <p:sp>
        <p:nvSpPr>
          <p:cNvPr id="45" name="Google Shape;45;g19a6f7844b2_0_93"/>
          <p:cNvSpPr txBox="1">
            <a:spLocks noGrp="1"/>
          </p:cNvSpPr>
          <p:nvPr>
            <p:ph type="subTitle" idx="1"/>
          </p:nvPr>
        </p:nvSpPr>
        <p:spPr>
          <a:xfrm>
            <a:off x="354000" y="3692001"/>
            <a:ext cx="5393700" cy="20988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a:endParaRPr/>
          </a:p>
        </p:txBody>
      </p:sp>
      <p:sp>
        <p:nvSpPr>
          <p:cNvPr id="46" name="Google Shape;46;g19a6f7844b2_0_93"/>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47" name="Google Shape;47;g19a6f7844b2_0_9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19a6f7844b2_0_100"/>
          <p:cNvSpPr txBox="1">
            <a:spLocks noGrp="1"/>
          </p:cNvSpPr>
          <p:nvPr>
            <p:ph type="body" idx="1"/>
          </p:nvPr>
        </p:nvSpPr>
        <p:spPr>
          <a:xfrm>
            <a:off x="426000" y="5625233"/>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a:endParaRPr/>
          </a:p>
        </p:txBody>
      </p:sp>
      <p:sp>
        <p:nvSpPr>
          <p:cNvPr id="50" name="Google Shape;50;g19a6f7844b2_0_10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g19a6f7844b2_0_57"/>
          <p:cNvSpPr txBox="1">
            <a:spLocks noGrp="1"/>
          </p:cNvSpPr>
          <p:nvPr>
            <p:ph type="title"/>
          </p:nvPr>
        </p:nvSpPr>
        <p:spPr>
          <a:xfrm>
            <a:off x="415600" y="421233"/>
            <a:ext cx="11360700" cy="1108500"/>
          </a:xfrm>
          <a:prstGeom prst="rect">
            <a:avLst/>
          </a:prstGeom>
          <a:noFill/>
          <a:ln>
            <a:noFill/>
          </a:ln>
        </p:spPr>
        <p:txBody>
          <a:bodyPr spcFirstLastPara="1" wrap="square" lIns="121900" tIns="121900" rIns="121900" bIns="121900" anchor="b" anchorCtr="0">
            <a:norm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a:endParaRPr/>
          </a:p>
        </p:txBody>
      </p:sp>
      <p:sp>
        <p:nvSpPr>
          <p:cNvPr id="7" name="Google Shape;7;g19a6f7844b2_0_57"/>
          <p:cNvSpPr txBox="1">
            <a:spLocks noGrp="1"/>
          </p:cNvSpPr>
          <p:nvPr>
            <p:ph type="body" idx="1"/>
          </p:nvPr>
        </p:nvSpPr>
        <p:spPr>
          <a:xfrm>
            <a:off x="415600" y="1633633"/>
            <a:ext cx="11360700" cy="44721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marL="914400" lvl="1"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marL="1371600" lvl="2"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marL="1828800" lvl="3"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marL="2286000" lvl="4"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marL="2743200" lvl="5"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marL="3200400" lvl="6"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marL="3657600" lvl="7"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marL="4114800" lvl="8" indent="-34925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9pPr>
          </a:lstStyle>
          <a:p>
            <a:endParaRPr/>
          </a:p>
        </p:txBody>
      </p:sp>
      <p:sp>
        <p:nvSpPr>
          <p:cNvPr id="8" name="Google Shape;8;g19a6f7844b2_0_5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Google Shape;68;p1"/>
          <p:cNvSpPr/>
          <p:nvPr/>
        </p:nvSpPr>
        <p:spPr>
          <a:xfrm>
            <a:off x="0" y="-10677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1"/>
          <p:cNvSpPr txBox="1">
            <a:spLocks noGrp="1"/>
          </p:cNvSpPr>
          <p:nvPr>
            <p:ph type="ctrTitle"/>
          </p:nvPr>
        </p:nvSpPr>
        <p:spPr>
          <a:xfrm>
            <a:off x="204955" y="157346"/>
            <a:ext cx="10550100" cy="11829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sz="4800" b="1" u="sng"/>
              <a:t>Fake News CLASSIFICATION</a:t>
            </a:r>
            <a:endParaRPr sz="4800" b="1" u="sng"/>
          </a:p>
          <a:p>
            <a:pPr marL="0" lvl="0" indent="0" algn="l" rtl="0">
              <a:lnSpc>
                <a:spcPct val="90000"/>
              </a:lnSpc>
              <a:spcBef>
                <a:spcPts val="0"/>
              </a:spcBef>
              <a:spcAft>
                <a:spcPts val="0"/>
              </a:spcAft>
              <a:buClr>
                <a:schemeClr val="dk1"/>
              </a:buClr>
              <a:buSzPct val="100000"/>
              <a:buFont typeface="Calibri"/>
              <a:buNone/>
            </a:pPr>
            <a:endParaRPr sz="4800" b="1" u="sng"/>
          </a:p>
        </p:txBody>
      </p:sp>
      <p:cxnSp>
        <p:nvCxnSpPr>
          <p:cNvPr id="70" name="Google Shape;70;p1"/>
          <p:cNvCxnSpPr/>
          <p:nvPr/>
        </p:nvCxnSpPr>
        <p:spPr>
          <a:xfrm>
            <a:off x="8878" y="806470"/>
            <a:ext cx="7903723" cy="0"/>
          </a:xfrm>
          <a:prstGeom prst="straightConnector1">
            <a:avLst/>
          </a:prstGeom>
          <a:noFill/>
          <a:ln w="25400" cap="sq" cmpd="sng">
            <a:solidFill>
              <a:schemeClr val="accent1"/>
            </a:solidFill>
            <a:prstDash val="solid"/>
            <a:bevel/>
            <a:headEnd type="none" w="sm" len="sm"/>
            <a:tailEnd type="none" w="sm" len="sm"/>
          </a:ln>
        </p:spPr>
      </p:cxnSp>
      <p:sp>
        <p:nvSpPr>
          <p:cNvPr id="71" name="Google Shape;71;p1"/>
          <p:cNvSpPr txBox="1">
            <a:spLocks noGrp="1"/>
          </p:cNvSpPr>
          <p:nvPr>
            <p:ph type="subTitle" idx="1"/>
          </p:nvPr>
        </p:nvSpPr>
        <p:spPr>
          <a:xfrm>
            <a:off x="204951" y="1518666"/>
            <a:ext cx="11441400" cy="48564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Clr>
                <a:schemeClr val="dk1"/>
              </a:buClr>
              <a:buSzPts val="1100"/>
              <a:buFont typeface="Arial"/>
              <a:buNone/>
            </a:pPr>
            <a:r>
              <a:rPr lang="en-US" sz="2000" b="1" u="sng">
                <a:latin typeface="Calibri"/>
                <a:ea typeface="Calibri"/>
                <a:cs typeface="Calibri"/>
                <a:sym typeface="Calibri"/>
              </a:rPr>
              <a:t>Fake News Filtering</a:t>
            </a:r>
            <a:endParaRPr sz="2000" b="1" u="sng">
              <a:latin typeface="Calibri"/>
              <a:ea typeface="Calibri"/>
              <a:cs typeface="Calibri"/>
              <a:sym typeface="Calibri"/>
            </a:endParaRPr>
          </a:p>
          <a:p>
            <a:pPr marL="0" lvl="0" indent="0" algn="l" rtl="0">
              <a:lnSpc>
                <a:spcPct val="115000"/>
              </a:lnSpc>
              <a:spcBef>
                <a:spcPts val="800"/>
              </a:spcBef>
              <a:spcAft>
                <a:spcPts val="0"/>
              </a:spcAft>
              <a:buClr>
                <a:schemeClr val="dk1"/>
              </a:buClr>
              <a:buSzPts val="1100"/>
              <a:buFont typeface="Arial"/>
              <a:buNone/>
            </a:pPr>
            <a:r>
              <a:rPr lang="en-US" sz="1900">
                <a:latin typeface="Calibri"/>
                <a:ea typeface="Calibri"/>
                <a:cs typeface="Calibri"/>
                <a:sym typeface="Calibri"/>
              </a:rPr>
              <a:t>Fake news has become one of the biggest problems of our age. It has a serious impact on our online as well as offline discourse. One can even go as far as saying that, to date, fake news poses a clear and present danger to western democracy and stability of the society.</a:t>
            </a:r>
            <a:endParaRPr sz="1900">
              <a:latin typeface="Calibri"/>
              <a:ea typeface="Calibri"/>
              <a:cs typeface="Calibri"/>
              <a:sym typeface="Calibri"/>
            </a:endParaRPr>
          </a:p>
          <a:p>
            <a:pPr marL="0" lvl="0" indent="0" algn="l" rtl="0">
              <a:lnSpc>
                <a:spcPct val="115000"/>
              </a:lnSpc>
              <a:spcBef>
                <a:spcPts val="0"/>
              </a:spcBef>
              <a:spcAft>
                <a:spcPts val="0"/>
              </a:spcAft>
              <a:buNone/>
            </a:pPr>
            <a:endParaRPr sz="19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900">
                <a:latin typeface="Calibri"/>
                <a:ea typeface="Calibri"/>
                <a:cs typeface="Calibri"/>
                <a:sym typeface="Calibri"/>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endParaRPr sz="1900">
              <a:latin typeface="Calibri"/>
              <a:ea typeface="Calibri"/>
              <a:cs typeface="Calibri"/>
              <a:sym typeface="Calibri"/>
            </a:endParaRPr>
          </a:p>
          <a:p>
            <a:pPr marL="0" lvl="0" indent="0" algn="l" rtl="0">
              <a:lnSpc>
                <a:spcPct val="115000"/>
              </a:lnSpc>
              <a:spcBef>
                <a:spcPts val="0"/>
              </a:spcBef>
              <a:spcAft>
                <a:spcPts val="0"/>
              </a:spcAft>
              <a:buNone/>
            </a:pPr>
            <a:endParaRPr sz="1900">
              <a:latin typeface="Calibri"/>
              <a:ea typeface="Calibri"/>
              <a:cs typeface="Calibri"/>
              <a:sym typeface="Calibri"/>
            </a:endParaRPr>
          </a:p>
          <a:p>
            <a:pPr marL="0" lvl="0" indent="0" algn="l" rtl="0">
              <a:lnSpc>
                <a:spcPct val="115000"/>
              </a:lnSpc>
              <a:spcBef>
                <a:spcPts val="0"/>
              </a:spcBef>
              <a:spcAft>
                <a:spcPts val="0"/>
              </a:spcAft>
              <a:buNone/>
            </a:pPr>
            <a:r>
              <a:rPr lang="en-US" sz="1900">
                <a:latin typeface="Calibri"/>
                <a:ea typeface="Calibri"/>
                <a:cs typeface="Calibri"/>
                <a:sym typeface="Calibri"/>
              </a:rPr>
              <a:t>For media outlets, the ability to attract viewers to their websites is necessary to generate online advertising revenue. So it is necessary to detect fake news.</a:t>
            </a:r>
            <a:endParaRPr sz="2500" u="sng"/>
          </a:p>
          <a:p>
            <a:pPr marL="0" lvl="0" indent="88900" algn="l" rtl="0">
              <a:lnSpc>
                <a:spcPct val="90000"/>
              </a:lnSpc>
              <a:spcBef>
                <a:spcPts val="1000"/>
              </a:spcBef>
              <a:spcAft>
                <a:spcPts val="0"/>
              </a:spcAft>
              <a:buClr>
                <a:schemeClr val="dk1"/>
              </a:buClr>
              <a:buSzPts val="1400"/>
              <a:buFont typeface="Arial"/>
              <a:buNone/>
            </a:pPr>
            <a:endParaRPr sz="2000">
              <a:solidFill>
                <a:schemeClr val="dk1"/>
              </a:solidFill>
            </a:endParaRPr>
          </a:p>
        </p:txBody>
      </p:sp>
      <p:grpSp>
        <p:nvGrpSpPr>
          <p:cNvPr id="72" name="Google Shape;72;p1"/>
          <p:cNvGrpSpPr/>
          <p:nvPr/>
        </p:nvGrpSpPr>
        <p:grpSpPr>
          <a:xfrm>
            <a:off x="11388224" y="2325422"/>
            <a:ext cx="465458" cy="872153"/>
            <a:chOff x="11388224" y="2325422"/>
            <a:chExt cx="465458" cy="872153"/>
          </a:xfrm>
        </p:grpSpPr>
        <p:sp>
          <p:nvSpPr>
            <p:cNvPr id="73" name="Google Shape;73;p1"/>
            <p:cNvSpPr/>
            <p:nvPr/>
          </p:nvSpPr>
          <p:spPr>
            <a:xfrm>
              <a:off x="11403764" y="2325422"/>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1"/>
            <p:cNvSpPr/>
            <p:nvPr/>
          </p:nvSpPr>
          <p:spPr>
            <a:xfrm>
              <a:off x="11762544" y="2554717"/>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
            <p:cNvSpPr/>
            <p:nvPr/>
          </p:nvSpPr>
          <p:spPr>
            <a:xfrm>
              <a:off x="11388224" y="3069861"/>
              <a:ext cx="127714" cy="127714"/>
            </a:xfrm>
            <a:custGeom>
              <a:avLst/>
              <a:gdLst/>
              <a:ahLst/>
              <a:cxnLst/>
              <a:rect l="l" t="t" r="r" b="b"/>
              <a:pathLst>
                <a:path w="127714" h="127714" extrusionOk="0">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76" name="Google Shape;76;p1"/>
          <p:cNvPicPr preferRelativeResize="0"/>
          <p:nvPr/>
        </p:nvPicPr>
        <p:blipFill rotWithShape="1">
          <a:blip r:embed="rId3">
            <a:alphaModFix/>
          </a:blip>
          <a:srcRect l="9546" r="9546"/>
          <a:stretch/>
        </p:blipFill>
        <p:spPr>
          <a:xfrm>
            <a:off x="10063238" y="98027"/>
            <a:ext cx="1705985" cy="118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Length before and after preprocessing</a:t>
            </a:r>
            <a:endParaRPr/>
          </a:p>
        </p:txBody>
      </p:sp>
      <p:sp>
        <p:nvSpPr>
          <p:cNvPr id="177" name="Google Shape;17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Clr>
                <a:schemeClr val="dk1"/>
              </a:buClr>
              <a:buSzPts val="2800"/>
              <a:buNone/>
            </a:pPr>
            <a:br>
              <a:rPr lang="en-US"/>
            </a:br>
            <a:br>
              <a:rPr lang="en-US"/>
            </a:br>
            <a:endParaRPr/>
          </a:p>
        </p:txBody>
      </p:sp>
      <p:sp>
        <p:nvSpPr>
          <p:cNvPr id="178" name="Google Shape;178;p9"/>
          <p:cNvSpPr/>
          <p:nvPr/>
        </p:nvSpPr>
        <p:spPr>
          <a:xfrm>
            <a:off x="3847923" y="3641588"/>
            <a:ext cx="3752400" cy="11502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Clean Length : 78875097</a:t>
            </a:r>
            <a:endParaRPr sz="1800">
              <a:solidFill>
                <a:schemeClr val="lt1"/>
              </a:solidFill>
              <a:latin typeface="Calibri"/>
              <a:ea typeface="Calibri"/>
              <a:cs typeface="Calibri"/>
              <a:sym typeface="Calibri"/>
            </a:endParaRPr>
          </a:p>
        </p:txBody>
      </p:sp>
      <p:sp>
        <p:nvSpPr>
          <p:cNvPr id="179" name="Google Shape;179;p9"/>
          <p:cNvSpPr/>
          <p:nvPr/>
        </p:nvSpPr>
        <p:spPr>
          <a:xfrm>
            <a:off x="5390913" y="2663930"/>
            <a:ext cx="488830" cy="977660"/>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9"/>
          <p:cNvSpPr/>
          <p:nvPr/>
        </p:nvSpPr>
        <p:spPr>
          <a:xfrm>
            <a:off x="3984505" y="1950109"/>
            <a:ext cx="3479319" cy="10783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Original Length : 110858087</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pic>
        <p:nvPicPr>
          <p:cNvPr id="185" name="Google Shape;185;p10"/>
          <p:cNvPicPr preferRelativeResize="0">
            <a:picLocks noGrp="1"/>
          </p:cNvPicPr>
          <p:nvPr>
            <p:ph type="body" idx="1"/>
          </p:nvPr>
        </p:nvPicPr>
        <p:blipFill rotWithShape="1">
          <a:blip r:embed="rId3">
            <a:alphaModFix/>
          </a:blip>
          <a:srcRect t="7983" b="7983"/>
          <a:stretch/>
        </p:blipFill>
        <p:spPr>
          <a:xfrm>
            <a:off x="20" y="10"/>
            <a:ext cx="12192000" cy="6858000"/>
          </a:xfrm>
          <a:prstGeom prst="rect">
            <a:avLst/>
          </a:prstGeom>
          <a:noFill/>
          <a:ln>
            <a:noFill/>
          </a:ln>
        </p:spPr>
      </p:pic>
      <p:sp>
        <p:nvSpPr>
          <p:cNvPr id="186" name="Google Shape;186;p10"/>
          <p:cNvSpPr/>
          <p:nvPr/>
        </p:nvSpPr>
        <p:spPr>
          <a:xfrm>
            <a:off x="0" y="5320142"/>
            <a:ext cx="12192000" cy="736551"/>
          </a:xfrm>
          <a:prstGeom prst="rect">
            <a:avLst/>
          </a:prstGeom>
          <a:solidFill>
            <a:schemeClr val="lt1">
              <a:alpha val="9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10"/>
          <p:cNvSpPr txBox="1">
            <a:spLocks noGrp="1"/>
          </p:cNvSpPr>
          <p:nvPr>
            <p:ph type="title"/>
          </p:nvPr>
        </p:nvSpPr>
        <p:spPr>
          <a:xfrm>
            <a:off x="523875" y="5317240"/>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600"/>
              <a:buFont typeface="Calibri"/>
              <a:buNone/>
            </a:pPr>
            <a:r>
              <a:rPr lang="en-US" sz="3600" b="1" u="sng">
                <a:solidFill>
                  <a:srgbClr val="262626"/>
                </a:solidFill>
              </a:rPr>
              <a:t>Word Cloud</a:t>
            </a:r>
            <a:endParaRPr/>
          </a:p>
        </p:txBody>
      </p:sp>
      <p:cxnSp>
        <p:nvCxnSpPr>
          <p:cNvPr id="188" name="Google Shape;188;p10"/>
          <p:cNvCxnSpPr/>
          <p:nvPr/>
        </p:nvCxnSpPr>
        <p:spPr>
          <a:xfrm>
            <a:off x="0" y="5241983"/>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cxnSp>
        <p:nvCxnSpPr>
          <p:cNvPr id="189" name="Google Shape;189;p10"/>
          <p:cNvCxnSpPr/>
          <p:nvPr/>
        </p:nvCxnSpPr>
        <p:spPr>
          <a:xfrm>
            <a:off x="0" y="6134852"/>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13"/>
          <p:cNvSpPr txBox="1">
            <a:spLocks noGrp="1"/>
          </p:cNvSpPr>
          <p:nvPr>
            <p:ph type="title"/>
          </p:nvPr>
        </p:nvSpPr>
        <p:spPr>
          <a:xfrm>
            <a:off x="838200" y="184805"/>
            <a:ext cx="10515600" cy="15058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200"/>
              <a:buFont typeface="Calibri"/>
              <a:buNone/>
            </a:pPr>
            <a:r>
              <a:rPr lang="en-US" sz="5200" b="1" u="sng">
                <a:solidFill>
                  <a:schemeClr val="dk1"/>
                </a:solidFill>
                <a:latin typeface="Calibri"/>
                <a:ea typeface="Calibri"/>
                <a:cs typeface="Calibri"/>
                <a:sym typeface="Calibri"/>
              </a:rPr>
              <a:t>Final Dataset</a:t>
            </a:r>
            <a:endParaRPr/>
          </a:p>
        </p:txBody>
      </p:sp>
      <p:pic>
        <p:nvPicPr>
          <p:cNvPr id="196" name="Google Shape;196;p13"/>
          <p:cNvPicPr preferRelativeResize="0"/>
          <p:nvPr/>
        </p:nvPicPr>
        <p:blipFill>
          <a:blip r:embed="rId3">
            <a:alphaModFix/>
          </a:blip>
          <a:stretch>
            <a:fillRect/>
          </a:stretch>
        </p:blipFill>
        <p:spPr>
          <a:xfrm>
            <a:off x="1512453" y="1423828"/>
            <a:ext cx="9164051" cy="514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cxnSp>
        <p:nvCxnSpPr>
          <p:cNvPr id="201" name="Google Shape;201;p14"/>
          <p:cNvCxnSpPr/>
          <p:nvPr/>
        </p:nvCxnSpPr>
        <p:spPr>
          <a:xfrm>
            <a:off x="0" y="272357"/>
            <a:ext cx="12188824" cy="0"/>
          </a:xfrm>
          <a:prstGeom prst="straightConnector1">
            <a:avLst/>
          </a:prstGeom>
          <a:noFill/>
          <a:ln w="50800" cap="flat" cmpd="sng">
            <a:solidFill>
              <a:srgbClr val="3F3F3F"/>
            </a:solidFill>
            <a:prstDash val="solid"/>
            <a:miter lim="800000"/>
            <a:headEnd type="none" w="sm" len="sm"/>
            <a:tailEnd type="none" w="sm" len="sm"/>
          </a:ln>
        </p:spPr>
      </p:cxnSp>
      <p:sp>
        <p:nvSpPr>
          <p:cNvPr id="202" name="Google Shape;202;p14"/>
          <p:cNvSpPr/>
          <p:nvPr/>
        </p:nvSpPr>
        <p:spPr>
          <a:xfrm>
            <a:off x="0" y="368596"/>
            <a:ext cx="12192000" cy="1735555"/>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14"/>
          <p:cNvSpPr txBox="1">
            <a:spLocks noGrp="1"/>
          </p:cNvSpPr>
          <p:nvPr>
            <p:ph type="title"/>
          </p:nvPr>
        </p:nvSpPr>
        <p:spPr>
          <a:xfrm>
            <a:off x="526073" y="489439"/>
            <a:ext cx="11139854" cy="93044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000"/>
              <a:buFont typeface="Calibri"/>
              <a:buNone/>
            </a:pPr>
            <a:r>
              <a:rPr lang="en-US" sz="3000" b="1" u="sng">
                <a:solidFill>
                  <a:schemeClr val="lt1"/>
                </a:solidFill>
                <a:latin typeface="Calibri"/>
                <a:ea typeface="Calibri"/>
                <a:cs typeface="Calibri"/>
                <a:sym typeface="Calibri"/>
              </a:rPr>
              <a:t>Encoding</a:t>
            </a:r>
            <a:br>
              <a:rPr lang="en-US" sz="3000" b="1" u="sng">
                <a:solidFill>
                  <a:schemeClr val="lt1"/>
                </a:solidFill>
                <a:latin typeface="Calibri"/>
                <a:ea typeface="Calibri"/>
                <a:cs typeface="Calibri"/>
                <a:sym typeface="Calibri"/>
              </a:rPr>
            </a:br>
            <a:r>
              <a:rPr lang="en-US" sz="3000" b="1" u="sng">
                <a:solidFill>
                  <a:schemeClr val="lt1"/>
                </a:solidFill>
                <a:latin typeface="Calibri"/>
                <a:ea typeface="Calibri"/>
                <a:cs typeface="Calibri"/>
                <a:sym typeface="Calibri"/>
              </a:rPr>
              <a:t>TF-IDF Vectorizer</a:t>
            </a:r>
            <a:endParaRPr sz="3000" b="1">
              <a:solidFill>
                <a:schemeClr val="lt1"/>
              </a:solidFill>
              <a:latin typeface="Calibri"/>
              <a:ea typeface="Calibri"/>
              <a:cs typeface="Calibri"/>
              <a:sym typeface="Calibri"/>
            </a:endParaRPr>
          </a:p>
        </p:txBody>
      </p:sp>
      <p:cxnSp>
        <p:nvCxnSpPr>
          <p:cNvPr id="204" name="Google Shape;204;p14"/>
          <p:cNvCxnSpPr/>
          <p:nvPr/>
        </p:nvCxnSpPr>
        <p:spPr>
          <a:xfrm>
            <a:off x="4724400" y="1479733"/>
            <a:ext cx="2743200" cy="0"/>
          </a:xfrm>
          <a:prstGeom prst="straightConnector1">
            <a:avLst/>
          </a:prstGeom>
          <a:noFill/>
          <a:ln w="19050" cap="flat" cmpd="sng">
            <a:solidFill>
              <a:schemeClr val="lt1">
                <a:alpha val="74901"/>
              </a:schemeClr>
            </a:solidFill>
            <a:prstDash val="solid"/>
            <a:miter lim="800000"/>
            <a:headEnd type="none" w="sm" len="sm"/>
            <a:tailEnd type="none" w="sm" len="sm"/>
          </a:ln>
        </p:spPr>
      </p:cxnSp>
      <p:cxnSp>
        <p:nvCxnSpPr>
          <p:cNvPr id="205" name="Google Shape;205;p14"/>
          <p:cNvCxnSpPr/>
          <p:nvPr/>
        </p:nvCxnSpPr>
        <p:spPr>
          <a:xfrm>
            <a:off x="0" y="2201402"/>
            <a:ext cx="12188824" cy="0"/>
          </a:xfrm>
          <a:prstGeom prst="straightConnector1">
            <a:avLst/>
          </a:prstGeom>
          <a:noFill/>
          <a:ln w="50800" cap="flat" cmpd="sng">
            <a:solidFill>
              <a:srgbClr val="3F3F3F"/>
            </a:solidFill>
            <a:prstDash val="solid"/>
            <a:miter lim="800000"/>
            <a:headEnd type="none" w="sm" len="sm"/>
            <a:tailEnd type="none" w="sm" len="sm"/>
          </a:ln>
        </p:spPr>
      </p:cxnSp>
      <p:pic>
        <p:nvPicPr>
          <p:cNvPr id="206" name="Google Shape;206;p14"/>
          <p:cNvPicPr preferRelativeResize="0"/>
          <p:nvPr/>
        </p:nvPicPr>
        <p:blipFill>
          <a:blip r:embed="rId3">
            <a:alphaModFix/>
          </a:blip>
          <a:stretch>
            <a:fillRect/>
          </a:stretch>
        </p:blipFill>
        <p:spPr>
          <a:xfrm>
            <a:off x="787863" y="3098950"/>
            <a:ext cx="10616275" cy="231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15"/>
          <p:cNvSpPr/>
          <p:nvPr/>
        </p:nvSpPr>
        <p:spPr>
          <a:xfrm>
            <a:off x="336884" y="321177"/>
            <a:ext cx="4332307" cy="6179552"/>
          </a:xfrm>
          <a:prstGeom prst="rect">
            <a:avLst/>
          </a:prstGeom>
          <a:solidFill>
            <a:srgbClr val="404040">
              <a:alpha val="89803"/>
            </a:srgbClr>
          </a:solidFill>
          <a:ln w="127000" cap="sq" cmpd="thinThick">
            <a:solidFill>
              <a:srgbClr val="59595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15"/>
          <p:cNvSpPr txBox="1">
            <a:spLocks noGrp="1"/>
          </p:cNvSpPr>
          <p:nvPr>
            <p:ph type="title"/>
          </p:nvPr>
        </p:nvSpPr>
        <p:spPr>
          <a:xfrm>
            <a:off x="674237" y="914400"/>
            <a:ext cx="3657600" cy="288757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3400"/>
              <a:buFont typeface="Calibri"/>
              <a:buNone/>
            </a:pPr>
            <a:r>
              <a:rPr lang="en-US" sz="3400" b="1" u="sng">
                <a:solidFill>
                  <a:srgbClr val="FFFFFF"/>
                </a:solidFill>
                <a:latin typeface="Calibri"/>
                <a:ea typeface="Calibri"/>
                <a:cs typeface="Calibri"/>
                <a:sym typeface="Calibri"/>
              </a:rPr>
              <a:t>Best Model, Parameters &amp; Score:</a:t>
            </a:r>
            <a:endParaRPr/>
          </a:p>
        </p:txBody>
      </p:sp>
      <p:sp>
        <p:nvSpPr>
          <p:cNvPr id="213" name="Google Shape;213;p15"/>
          <p:cNvSpPr txBox="1">
            <a:spLocks noGrp="1"/>
          </p:cNvSpPr>
          <p:nvPr>
            <p:ph type="body" idx="1"/>
          </p:nvPr>
        </p:nvSpPr>
        <p:spPr>
          <a:xfrm>
            <a:off x="674237" y="4170501"/>
            <a:ext cx="3657600" cy="152559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rgbClr val="FFFFFF"/>
              </a:buClr>
              <a:buSzPts val="2000"/>
              <a:buNone/>
            </a:pPr>
            <a:r>
              <a:rPr lang="en-US" sz="2000">
                <a:solidFill>
                  <a:srgbClr val="FFFFFF"/>
                </a:solidFill>
                <a:latin typeface="Calibri"/>
                <a:ea typeface="Calibri"/>
                <a:cs typeface="Calibri"/>
                <a:sym typeface="Calibri"/>
              </a:rPr>
              <a:t>RandomForest Classifier.</a:t>
            </a:r>
            <a:endParaRPr/>
          </a:p>
        </p:txBody>
      </p:sp>
      <p:cxnSp>
        <p:nvCxnSpPr>
          <p:cNvPr id="214" name="Google Shape;214;p15"/>
          <p:cNvCxnSpPr/>
          <p:nvPr/>
        </p:nvCxnSpPr>
        <p:spPr>
          <a:xfrm>
            <a:off x="1191126" y="3910267"/>
            <a:ext cx="2586790" cy="0"/>
          </a:xfrm>
          <a:prstGeom prst="straightConnector1">
            <a:avLst/>
          </a:prstGeom>
          <a:noFill/>
          <a:ln w="22225" cap="flat" cmpd="sng">
            <a:solidFill>
              <a:srgbClr val="D9D9D9"/>
            </a:solidFill>
            <a:prstDash val="solid"/>
            <a:miter lim="800000"/>
            <a:headEnd type="none" w="sm" len="sm"/>
            <a:tailEnd type="none" w="sm" len="sm"/>
          </a:ln>
        </p:spPr>
      </p:cxnSp>
      <p:pic>
        <p:nvPicPr>
          <p:cNvPr id="215" name="Google Shape;215;p15"/>
          <p:cNvPicPr preferRelativeResize="0"/>
          <p:nvPr/>
        </p:nvPicPr>
        <p:blipFill>
          <a:blip r:embed="rId3">
            <a:alphaModFix/>
          </a:blip>
          <a:stretch>
            <a:fillRect/>
          </a:stretch>
        </p:blipFill>
        <p:spPr>
          <a:xfrm>
            <a:off x="6957291" y="152400"/>
            <a:ext cx="4035587" cy="655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1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16"/>
          <p:cNvSpPr txBox="1">
            <a:spLocks noGrp="1"/>
          </p:cNvSpPr>
          <p:nvPr>
            <p:ph type="title"/>
          </p:nvPr>
        </p:nvSpPr>
        <p:spPr>
          <a:xfrm>
            <a:off x="594360" y="1474757"/>
            <a:ext cx="3734698" cy="32102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en-US" sz="4800" b="1" u="sng">
                <a:solidFill>
                  <a:schemeClr val="dk1"/>
                </a:solidFill>
                <a:latin typeface="Calibri"/>
                <a:ea typeface="Calibri"/>
                <a:cs typeface="Calibri"/>
                <a:sym typeface="Calibri"/>
              </a:rPr>
              <a:t>Original VS Predicted</a:t>
            </a:r>
            <a:endParaRPr/>
          </a:p>
        </p:txBody>
      </p:sp>
      <p:grpSp>
        <p:nvGrpSpPr>
          <p:cNvPr id="222" name="Google Shape;222;p16"/>
          <p:cNvGrpSpPr/>
          <p:nvPr/>
        </p:nvGrpSpPr>
        <p:grpSpPr>
          <a:xfrm>
            <a:off x="56168" y="2414016"/>
            <a:ext cx="232963" cy="1340860"/>
            <a:chOff x="56168" y="2050133"/>
            <a:chExt cx="232963" cy="1340860"/>
          </a:xfrm>
        </p:grpSpPr>
        <p:sp>
          <p:nvSpPr>
            <p:cNvPr id="223" name="Google Shape;223;p16"/>
            <p:cNvSpPr/>
            <p:nvPr/>
          </p:nvSpPr>
          <p:spPr>
            <a:xfrm rot="5400000">
              <a:off x="228600"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16"/>
            <p:cNvSpPr/>
            <p:nvPr/>
          </p:nvSpPr>
          <p:spPr>
            <a:xfrm rot="5400000">
              <a:off x="54864"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16"/>
            <p:cNvSpPr/>
            <p:nvPr/>
          </p:nvSpPr>
          <p:spPr>
            <a:xfrm rot="5400000">
              <a:off x="228600"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p16"/>
            <p:cNvSpPr/>
            <p:nvPr/>
          </p:nvSpPr>
          <p:spPr>
            <a:xfrm rot="5400000">
              <a:off x="54864"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16"/>
            <p:cNvSpPr/>
            <p:nvPr/>
          </p:nvSpPr>
          <p:spPr>
            <a:xfrm rot="5400000">
              <a:off x="228600"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 name="Google Shape;228;p16"/>
            <p:cNvSpPr/>
            <p:nvPr/>
          </p:nvSpPr>
          <p:spPr>
            <a:xfrm rot="5400000">
              <a:off x="54864"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16"/>
            <p:cNvSpPr/>
            <p:nvPr/>
          </p:nvSpPr>
          <p:spPr>
            <a:xfrm rot="5400000">
              <a:off x="228600"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16"/>
            <p:cNvSpPr/>
            <p:nvPr/>
          </p:nvSpPr>
          <p:spPr>
            <a:xfrm rot="5400000">
              <a:off x="54864"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16"/>
            <p:cNvSpPr/>
            <p:nvPr/>
          </p:nvSpPr>
          <p:spPr>
            <a:xfrm rot="5400000">
              <a:off x="228600"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16"/>
            <p:cNvSpPr/>
            <p:nvPr/>
          </p:nvSpPr>
          <p:spPr>
            <a:xfrm rot="5400000">
              <a:off x="54864"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16"/>
            <p:cNvSpPr/>
            <p:nvPr/>
          </p:nvSpPr>
          <p:spPr>
            <a:xfrm rot="5400000">
              <a:off x="228600"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16"/>
            <p:cNvSpPr/>
            <p:nvPr/>
          </p:nvSpPr>
          <p:spPr>
            <a:xfrm rot="5400000">
              <a:off x="54864"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16"/>
            <p:cNvSpPr/>
            <p:nvPr/>
          </p:nvSpPr>
          <p:spPr>
            <a:xfrm rot="5400000">
              <a:off x="228600"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16"/>
            <p:cNvSpPr/>
            <p:nvPr/>
          </p:nvSpPr>
          <p:spPr>
            <a:xfrm rot="5400000">
              <a:off x="54864"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6"/>
            <p:cNvSpPr/>
            <p:nvPr/>
          </p:nvSpPr>
          <p:spPr>
            <a:xfrm rot="5400000">
              <a:off x="228600"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16"/>
            <p:cNvSpPr/>
            <p:nvPr/>
          </p:nvSpPr>
          <p:spPr>
            <a:xfrm rot="5400000">
              <a:off x="54864"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16"/>
            <p:cNvSpPr/>
            <p:nvPr/>
          </p:nvSpPr>
          <p:spPr>
            <a:xfrm rot="5400000">
              <a:off x="228600"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16"/>
            <p:cNvSpPr/>
            <p:nvPr/>
          </p:nvSpPr>
          <p:spPr>
            <a:xfrm rot="5400000">
              <a:off x="54864"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16"/>
            <p:cNvSpPr/>
            <p:nvPr/>
          </p:nvSpPr>
          <p:spPr>
            <a:xfrm rot="5400000">
              <a:off x="228600"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16"/>
            <p:cNvSpPr/>
            <p:nvPr/>
          </p:nvSpPr>
          <p:spPr>
            <a:xfrm rot="5400000">
              <a:off x="54864"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3" name="Google Shape;243;p16"/>
          <p:cNvSpPr/>
          <p:nvPr/>
        </p:nvSpPr>
        <p:spPr>
          <a:xfrm>
            <a:off x="0" y="5364472"/>
            <a:ext cx="5291468" cy="149047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p16"/>
          <p:cNvSpPr txBox="1">
            <a:spLocks noGrp="1"/>
          </p:cNvSpPr>
          <p:nvPr>
            <p:ph type="body" idx="1"/>
          </p:nvPr>
        </p:nvSpPr>
        <p:spPr>
          <a:xfrm>
            <a:off x="594360" y="5540035"/>
            <a:ext cx="4376651" cy="7955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1600"/>
              </a:spcAft>
              <a:buClr>
                <a:schemeClr val="dk1"/>
              </a:buClr>
              <a:buSzPts val="1800"/>
              <a:buNone/>
            </a:pPr>
            <a:r>
              <a:rPr lang="en-US" sz="1800">
                <a:solidFill>
                  <a:schemeClr val="dk1"/>
                </a:solidFill>
                <a:latin typeface="Calibri"/>
                <a:ea typeface="Calibri"/>
                <a:cs typeface="Calibri"/>
                <a:sym typeface="Calibri"/>
              </a:rPr>
              <a:t>- RandomForest Classifier.</a:t>
            </a:r>
            <a:endParaRPr/>
          </a:p>
        </p:txBody>
      </p:sp>
      <p:sp>
        <p:nvSpPr>
          <p:cNvPr id="245" name="Google Shape;245;p16"/>
          <p:cNvSpPr/>
          <p:nvPr/>
        </p:nvSpPr>
        <p:spPr>
          <a:xfrm>
            <a:off x="0" y="6501384"/>
            <a:ext cx="5852160" cy="3566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46" name="Google Shape;246;p16"/>
          <p:cNvPicPr preferRelativeResize="0"/>
          <p:nvPr/>
        </p:nvPicPr>
        <p:blipFill>
          <a:blip r:embed="rId3">
            <a:alphaModFix/>
          </a:blip>
          <a:stretch>
            <a:fillRect/>
          </a:stretch>
        </p:blipFill>
        <p:spPr>
          <a:xfrm>
            <a:off x="7416859" y="412563"/>
            <a:ext cx="3277319" cy="603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17"/>
          <p:cNvSpPr/>
          <p:nvPr/>
        </p:nvSpPr>
        <p:spPr>
          <a:xfrm>
            <a:off x="150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17"/>
          <p:cNvSpPr txBox="1">
            <a:spLocks noGrp="1"/>
          </p:cNvSpPr>
          <p:nvPr>
            <p:ph type="title"/>
          </p:nvPr>
        </p:nvSpPr>
        <p:spPr>
          <a:xfrm>
            <a:off x="594349" y="1474750"/>
            <a:ext cx="4175400" cy="3210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100"/>
              <a:buFont typeface="Calibri"/>
              <a:buNone/>
            </a:pPr>
            <a:r>
              <a:rPr lang="en-US" sz="4100" b="1" u="sng">
                <a:solidFill>
                  <a:schemeClr val="dk1"/>
                </a:solidFill>
                <a:latin typeface="Calibri"/>
                <a:ea typeface="Calibri"/>
                <a:cs typeface="Calibri"/>
                <a:sym typeface="Calibri"/>
              </a:rPr>
              <a:t>Cross-Validation</a:t>
            </a:r>
            <a:endParaRPr sz="4100" b="1">
              <a:solidFill>
                <a:schemeClr val="dk1"/>
              </a:solidFill>
              <a:latin typeface="Calibri"/>
              <a:ea typeface="Calibri"/>
              <a:cs typeface="Calibri"/>
              <a:sym typeface="Calibri"/>
            </a:endParaRPr>
          </a:p>
        </p:txBody>
      </p:sp>
      <p:grpSp>
        <p:nvGrpSpPr>
          <p:cNvPr id="253" name="Google Shape;253;p17"/>
          <p:cNvGrpSpPr/>
          <p:nvPr/>
        </p:nvGrpSpPr>
        <p:grpSpPr>
          <a:xfrm>
            <a:off x="56168" y="2414016"/>
            <a:ext cx="232963" cy="1340860"/>
            <a:chOff x="56168" y="2050133"/>
            <a:chExt cx="232963" cy="1340860"/>
          </a:xfrm>
        </p:grpSpPr>
        <p:sp>
          <p:nvSpPr>
            <p:cNvPr id="254" name="Google Shape;254;p17"/>
            <p:cNvSpPr/>
            <p:nvPr/>
          </p:nvSpPr>
          <p:spPr>
            <a:xfrm rot="5400000">
              <a:off x="228600"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17"/>
            <p:cNvSpPr/>
            <p:nvPr/>
          </p:nvSpPr>
          <p:spPr>
            <a:xfrm rot="5400000">
              <a:off x="54864" y="261989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17"/>
            <p:cNvSpPr/>
            <p:nvPr/>
          </p:nvSpPr>
          <p:spPr>
            <a:xfrm rot="5400000">
              <a:off x="228600"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17"/>
            <p:cNvSpPr/>
            <p:nvPr/>
          </p:nvSpPr>
          <p:spPr>
            <a:xfrm rot="5400000">
              <a:off x="54864" y="247777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17"/>
            <p:cNvSpPr/>
            <p:nvPr/>
          </p:nvSpPr>
          <p:spPr>
            <a:xfrm rot="5400000">
              <a:off x="228600"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7"/>
            <p:cNvSpPr/>
            <p:nvPr/>
          </p:nvSpPr>
          <p:spPr>
            <a:xfrm rot="5400000">
              <a:off x="54864" y="233566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17"/>
            <p:cNvSpPr/>
            <p:nvPr/>
          </p:nvSpPr>
          <p:spPr>
            <a:xfrm rot="5400000">
              <a:off x="228600"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p17"/>
            <p:cNvSpPr/>
            <p:nvPr/>
          </p:nvSpPr>
          <p:spPr>
            <a:xfrm rot="5400000">
              <a:off x="54864" y="219355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17"/>
            <p:cNvSpPr/>
            <p:nvPr/>
          </p:nvSpPr>
          <p:spPr>
            <a:xfrm rot="5400000">
              <a:off x="228600"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 name="Google Shape;263;p17"/>
            <p:cNvSpPr/>
            <p:nvPr/>
          </p:nvSpPr>
          <p:spPr>
            <a:xfrm rot="5400000">
              <a:off x="54864" y="205143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17"/>
            <p:cNvSpPr/>
            <p:nvPr/>
          </p:nvSpPr>
          <p:spPr>
            <a:xfrm rot="5400000">
              <a:off x="228600"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17"/>
            <p:cNvSpPr/>
            <p:nvPr/>
          </p:nvSpPr>
          <p:spPr>
            <a:xfrm rot="5400000">
              <a:off x="54864" y="3330462"/>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p17"/>
            <p:cNvSpPr/>
            <p:nvPr/>
          </p:nvSpPr>
          <p:spPr>
            <a:xfrm rot="5400000">
              <a:off x="228600"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17"/>
            <p:cNvSpPr/>
            <p:nvPr/>
          </p:nvSpPr>
          <p:spPr>
            <a:xfrm rot="5400000">
              <a:off x="54864" y="3188348"/>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17"/>
            <p:cNvSpPr/>
            <p:nvPr/>
          </p:nvSpPr>
          <p:spPr>
            <a:xfrm rot="5400000">
              <a:off x="228600"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17"/>
            <p:cNvSpPr/>
            <p:nvPr/>
          </p:nvSpPr>
          <p:spPr>
            <a:xfrm rot="5400000">
              <a:off x="54864" y="3046234"/>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7"/>
            <p:cNvSpPr/>
            <p:nvPr/>
          </p:nvSpPr>
          <p:spPr>
            <a:xfrm rot="5400000">
              <a:off x="228600"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7"/>
            <p:cNvSpPr/>
            <p:nvPr/>
          </p:nvSpPr>
          <p:spPr>
            <a:xfrm rot="5400000">
              <a:off x="54864" y="2904120"/>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17"/>
            <p:cNvSpPr/>
            <p:nvPr/>
          </p:nvSpPr>
          <p:spPr>
            <a:xfrm rot="5400000">
              <a:off x="228600"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7"/>
            <p:cNvSpPr/>
            <p:nvPr/>
          </p:nvSpPr>
          <p:spPr>
            <a:xfrm rot="5400000">
              <a:off x="54864" y="2762006"/>
              <a:ext cx="61834"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74" name="Google Shape;274;p17"/>
          <p:cNvSpPr/>
          <p:nvPr/>
        </p:nvSpPr>
        <p:spPr>
          <a:xfrm>
            <a:off x="0" y="5364472"/>
            <a:ext cx="5291468" cy="149047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17"/>
          <p:cNvSpPr/>
          <p:nvPr/>
        </p:nvSpPr>
        <p:spPr>
          <a:xfrm>
            <a:off x="0" y="6501384"/>
            <a:ext cx="5852160" cy="3566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6" name="Google Shape;276;p17"/>
          <p:cNvPicPr preferRelativeResize="0"/>
          <p:nvPr/>
        </p:nvPicPr>
        <p:blipFill>
          <a:blip r:embed="rId3">
            <a:alphaModFix/>
          </a:blip>
          <a:stretch>
            <a:fillRect/>
          </a:stretch>
        </p:blipFill>
        <p:spPr>
          <a:xfrm>
            <a:off x="5926453" y="1525828"/>
            <a:ext cx="5988299" cy="310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64A0-F5DA-8253-1967-A96994ABA194}"/>
              </a:ext>
            </a:extLst>
          </p:cNvPr>
          <p:cNvSpPr>
            <a:spLocks noGrp="1"/>
          </p:cNvSpPr>
          <p:nvPr>
            <p:ph type="ctrTitle"/>
          </p:nvPr>
        </p:nvSpPr>
        <p:spPr/>
        <p:txBody>
          <a:bodyPr/>
          <a:lstStyle/>
          <a:p>
            <a:r>
              <a:rPr lang="en-US" dirty="0"/>
              <a:t>FAKE NEWS PROJECT </a:t>
            </a:r>
          </a:p>
        </p:txBody>
      </p:sp>
      <p:sp>
        <p:nvSpPr>
          <p:cNvPr id="3" name="Subtitle 2">
            <a:extLst>
              <a:ext uri="{FF2B5EF4-FFF2-40B4-BE49-F238E27FC236}">
                <a16:creationId xmlns:a16="http://schemas.microsoft.com/office/drawing/2014/main" id="{442E4024-0630-78A3-5C90-42939B8F49C4}"/>
              </a:ext>
            </a:extLst>
          </p:cNvPr>
          <p:cNvSpPr>
            <a:spLocks noGrp="1"/>
          </p:cNvSpPr>
          <p:nvPr>
            <p:ph type="subTitle" idx="1"/>
          </p:nvPr>
        </p:nvSpPr>
        <p:spPr/>
        <p:txBody>
          <a:bodyPr/>
          <a:lstStyle/>
          <a:p>
            <a:r>
              <a:rPr lang="en-US" dirty="0"/>
              <a:t>SUBMIT BY –GAURAV KUMAR</a:t>
            </a:r>
          </a:p>
        </p:txBody>
      </p:sp>
    </p:spTree>
    <p:extLst>
      <p:ext uri="{BB962C8B-B14F-4D97-AF65-F5344CB8AC3E}">
        <p14:creationId xmlns:p14="http://schemas.microsoft.com/office/powerpoint/2010/main" val="3104546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2"/>
          <p:cNvSpPr/>
          <p:nvPr/>
        </p:nvSpPr>
        <p:spPr>
          <a:xfrm>
            <a:off x="10" y="-5705"/>
            <a:ext cx="12191990" cy="1694346"/>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2"/>
          <p:cNvSpPr txBox="1">
            <a:spLocks noGrp="1"/>
          </p:cNvSpPr>
          <p:nvPr>
            <p:ph type="title"/>
          </p:nvPr>
        </p:nvSpPr>
        <p:spPr>
          <a:xfrm>
            <a:off x="1156851" y="637762"/>
            <a:ext cx="9888496" cy="90013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b="1" u="sng">
                <a:solidFill>
                  <a:schemeClr val="lt1"/>
                </a:solidFill>
              </a:rPr>
              <a:t>Data Set Description</a:t>
            </a:r>
            <a:endParaRPr sz="4000">
              <a:solidFill>
                <a:schemeClr val="lt1"/>
              </a:solidFill>
            </a:endParaRPr>
          </a:p>
        </p:txBody>
      </p:sp>
      <p:sp>
        <p:nvSpPr>
          <p:cNvPr id="83" name="Google Shape;83;p2"/>
          <p:cNvSpPr/>
          <p:nvPr/>
        </p:nvSpPr>
        <p:spPr>
          <a:xfrm>
            <a:off x="0" y="1688641"/>
            <a:ext cx="12191990" cy="516935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2"/>
          <p:cNvSpPr/>
          <p:nvPr/>
        </p:nvSpPr>
        <p:spPr>
          <a:xfrm>
            <a:off x="1156851" y="2010758"/>
            <a:ext cx="457190"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2"/>
          <p:cNvSpPr txBox="1">
            <a:spLocks noGrp="1"/>
          </p:cNvSpPr>
          <p:nvPr>
            <p:ph type="body" idx="1"/>
          </p:nvPr>
        </p:nvSpPr>
        <p:spPr>
          <a:xfrm>
            <a:off x="558891" y="2179504"/>
            <a:ext cx="11074200" cy="467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800"/>
              </a:spcBef>
              <a:spcAft>
                <a:spcPts val="0"/>
              </a:spcAft>
              <a:buNone/>
            </a:pPr>
            <a:r>
              <a:rPr lang="en-US" sz="2300">
                <a:latin typeface="Calibri"/>
                <a:ea typeface="Calibri"/>
                <a:cs typeface="Calibri"/>
                <a:sym typeface="Calibri"/>
              </a:rPr>
              <a:t>There are two datasets one for fake news and one for true news. In true news, there is 21417 news, and in fake news, there is 23481 news. I have inserted one label column zero for fake news and one for true news:</a:t>
            </a:r>
            <a:endParaRPr sz="2300">
              <a:latin typeface="Calibri"/>
              <a:ea typeface="Calibri"/>
              <a:cs typeface="Calibri"/>
              <a:sym typeface="Calibri"/>
            </a:endParaRPr>
          </a:p>
          <a:p>
            <a:pPr marL="914400" lvl="0" indent="-374650" algn="l" rtl="0">
              <a:lnSpc>
                <a:spcPct val="100000"/>
              </a:lnSpc>
              <a:spcBef>
                <a:spcPts val="1800"/>
              </a:spcBef>
              <a:spcAft>
                <a:spcPts val="0"/>
              </a:spcAft>
              <a:buSzPts val="2300"/>
              <a:buFont typeface="Calibri"/>
              <a:buChar char="●"/>
            </a:pPr>
            <a:r>
              <a:rPr lang="en-US" sz="2300">
                <a:latin typeface="Calibri"/>
                <a:ea typeface="Calibri"/>
                <a:cs typeface="Calibri"/>
                <a:sym typeface="Calibri"/>
              </a:rPr>
              <a:t>Title: Headlines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Text: Content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Subject: Subject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Date: Date of the news.</a:t>
            </a:r>
            <a:endParaRPr sz="2300">
              <a:latin typeface="Calibri"/>
              <a:ea typeface="Calibri"/>
              <a:cs typeface="Calibri"/>
              <a:sym typeface="Calibri"/>
            </a:endParaRPr>
          </a:p>
          <a:p>
            <a:pPr marL="914400" lvl="0" indent="-374650" algn="l" rtl="0">
              <a:lnSpc>
                <a:spcPct val="100000"/>
              </a:lnSpc>
              <a:spcBef>
                <a:spcPts val="0"/>
              </a:spcBef>
              <a:spcAft>
                <a:spcPts val="0"/>
              </a:spcAft>
              <a:buSzPts val="2300"/>
              <a:buFont typeface="Calibri"/>
              <a:buChar char="●"/>
            </a:pPr>
            <a:r>
              <a:rPr lang="en-US" sz="2300">
                <a:latin typeface="Calibri"/>
                <a:ea typeface="Calibri"/>
                <a:cs typeface="Calibri"/>
                <a:sym typeface="Calibri"/>
              </a:rPr>
              <a:t>Label: News is True(1)/False(0)</a:t>
            </a:r>
            <a:endParaRPr sz="2300">
              <a:latin typeface="Calibri"/>
              <a:ea typeface="Calibri"/>
              <a:cs typeface="Calibri"/>
              <a:sym typeface="Calibri"/>
            </a:endParaRPr>
          </a:p>
          <a:p>
            <a:pPr marL="457200" lvl="0" indent="0" algn="l" rtl="0">
              <a:lnSpc>
                <a:spcPct val="90000"/>
              </a:lnSpc>
              <a:spcBef>
                <a:spcPts val="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body" idx="1"/>
          </p:nvPr>
        </p:nvSpPr>
        <p:spPr>
          <a:xfrm>
            <a:off x="4313" y="-299"/>
            <a:ext cx="12181667" cy="685689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Font typeface="Noto Sans Symbols"/>
              <a:buChar char="Ø"/>
            </a:pPr>
            <a:r>
              <a:rPr lang="en-US" b="1" u="sng"/>
              <a:t>Model Building Phase</a:t>
            </a:r>
            <a:endParaRPr/>
          </a:p>
          <a:p>
            <a:pPr marL="228600" lvl="0" indent="-228600" algn="l" rtl="0">
              <a:lnSpc>
                <a:spcPct val="90000"/>
              </a:lnSpc>
              <a:spcBef>
                <a:spcPts val="1000"/>
              </a:spcBef>
              <a:spcAft>
                <a:spcPts val="0"/>
              </a:spcAft>
              <a:buClr>
                <a:schemeClr val="dk1"/>
              </a:buClr>
              <a:buSzPts val="2800"/>
              <a:buNone/>
            </a:pPr>
            <a:r>
              <a:rPr lang="en-US"/>
              <a:t>After collecting the data, you need to build a machine learning model. Before model building do all data pre-processing steps. Try different models with different hyper parameters and select the best model. </a:t>
            </a:r>
            <a:endParaRPr/>
          </a:p>
          <a:p>
            <a:pPr marL="228600" lvl="0" indent="-228600" algn="l" rtl="0">
              <a:lnSpc>
                <a:spcPct val="90000"/>
              </a:lnSpc>
              <a:spcBef>
                <a:spcPts val="1000"/>
              </a:spcBef>
              <a:spcAft>
                <a:spcPts val="0"/>
              </a:spcAft>
              <a:buClr>
                <a:schemeClr val="dk1"/>
              </a:buClr>
              <a:buSzPts val="2800"/>
              <a:buNone/>
            </a:pPr>
            <a:r>
              <a:rPr lang="en-US"/>
              <a:t>Follow the complete life cycle of data science. Include all the steps like </a:t>
            </a:r>
            <a:endParaRPr/>
          </a:p>
          <a:p>
            <a:pPr marL="228600" lvl="0" indent="-228600" algn="l" rtl="0">
              <a:lnSpc>
                <a:spcPct val="90000"/>
              </a:lnSpc>
              <a:spcBef>
                <a:spcPts val="1000"/>
              </a:spcBef>
              <a:spcAft>
                <a:spcPts val="0"/>
              </a:spcAft>
              <a:buClr>
                <a:schemeClr val="dk1"/>
              </a:buClr>
              <a:buSzPts val="2800"/>
              <a:buNone/>
            </a:pPr>
            <a:r>
              <a:rPr lang="en-US"/>
              <a:t>1. Data Cleaning </a:t>
            </a:r>
            <a:endParaRPr/>
          </a:p>
          <a:p>
            <a:pPr marL="228600" lvl="0" indent="-228600" algn="l" rtl="0">
              <a:lnSpc>
                <a:spcPct val="90000"/>
              </a:lnSpc>
              <a:spcBef>
                <a:spcPts val="1000"/>
              </a:spcBef>
              <a:spcAft>
                <a:spcPts val="0"/>
              </a:spcAft>
              <a:buClr>
                <a:schemeClr val="dk1"/>
              </a:buClr>
              <a:buSzPts val="2800"/>
              <a:buNone/>
            </a:pPr>
            <a:r>
              <a:rPr lang="en-US"/>
              <a:t>2. Exploratory Data Analysis </a:t>
            </a:r>
            <a:endParaRPr/>
          </a:p>
          <a:p>
            <a:pPr marL="228600" lvl="0" indent="-228600" algn="l" rtl="0">
              <a:lnSpc>
                <a:spcPct val="90000"/>
              </a:lnSpc>
              <a:spcBef>
                <a:spcPts val="1000"/>
              </a:spcBef>
              <a:spcAft>
                <a:spcPts val="0"/>
              </a:spcAft>
              <a:buClr>
                <a:schemeClr val="dk1"/>
              </a:buClr>
              <a:buSzPts val="2800"/>
              <a:buNone/>
            </a:pPr>
            <a:r>
              <a:rPr lang="en-US"/>
              <a:t>3. Data Pre-processing </a:t>
            </a:r>
            <a:endParaRPr/>
          </a:p>
          <a:p>
            <a:pPr marL="228600" lvl="0" indent="-228600" algn="l" rtl="0">
              <a:lnSpc>
                <a:spcPct val="90000"/>
              </a:lnSpc>
              <a:spcBef>
                <a:spcPts val="1000"/>
              </a:spcBef>
              <a:spcAft>
                <a:spcPts val="0"/>
              </a:spcAft>
              <a:buClr>
                <a:schemeClr val="dk1"/>
              </a:buClr>
              <a:buSzPts val="2800"/>
              <a:buNone/>
            </a:pPr>
            <a:r>
              <a:rPr lang="en-US"/>
              <a:t>4. Model Building</a:t>
            </a:r>
            <a:endParaRPr/>
          </a:p>
          <a:p>
            <a:pPr marL="228600" lvl="0" indent="-228600" algn="l" rtl="0">
              <a:lnSpc>
                <a:spcPct val="90000"/>
              </a:lnSpc>
              <a:spcBef>
                <a:spcPts val="1000"/>
              </a:spcBef>
              <a:spcAft>
                <a:spcPts val="0"/>
              </a:spcAft>
              <a:buClr>
                <a:schemeClr val="dk1"/>
              </a:buClr>
              <a:buSzPts val="2800"/>
              <a:buNone/>
            </a:pPr>
            <a:r>
              <a:rPr lang="en-US"/>
              <a:t>5. Model Evaluation </a:t>
            </a:r>
            <a:endParaRPr/>
          </a:p>
          <a:p>
            <a:pPr marL="228600" lvl="0" indent="-228600" algn="l" rtl="0">
              <a:lnSpc>
                <a:spcPct val="90000"/>
              </a:lnSpc>
              <a:spcBef>
                <a:spcPts val="1000"/>
              </a:spcBef>
              <a:spcAft>
                <a:spcPts val="0"/>
              </a:spcAft>
              <a:buClr>
                <a:schemeClr val="dk1"/>
              </a:buClr>
              <a:buSzPts val="2800"/>
              <a:buNone/>
            </a:pPr>
            <a:r>
              <a:rPr lang="en-US"/>
              <a:t>6. Selecting the best model </a:t>
            </a:r>
            <a:endParaRPr/>
          </a:p>
          <a:p>
            <a:pPr marL="0" lvl="0" indent="0" algn="l" rtl="0">
              <a:lnSpc>
                <a:spcPct val="100000"/>
              </a:lnSpc>
              <a:spcBef>
                <a:spcPts val="0"/>
              </a:spcBef>
              <a:spcAft>
                <a:spcPts val="160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EDA</a:t>
            </a:r>
            <a:endParaRPr/>
          </a:p>
        </p:txBody>
      </p:sp>
      <p:grpSp>
        <p:nvGrpSpPr>
          <p:cNvPr id="96" name="Google Shape;96;p4"/>
          <p:cNvGrpSpPr/>
          <p:nvPr/>
        </p:nvGrpSpPr>
        <p:grpSpPr>
          <a:xfrm>
            <a:off x="913968" y="2403794"/>
            <a:ext cx="10364063" cy="3195000"/>
            <a:chOff x="75768" y="578169"/>
            <a:chExt cx="10364063" cy="3195000"/>
          </a:xfrm>
        </p:grpSpPr>
        <p:sp>
          <p:nvSpPr>
            <p:cNvPr id="97" name="Google Shape;97;p4"/>
            <p:cNvSpPr/>
            <p:nvPr/>
          </p:nvSpPr>
          <p:spPr>
            <a:xfrm>
              <a:off x="679050"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081237" y="980356"/>
              <a:ext cx="1082812" cy="1082812"/>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75768"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txBox="1"/>
            <p:nvPr/>
          </p:nvSpPr>
          <p:spPr>
            <a:xfrm>
              <a:off x="75768"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SHAPE OF THE DATASET.</a:t>
              </a:r>
              <a:endParaRPr/>
            </a:p>
          </p:txBody>
        </p:sp>
        <p:sp>
          <p:nvSpPr>
            <p:cNvPr id="101" name="Google Shape;101;p4"/>
            <p:cNvSpPr/>
            <p:nvPr/>
          </p:nvSpPr>
          <p:spPr>
            <a:xfrm>
              <a:off x="4314206"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716393" y="980356"/>
              <a:ext cx="1082812" cy="1082812"/>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710925"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txBox="1"/>
            <p:nvPr/>
          </p:nvSpPr>
          <p:spPr>
            <a:xfrm>
              <a:off x="3710925"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INFORMATION OF THE DATASET.</a:t>
              </a:r>
              <a:endParaRPr/>
            </a:p>
          </p:txBody>
        </p:sp>
        <p:sp>
          <p:nvSpPr>
            <p:cNvPr id="105" name="Google Shape;105;p4"/>
            <p:cNvSpPr/>
            <p:nvPr/>
          </p:nvSpPr>
          <p:spPr>
            <a:xfrm>
              <a:off x="7949362" y="578169"/>
              <a:ext cx="1887187" cy="1887187"/>
            </a:xfrm>
            <a:prstGeom prst="ellipse">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8351550" y="980356"/>
              <a:ext cx="1082812" cy="1082812"/>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7346081"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txBox="1"/>
            <p:nvPr/>
          </p:nvSpPr>
          <p:spPr>
            <a:xfrm>
              <a:off x="7346081"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DATA CLEANING.</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5"/>
          <p:cNvSpPr txBox="1">
            <a:spLocks noGrp="1"/>
          </p:cNvSpPr>
          <p:nvPr>
            <p:ph type="title"/>
          </p:nvPr>
        </p:nvSpPr>
        <p:spPr>
          <a:xfrm>
            <a:off x="838200" y="184805"/>
            <a:ext cx="10515600" cy="15058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200"/>
              <a:buFont typeface="Calibri"/>
              <a:buNone/>
            </a:pPr>
            <a:r>
              <a:rPr lang="en-US" sz="5200" b="1" u="sng">
                <a:solidFill>
                  <a:schemeClr val="dk1"/>
                </a:solidFill>
                <a:latin typeface="Calibri"/>
                <a:ea typeface="Calibri"/>
                <a:cs typeface="Calibri"/>
                <a:sym typeface="Calibri"/>
              </a:rPr>
              <a:t>Descriptive Statistic:</a:t>
            </a:r>
            <a:endParaRPr/>
          </a:p>
        </p:txBody>
      </p:sp>
      <p:pic>
        <p:nvPicPr>
          <p:cNvPr id="115" name="Google Shape;115;p5"/>
          <p:cNvPicPr preferRelativeResize="0"/>
          <p:nvPr/>
        </p:nvPicPr>
        <p:blipFill>
          <a:blip r:embed="rId3">
            <a:alphaModFix/>
          </a:blip>
          <a:stretch>
            <a:fillRect/>
          </a:stretch>
        </p:blipFill>
        <p:spPr>
          <a:xfrm>
            <a:off x="2906950" y="1690700"/>
            <a:ext cx="5030775" cy="4389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6"/>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6"/>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Calibri"/>
              <a:buNone/>
            </a:pPr>
            <a:r>
              <a:rPr lang="en-US" sz="3200" b="1" u="sng">
                <a:solidFill>
                  <a:schemeClr val="lt1"/>
                </a:solidFill>
                <a:latin typeface="Calibri"/>
                <a:ea typeface="Calibri"/>
                <a:cs typeface="Calibri"/>
                <a:sym typeface="Calibri"/>
              </a:rPr>
              <a:t>Information of dataset:-</a:t>
            </a:r>
            <a:endParaRPr/>
          </a:p>
        </p:txBody>
      </p:sp>
      <p:pic>
        <p:nvPicPr>
          <p:cNvPr id="122" name="Google Shape;122;p6"/>
          <p:cNvPicPr preferRelativeResize="0"/>
          <p:nvPr/>
        </p:nvPicPr>
        <p:blipFill>
          <a:blip r:embed="rId3">
            <a:alphaModFix/>
          </a:blip>
          <a:stretch>
            <a:fillRect/>
          </a:stretch>
        </p:blipFill>
        <p:spPr>
          <a:xfrm>
            <a:off x="4261925" y="1564448"/>
            <a:ext cx="3668150" cy="492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7"/>
          <p:cNvSpPr/>
          <p:nvPr/>
        </p:nvSpPr>
        <p:spPr>
          <a:xfrm>
            <a:off x="317636" y="4577975"/>
            <a:ext cx="11482938" cy="1899827"/>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7"/>
          <p:cNvSpPr txBox="1">
            <a:spLocks noGrp="1"/>
          </p:cNvSpPr>
          <p:nvPr>
            <p:ph type="title"/>
          </p:nvPr>
        </p:nvSpPr>
        <p:spPr>
          <a:xfrm>
            <a:off x="607325" y="4741948"/>
            <a:ext cx="10825663" cy="86203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u="sng">
                <a:solidFill>
                  <a:srgbClr val="FFFFFF"/>
                </a:solidFill>
                <a:latin typeface="Calibri"/>
                <a:ea typeface="Calibri"/>
                <a:cs typeface="Calibri"/>
                <a:sym typeface="Calibri"/>
              </a:rPr>
              <a:t>Visualization</a:t>
            </a:r>
            <a:endParaRPr sz="4000">
              <a:solidFill>
                <a:srgbClr val="FFFFFF"/>
              </a:solidFill>
              <a:latin typeface="Calibri"/>
              <a:ea typeface="Calibri"/>
              <a:cs typeface="Calibri"/>
              <a:sym typeface="Calibri"/>
            </a:endParaRPr>
          </a:p>
        </p:txBody>
      </p:sp>
      <p:cxnSp>
        <p:nvCxnSpPr>
          <p:cNvPr id="129" name="Google Shape;129;p7"/>
          <p:cNvCxnSpPr/>
          <p:nvPr/>
        </p:nvCxnSpPr>
        <p:spPr>
          <a:xfrm>
            <a:off x="727963" y="5694097"/>
            <a:ext cx="9144000" cy="0"/>
          </a:xfrm>
          <a:prstGeom prst="straightConnector1">
            <a:avLst/>
          </a:prstGeom>
          <a:noFill/>
          <a:ln w="15875" cap="flat" cmpd="sng">
            <a:solidFill>
              <a:srgbClr val="D9D9D9"/>
            </a:solidFill>
            <a:prstDash val="solid"/>
            <a:miter lim="800000"/>
            <a:headEnd type="none" w="sm" len="sm"/>
            <a:tailEnd type="none" w="sm" len="sm"/>
          </a:ln>
        </p:spPr>
      </p:cxnSp>
      <p:pic>
        <p:nvPicPr>
          <p:cNvPr id="130" name="Google Shape;130;p7"/>
          <p:cNvPicPr preferRelativeResize="0"/>
          <p:nvPr/>
        </p:nvPicPr>
        <p:blipFill>
          <a:blip r:embed="rId3">
            <a:alphaModFix/>
          </a:blip>
          <a:stretch>
            <a:fillRect/>
          </a:stretch>
        </p:blipFill>
        <p:spPr>
          <a:xfrm>
            <a:off x="259175" y="484600"/>
            <a:ext cx="5562125" cy="3810525"/>
          </a:xfrm>
          <a:prstGeom prst="rect">
            <a:avLst/>
          </a:prstGeom>
          <a:noFill/>
          <a:ln>
            <a:noFill/>
          </a:ln>
        </p:spPr>
      </p:pic>
      <p:pic>
        <p:nvPicPr>
          <p:cNvPr id="131" name="Google Shape;131;p7"/>
          <p:cNvPicPr preferRelativeResize="0"/>
          <p:nvPr/>
        </p:nvPicPr>
        <p:blipFill>
          <a:blip r:embed="rId4">
            <a:alphaModFix/>
          </a:blip>
          <a:stretch>
            <a:fillRect/>
          </a:stretch>
        </p:blipFill>
        <p:spPr>
          <a:xfrm>
            <a:off x="6705975" y="739675"/>
            <a:ext cx="5094600" cy="349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78571"/>
              <a:buFont typeface="Calibri"/>
              <a:buNone/>
            </a:pPr>
            <a:r>
              <a:rPr lang="en-US" b="1" u="sng"/>
              <a:t>Natural Language Processing (NLP)</a:t>
            </a:r>
            <a:endParaRPr u="sng"/>
          </a:p>
          <a:p>
            <a:pPr marL="0" lvl="0" indent="0" algn="l" rtl="0">
              <a:lnSpc>
                <a:spcPct val="90000"/>
              </a:lnSpc>
              <a:spcBef>
                <a:spcPts val="0"/>
              </a:spcBef>
              <a:spcAft>
                <a:spcPts val="0"/>
              </a:spcAft>
              <a:buClr>
                <a:schemeClr val="dk1"/>
              </a:buClr>
              <a:buSzPct val="78571"/>
              <a:buFont typeface="Calibri"/>
              <a:buNone/>
            </a:pPr>
            <a:r>
              <a:rPr lang="en-US" b="1" u="sng"/>
              <a:t>Data Preprocessing</a:t>
            </a:r>
            <a:endParaRPr u="sng"/>
          </a:p>
        </p:txBody>
      </p:sp>
      <p:grpSp>
        <p:nvGrpSpPr>
          <p:cNvPr id="137" name="Google Shape;137;p8"/>
          <p:cNvGrpSpPr/>
          <p:nvPr/>
        </p:nvGrpSpPr>
        <p:grpSpPr>
          <a:xfrm>
            <a:off x="1510004" y="2012620"/>
            <a:ext cx="9387651" cy="4523686"/>
            <a:chOff x="671804" y="89"/>
            <a:chExt cx="9387651" cy="4523686"/>
          </a:xfrm>
        </p:grpSpPr>
        <p:sp>
          <p:nvSpPr>
            <p:cNvPr id="138" name="Google Shape;138;p8"/>
            <p:cNvSpPr/>
            <p:nvPr/>
          </p:nvSpPr>
          <p:spPr>
            <a:xfrm>
              <a:off x="2671635"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txBox="1"/>
            <p:nvPr/>
          </p:nvSpPr>
          <p:spPr>
            <a:xfrm>
              <a:off x="2875013"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0" name="Google Shape;140;p8"/>
            <p:cNvSpPr/>
            <p:nvPr/>
          </p:nvSpPr>
          <p:spPr>
            <a:xfrm>
              <a:off x="671804"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txBox="1"/>
            <p:nvPr/>
          </p:nvSpPr>
          <p:spPr>
            <a:xfrm>
              <a:off x="671804"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Stopwords</a:t>
              </a:r>
              <a:endParaRPr/>
            </a:p>
          </p:txBody>
        </p:sp>
        <p:sp>
          <p:nvSpPr>
            <p:cNvPr id="142" name="Google Shape;142;p8"/>
            <p:cNvSpPr/>
            <p:nvPr/>
          </p:nvSpPr>
          <p:spPr>
            <a:xfrm>
              <a:off x="5133642"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txBox="1"/>
            <p:nvPr/>
          </p:nvSpPr>
          <p:spPr>
            <a:xfrm>
              <a:off x="5337020"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4" name="Google Shape;144;p8"/>
            <p:cNvSpPr/>
            <p:nvPr/>
          </p:nvSpPr>
          <p:spPr>
            <a:xfrm>
              <a:off x="3133810"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p:nvPr/>
          </p:nvSpPr>
          <p:spPr>
            <a:xfrm>
              <a:off x="3133810"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Punkt</a:t>
              </a:r>
              <a:endParaRPr/>
            </a:p>
          </p:txBody>
        </p:sp>
        <p:sp>
          <p:nvSpPr>
            <p:cNvPr id="146" name="Google Shape;146;p8"/>
            <p:cNvSpPr/>
            <p:nvPr/>
          </p:nvSpPr>
          <p:spPr>
            <a:xfrm>
              <a:off x="7595649" y="554858"/>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txBox="1"/>
            <p:nvPr/>
          </p:nvSpPr>
          <p:spPr>
            <a:xfrm>
              <a:off x="7799027" y="598276"/>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48" name="Google Shape;148;p8"/>
            <p:cNvSpPr/>
            <p:nvPr/>
          </p:nvSpPr>
          <p:spPr>
            <a:xfrm>
              <a:off x="5595817"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txBox="1"/>
            <p:nvPr/>
          </p:nvSpPr>
          <p:spPr>
            <a:xfrm>
              <a:off x="5595817"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wordnet</a:t>
              </a:r>
              <a:endParaRPr/>
            </a:p>
          </p:txBody>
        </p:sp>
        <p:sp>
          <p:nvSpPr>
            <p:cNvPr id="150" name="Google Shape;150;p8"/>
            <p:cNvSpPr/>
            <p:nvPr/>
          </p:nvSpPr>
          <p:spPr>
            <a:xfrm>
              <a:off x="1672619" y="1199268"/>
              <a:ext cx="7386020" cy="429775"/>
            </a:xfrm>
            <a:custGeom>
              <a:avLst/>
              <a:gdLst/>
              <a:ahLst/>
              <a:cxnLst/>
              <a:rect l="l" t="t" r="r" b="b"/>
              <a:pathLst>
                <a:path w="120000" h="120000" extrusionOk="0">
                  <a:moveTo>
                    <a:pt x="120000" y="0"/>
                  </a:moveTo>
                  <a:lnTo>
                    <a:pt x="120000" y="64774"/>
                  </a:lnTo>
                  <a:lnTo>
                    <a:pt x="0" y="64774"/>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txBox="1"/>
            <p:nvPr/>
          </p:nvSpPr>
          <p:spPr>
            <a:xfrm>
              <a:off x="5180621" y="1411854"/>
              <a:ext cx="370017"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52" name="Google Shape;152;p8"/>
            <p:cNvSpPr/>
            <p:nvPr/>
          </p:nvSpPr>
          <p:spPr>
            <a:xfrm>
              <a:off x="8057824" y="89"/>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txBox="1"/>
            <p:nvPr/>
          </p:nvSpPr>
          <p:spPr>
            <a:xfrm>
              <a:off x="8057824" y="89"/>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Converting to lower case</a:t>
              </a:r>
              <a:endParaRPr sz="2300">
                <a:solidFill>
                  <a:schemeClr val="lt1"/>
                </a:solidFill>
                <a:latin typeface="Calibri"/>
                <a:ea typeface="Calibri"/>
                <a:cs typeface="Calibri"/>
                <a:sym typeface="Calibri"/>
              </a:endParaRPr>
            </a:p>
          </p:txBody>
        </p:sp>
        <p:sp>
          <p:nvSpPr>
            <p:cNvPr id="154" name="Google Shape;154;p8"/>
            <p:cNvSpPr/>
            <p:nvPr/>
          </p:nvSpPr>
          <p:spPr>
            <a:xfrm>
              <a:off x="2671635"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txBox="1"/>
            <p:nvPr/>
          </p:nvSpPr>
          <p:spPr>
            <a:xfrm>
              <a:off x="2875013"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56" name="Google Shape;156;p8"/>
            <p:cNvSpPr/>
            <p:nvPr/>
          </p:nvSpPr>
          <p:spPr>
            <a:xfrm>
              <a:off x="671804"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txBox="1"/>
            <p:nvPr/>
          </p:nvSpPr>
          <p:spPr>
            <a:xfrm>
              <a:off x="671804"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the URL's</a:t>
              </a:r>
              <a:endParaRPr sz="2300" b="1">
                <a:solidFill>
                  <a:schemeClr val="lt1"/>
                </a:solidFill>
                <a:latin typeface="Calibri"/>
                <a:ea typeface="Calibri"/>
                <a:cs typeface="Calibri"/>
                <a:sym typeface="Calibri"/>
              </a:endParaRPr>
            </a:p>
          </p:txBody>
        </p:sp>
        <p:sp>
          <p:nvSpPr>
            <p:cNvPr id="158" name="Google Shape;158;p8"/>
            <p:cNvSpPr/>
            <p:nvPr/>
          </p:nvSpPr>
          <p:spPr>
            <a:xfrm>
              <a:off x="5133642"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txBox="1"/>
            <p:nvPr/>
          </p:nvSpPr>
          <p:spPr>
            <a:xfrm>
              <a:off x="5337020"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0" name="Google Shape;160;p8"/>
            <p:cNvSpPr/>
            <p:nvPr/>
          </p:nvSpPr>
          <p:spPr>
            <a:xfrm>
              <a:off x="3133810"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txBox="1"/>
            <p:nvPr/>
          </p:nvSpPr>
          <p:spPr>
            <a:xfrm>
              <a:off x="3133810"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the numbers</a:t>
              </a:r>
              <a:endParaRPr sz="2300" b="1">
                <a:solidFill>
                  <a:schemeClr val="lt1"/>
                </a:solidFill>
                <a:latin typeface="Calibri"/>
                <a:ea typeface="Calibri"/>
                <a:cs typeface="Calibri"/>
                <a:sym typeface="Calibri"/>
              </a:endParaRPr>
            </a:p>
          </p:txBody>
        </p:sp>
        <p:sp>
          <p:nvSpPr>
            <p:cNvPr id="162" name="Google Shape;162;p8"/>
            <p:cNvSpPr/>
            <p:nvPr/>
          </p:nvSpPr>
          <p:spPr>
            <a:xfrm>
              <a:off x="7595649" y="2216212"/>
              <a:ext cx="429775"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txBox="1"/>
            <p:nvPr/>
          </p:nvSpPr>
          <p:spPr>
            <a:xfrm>
              <a:off x="7799027" y="2259631"/>
              <a:ext cx="23018"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4" name="Google Shape;164;p8"/>
            <p:cNvSpPr/>
            <p:nvPr/>
          </p:nvSpPr>
          <p:spPr>
            <a:xfrm>
              <a:off x="5595817"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txBox="1"/>
            <p:nvPr/>
          </p:nvSpPr>
          <p:spPr>
            <a:xfrm>
              <a:off x="5595817"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Dealing with Punctuation</a:t>
              </a:r>
              <a:endParaRPr sz="2300">
                <a:solidFill>
                  <a:schemeClr val="lt1"/>
                </a:solidFill>
                <a:latin typeface="Calibri"/>
                <a:ea typeface="Calibri"/>
                <a:cs typeface="Calibri"/>
                <a:sym typeface="Calibri"/>
              </a:endParaRPr>
            </a:p>
          </p:txBody>
        </p:sp>
        <p:sp>
          <p:nvSpPr>
            <p:cNvPr id="166" name="Google Shape;166;p8"/>
            <p:cNvSpPr/>
            <p:nvPr/>
          </p:nvSpPr>
          <p:spPr>
            <a:xfrm>
              <a:off x="1672619" y="2860622"/>
              <a:ext cx="7386020" cy="429775"/>
            </a:xfrm>
            <a:custGeom>
              <a:avLst/>
              <a:gdLst/>
              <a:ahLst/>
              <a:cxnLst/>
              <a:rect l="l" t="t" r="r" b="b"/>
              <a:pathLst>
                <a:path w="120000" h="120000" extrusionOk="0">
                  <a:moveTo>
                    <a:pt x="120000" y="0"/>
                  </a:moveTo>
                  <a:lnTo>
                    <a:pt x="120000" y="64774"/>
                  </a:lnTo>
                  <a:lnTo>
                    <a:pt x="0" y="64774"/>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txBox="1"/>
            <p:nvPr/>
          </p:nvSpPr>
          <p:spPr>
            <a:xfrm>
              <a:off x="5180621" y="3073208"/>
              <a:ext cx="370017" cy="4603"/>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a:solidFill>
                  <a:schemeClr val="dk1"/>
                </a:solidFill>
                <a:latin typeface="Calibri"/>
                <a:ea typeface="Calibri"/>
                <a:cs typeface="Calibri"/>
                <a:sym typeface="Calibri"/>
              </a:endParaRPr>
            </a:p>
          </p:txBody>
        </p:sp>
        <p:sp>
          <p:nvSpPr>
            <p:cNvPr id="168" name="Google Shape;168;p8"/>
            <p:cNvSpPr/>
            <p:nvPr/>
          </p:nvSpPr>
          <p:spPr>
            <a:xfrm>
              <a:off x="8057824" y="1661443"/>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txBox="1"/>
            <p:nvPr/>
          </p:nvSpPr>
          <p:spPr>
            <a:xfrm>
              <a:off x="8057824" y="1661443"/>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Removing Stop word</a:t>
              </a:r>
              <a:endParaRPr sz="2300" b="1">
                <a:solidFill>
                  <a:schemeClr val="lt1"/>
                </a:solidFill>
                <a:latin typeface="Calibri"/>
                <a:ea typeface="Calibri"/>
                <a:cs typeface="Calibri"/>
                <a:sym typeface="Calibri"/>
              </a:endParaRPr>
            </a:p>
          </p:txBody>
        </p:sp>
        <p:sp>
          <p:nvSpPr>
            <p:cNvPr id="170" name="Google Shape;170;p8"/>
            <p:cNvSpPr/>
            <p:nvPr/>
          </p:nvSpPr>
          <p:spPr>
            <a:xfrm>
              <a:off x="671804" y="3322797"/>
              <a:ext cx="2001631" cy="1200978"/>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txBox="1"/>
            <p:nvPr/>
          </p:nvSpPr>
          <p:spPr>
            <a:xfrm>
              <a:off x="671804" y="3322797"/>
              <a:ext cx="2001631" cy="1200978"/>
            </a:xfrm>
            <a:prstGeom prst="rect">
              <a:avLst/>
            </a:prstGeom>
            <a:noFill/>
            <a:ln>
              <a:noFill/>
            </a:ln>
          </p:spPr>
          <p:txBody>
            <a:bodyPr spcFirstLastPara="1" wrap="square" lIns="98075" tIns="102950" rIns="98075" bIns="1029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US" sz="2300" b="1">
                  <a:solidFill>
                    <a:schemeClr val="lt1"/>
                  </a:solidFill>
                  <a:latin typeface="Calibri"/>
                  <a:ea typeface="Calibri"/>
                  <a:cs typeface="Calibri"/>
                  <a:sym typeface="Calibri"/>
                </a:rPr>
                <a:t>Applying Lemmatization</a:t>
              </a:r>
              <a:endParaRPr sz="2300" b="1">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413</Words>
  <Application>Microsoft Office PowerPoint</Application>
  <PresentationFormat>Widescreen</PresentationFormat>
  <Paragraphs>55</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Economica</vt:lpstr>
      <vt:lpstr>Noto Sans Symbols</vt:lpstr>
      <vt:lpstr>Calibri</vt:lpstr>
      <vt:lpstr>Open Sans</vt:lpstr>
      <vt:lpstr>Arial</vt:lpstr>
      <vt:lpstr>Luxe</vt:lpstr>
      <vt:lpstr>Fake News CLASSIFICATION </vt:lpstr>
      <vt:lpstr>FAKE NEWS PROJECT </vt:lpstr>
      <vt:lpstr>Data Set Description</vt:lpstr>
      <vt:lpstr>PowerPoint Presentation</vt:lpstr>
      <vt:lpstr>EDA</vt:lpstr>
      <vt:lpstr>Descriptive Statistic:</vt:lpstr>
      <vt:lpstr>Information of dataset:-</vt:lpstr>
      <vt:lpstr>Visualization</vt:lpstr>
      <vt:lpstr>Natural Language Processing (NLP) Data Preprocessing</vt:lpstr>
      <vt:lpstr>Length before and after preprocessing</vt:lpstr>
      <vt:lpstr>Word Cloud</vt:lpstr>
      <vt:lpstr>Final Dataset</vt:lpstr>
      <vt:lpstr>Encoding TF-IDF Vectorizer</vt:lpstr>
      <vt:lpstr>Best Model, Parameters &amp; Score:</vt:lpstr>
      <vt:lpstr>Original VS Predicted</vt:lpstr>
      <vt:lpstr>Cross-Validation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CLASSIFICATION </dc:title>
  <cp:lastModifiedBy>Gaurav Panwar</cp:lastModifiedBy>
  <cp:revision>1</cp:revision>
  <dcterms:created xsi:type="dcterms:W3CDTF">2022-08-19T21:28:11Z</dcterms:created>
  <dcterms:modified xsi:type="dcterms:W3CDTF">2022-12-12T07:36:43Z</dcterms:modified>
</cp:coreProperties>
</file>