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0" r:id="rId19"/>
    <p:sldId id="273" r:id="rId20"/>
    <p:sldId id="323" r:id="rId21"/>
    <p:sldId id="282" r:id="rId22"/>
    <p:sldId id="281" r:id="rId23"/>
    <p:sldId id="274" r:id="rId24"/>
    <p:sldId id="275" r:id="rId25"/>
    <p:sldId id="283" r:id="rId26"/>
    <p:sldId id="276" r:id="rId27"/>
    <p:sldId id="277" r:id="rId28"/>
    <p:sldId id="284" r:id="rId29"/>
    <p:sldId id="278" r:id="rId30"/>
    <p:sldId id="279" r:id="rId31"/>
    <p:sldId id="28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21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22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98" autoAdjust="0"/>
  </p:normalViewPr>
  <p:slideViewPr>
    <p:cSldViewPr>
      <p:cViewPr varScale="1">
        <p:scale>
          <a:sx n="42" d="100"/>
          <a:sy n="42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1F4D-61C3-4299-96C8-7A6C9F836D3A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0A179-6AF7-432D-99D7-A2C385BFF3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A179-6AF7-432D-99D7-A2C385BFF37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A179-6AF7-432D-99D7-A2C385BFF374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0AD9-D668-417E-859F-93DC8A2CCE9B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474A-F9B9-484A-A566-001D9A6166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s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1524000" y="3200400"/>
            <a:ext cx="5791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dirty="0">
              <a:ln w="12600">
                <a:solidFill>
                  <a:srgbClr val="EAEAEA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9400ED"/>
                  </a:gs>
                  <a:gs pos="100000">
                    <a:srgbClr val="0000FF"/>
                  </a:gs>
                </a:gsLst>
                <a:lin ang="10800000" scaled="1"/>
              </a:gradFill>
              <a:effectLst>
                <a:outerShdw dist="17819" dir="2700000" algn="ctr" rotWithShape="0">
                  <a:srgbClr val="C0C0C0">
                    <a:alpha val="80011"/>
                  </a:srgbClr>
                </a:outerShdw>
              </a:effectLst>
              <a:latin typeface="Arial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1828800"/>
            <a:ext cx="300274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A+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62000" y="12954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2041525"/>
            <a:ext cx="2819400" cy="457200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HARDWARE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2803525"/>
            <a:ext cx="2743200" cy="3444875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Processor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Motherboard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RAM 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Hard Disk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SMPS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Monitor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Keyboard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Mouse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Printers etc.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0" dirty="0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86000" y="2498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041525"/>
            <a:ext cx="2819400" cy="457200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SOFTWARE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2803525"/>
            <a:ext cx="3581400" cy="2987614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 </a:t>
            </a:r>
            <a:r>
              <a:rPr lang="en-GB" sz="2400" b="0" dirty="0">
                <a:solidFill>
                  <a:srgbClr val="000000"/>
                </a:solidFill>
              </a:rPr>
              <a:t>System software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</a:t>
            </a:r>
            <a:r>
              <a:rPr lang="en-GB" sz="2400" b="0" dirty="0" smtClean="0">
                <a:solidFill>
                  <a:srgbClr val="000000"/>
                </a:solidFill>
              </a:rPr>
              <a:t>e.g.:-</a:t>
            </a:r>
            <a:r>
              <a:rPr lang="en-GB" sz="2400" b="0" dirty="0">
                <a:solidFill>
                  <a:srgbClr val="000000"/>
                </a:solidFill>
              </a:rPr>
              <a:t>Operating system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Device drivers etc.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Application software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</a:t>
            </a:r>
            <a:r>
              <a:rPr lang="en-GB" sz="2400" b="0" dirty="0" smtClean="0">
                <a:solidFill>
                  <a:srgbClr val="000000"/>
                </a:solidFill>
              </a:rPr>
              <a:t>E.g.:-</a:t>
            </a:r>
            <a:r>
              <a:rPr lang="en-GB" sz="2400" b="0" dirty="0">
                <a:solidFill>
                  <a:srgbClr val="000000"/>
                </a:solidFill>
              </a:rPr>
              <a:t>Ms-office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CorelDraw etc.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0" dirty="0">
              <a:solidFill>
                <a:srgbClr val="00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248400" y="2498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6000" y="173672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48400" y="1736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86000" y="1736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8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43200" y="838200"/>
            <a:ext cx="2819400" cy="457200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COMPUTER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85800"/>
            <a:ext cx="8228013" cy="54387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describes all the physical components of computer i.e. Keyboard, Mouse, Monitor,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disk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Software is the set of instructions or the collection of programs. There are 2 types of software.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1. System Software – Windows, Linux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2. Application Software – Ms-Office, Winamp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FIRMWARE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Firmware are the programs that are  permanently written and stored in computer memory.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52400" y="777875"/>
            <a:ext cx="49530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000000"/>
                </a:solidFill>
              </a:rPr>
              <a:t>BLOCK DIAGRAM OF THE COMPUTER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7543800" cy="360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7863" y="4191000"/>
            <a:ext cx="1677987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00"/>
                </a:solidFill>
              </a:rPr>
              <a:t>Keyboard, Mouse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57963" y="4191000"/>
            <a:ext cx="150971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00"/>
                </a:solidFill>
              </a:rPr>
              <a:t>Monitor, Printer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381000" y="533400"/>
            <a:ext cx="5867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MEASUREMENTS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2057400"/>
            <a:ext cx="7696200" cy="36893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bits = 1Byte = 1 character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1024 Bytes = 1KB (kilobyte)‏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1024 KB = 1MB (megabyte)‏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1024 MB = 1 GB (gigabyte)‏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1024 GB = 1 TB (terabyte)‏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71600" y="1371600"/>
            <a:ext cx="5029200" cy="7159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6200" y="2966934"/>
            <a:ext cx="30480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Primary memory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48200" y="2966934"/>
            <a:ext cx="36576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secondary memory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1600200" y="2438397"/>
            <a:ext cx="48006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33800" y="2207365"/>
            <a:ext cx="0" cy="231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600200" y="2530608"/>
            <a:ext cx="0" cy="288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400800" y="2530608"/>
            <a:ext cx="0" cy="288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-152400" y="5329134"/>
            <a:ext cx="11430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676400" y="5329134"/>
            <a:ext cx="11430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895600" y="4262334"/>
            <a:ext cx="20574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MAGNETIC TAPE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162800" y="4186134"/>
            <a:ext cx="13716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HARD DISK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105400" y="4186134"/>
            <a:ext cx="16764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OPTICAL DISK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248400" y="5024334"/>
            <a:ext cx="1600200" cy="46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FLOPPY DISK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4343400" y="3733797"/>
            <a:ext cx="38100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934200" y="4010424"/>
            <a:ext cx="0" cy="866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791200" y="3807565"/>
            <a:ext cx="0" cy="231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8153400" y="3807565"/>
            <a:ext cx="0" cy="231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343400" y="3826008"/>
            <a:ext cx="0" cy="288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304800" y="4604016"/>
            <a:ext cx="0" cy="5775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133600" y="4604016"/>
            <a:ext cx="0" cy="5775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304800" y="4419597"/>
            <a:ext cx="18288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1143000" y="3668742"/>
            <a:ext cx="0" cy="7508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6400800" y="3502765"/>
            <a:ext cx="0" cy="231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28600" y="6338173"/>
            <a:ext cx="8077200" cy="5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none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It can be defined as the place where the data is stored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9812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68580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50"/>
              </a:spcBef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i="1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RAM (Random Access Memory)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3005138"/>
            <a:ext cx="8077200" cy="249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RAM is call Random Access because one can access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 any memory cell which is the basic unit of data storage.    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It’s a volatile memory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Ram is used for temporary storage of data.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28800" y="4967288"/>
            <a:ext cx="5791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28800" y="5653088"/>
            <a:ext cx="5486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         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458200" cy="56267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500"/>
              </a:spcBef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SRAM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DRAM (dynamic)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 EDO RAM (extended data output)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VRAM (video)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 RDRAM (rambus dynamic)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 SDRAM (synchronous dynamic)</a:t>
            </a:r>
          </a:p>
          <a:p>
            <a:pPr marL="342900" indent="-342900"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b="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000000"/>
                </a:solidFill>
              </a:rPr>
              <a:t> DDRRAM (double data rate)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57201"/>
            <a:ext cx="48768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3600" b="1" i="1" dirty="0" smtClean="0">
                <a:solidFill>
                  <a:srgbClr val="000000"/>
                </a:solidFill>
              </a:rPr>
              <a:t> </a:t>
            </a:r>
            <a:r>
              <a:rPr lang="en-GB" sz="3600" b="1" i="1" dirty="0" smtClean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Types of RAM</a:t>
            </a:r>
          </a:p>
          <a:p>
            <a:endParaRPr lang="en-US" sz="3600" b="1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52400"/>
            <a:ext cx="5486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FFFFFF"/>
                </a:solidFill>
              </a:rPr>
              <a:t>Types of DRAM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4038600" cy="86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EDO RAM (Extended Data Out)</a:t>
            </a: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Pins- 32-72, 2MB-8MB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6633" t="34358" r="26532" b="38654"/>
          <a:stretch>
            <a:fillRect/>
          </a:stretch>
        </p:blipFill>
        <p:spPr bwMode="auto">
          <a:xfrm>
            <a:off x="4724400" y="1447800"/>
            <a:ext cx="32766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2819400"/>
            <a:ext cx="4800600" cy="86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SDRAM (Synchronous Dynamic RAM)</a:t>
            </a: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Pins- 168, 16MB-256MB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590800"/>
            <a:ext cx="2895600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4860925"/>
            <a:ext cx="3200400" cy="86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DDR (Double Data Rate)</a:t>
            </a: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Pins-184, 128MB-2GB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887912"/>
            <a:ext cx="4572000" cy="1055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810000" y="1905000"/>
            <a:ext cx="838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657600" y="3352800"/>
            <a:ext cx="1295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0400" y="5486400"/>
            <a:ext cx="6096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-28136" y="1386832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228600"/>
            <a:ext cx="579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ROM (Read Only Memory)</a:t>
            </a:r>
            <a:r>
              <a:rPr lang="en-GB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 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72064" y="1082032"/>
            <a:ext cx="46482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sz="2000" dirty="0">
                <a:solidFill>
                  <a:srgbClr val="000000"/>
                </a:solidFill>
              </a:rPr>
              <a:t>      Non-volatile memory.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72064" y="1691632"/>
            <a:ext cx="46482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sz="2000" dirty="0">
                <a:solidFill>
                  <a:srgbClr val="000000"/>
                </a:solidFill>
              </a:rPr>
              <a:t>      Contains PC’s startup instructions.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72064" y="2301232"/>
            <a:ext cx="51054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sz="2000" dirty="0">
                <a:solidFill>
                  <a:srgbClr val="000000"/>
                </a:solidFill>
              </a:rPr>
              <a:t>      It is a chip present on the Motherboard.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5414" y="2910832"/>
            <a:ext cx="6072601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solidFill>
                  <a:srgbClr val="000000"/>
                </a:solidFill>
              </a:rPr>
              <a:t>The following are the set of programs contained in ROM.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6664" y="3444232"/>
            <a:ext cx="7467600" cy="13256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sz="2000" dirty="0">
                <a:solidFill>
                  <a:srgbClr val="000000"/>
                </a:solidFill>
              </a:rPr>
              <a:t>POST (Power On Self Test): -    The POST tests computer’s 				processor, memory, chipset, 				video adapter, disk drives and 				other hardware.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6664" y="4752332"/>
            <a:ext cx="7620000" cy="19411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sz="2000" dirty="0">
                <a:solidFill>
                  <a:srgbClr val="000000"/>
                </a:solidFill>
              </a:rPr>
              <a:t>BIOS (Basic input/output system): - This refers to the collection of 				device drivers used to act 					as a basic interface between the 					operating system and the 					hardware when the system is 					booted and running. </a:t>
            </a:r>
          </a:p>
        </p:txBody>
      </p:sp>
      <p:pic>
        <p:nvPicPr>
          <p:cNvPr id="10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3810000"/>
            <a:ext cx="7391400" cy="1981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PROM (Programmable ROM)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EPROM (Erasable PROM)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EEPROM (Electrically Erasable)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5950668" cy="101566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en-US" sz="6000" b="1" i="1" dirty="0" smtClean="0">
                <a:latin typeface="Aharoni" pitchFamily="2" charset="-79"/>
                <a:cs typeface="Aharoni" pitchFamily="2" charset="-79"/>
              </a:rPr>
              <a:t>Types of ROM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90800"/>
            <a:ext cx="8229600" cy="1828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F3300"/>
                </a:solidFill>
              </a:rPr>
              <a:t>INTRODUCTION TO COMPUTERS</a:t>
            </a:r>
          </a:p>
        </p:txBody>
      </p:sp>
      <p:pic>
        <p:nvPicPr>
          <p:cNvPr id="13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229600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400" b="1" i="1" dirty="0" smtClean="0">
                <a:latin typeface="Aharoni" pitchFamily="2" charset="-79"/>
                <a:cs typeface="Aharoni" pitchFamily="2" charset="-79"/>
              </a:rPr>
              <a:t>DRIVE ROM</a:t>
            </a:r>
            <a:endParaRPr lang="en-US" sz="4400" b="1" i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sz="4800" dirty="0" smtClean="0"/>
              <a:t> CD-R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4800" dirty="0" smtClean="0"/>
              <a:t> CD RW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4800" dirty="0" smtClean="0"/>
              <a:t> DVD-R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4800" dirty="0" smtClean="0"/>
              <a:t> DVD-RW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4800" dirty="0" smtClean="0"/>
              <a:t> COMBO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4800" dirty="0" smtClean="0"/>
              <a:t> BLUE-RAY DRIVE</a:t>
            </a:r>
            <a:endParaRPr lang="en-US" sz="4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5000"/>
            <a:ext cx="822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optical disc drive is now an Universal device on computers.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CD or DVD is equivalent to hundreds of floppy disks.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used to store Data, Songs, Videos etc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1"/>
            <a:ext cx="5486400" cy="12003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GB" sz="3600" b="1" i="1" dirty="0" smtClean="0">
                <a:latin typeface="Aharoni" pitchFamily="2" charset="-79"/>
                <a:cs typeface="Aharoni" pitchFamily="2" charset="-79"/>
              </a:rPr>
              <a:t>CD-ROM DRIVE</a:t>
            </a:r>
            <a:endParaRPr lang="en-US" sz="3600" b="1" i="1" dirty="0" smtClean="0">
              <a:latin typeface="Aharoni" pitchFamily="2" charset="-79"/>
              <a:cs typeface="Aharoni" pitchFamily="2" charset="-79"/>
            </a:endParaRPr>
          </a:p>
          <a:p>
            <a:endParaRPr lang="en-US" sz="3600" b="1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4394200" cy="274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81000"/>
            <a:ext cx="3200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dirty="0" smtClean="0"/>
              <a:t>CD-ROM DRIVE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Disk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Floppy Disk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CD-ROM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81000"/>
            <a:ext cx="5029200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GB" sz="3600" dirty="0" smtClean="0">
                <a:latin typeface="Aharoni" pitchFamily="2" charset="-79"/>
                <a:cs typeface="Aharoni" pitchFamily="2" charset="-79"/>
              </a:rPr>
              <a:t> STORAGE DEVICES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0787" y="1219200"/>
            <a:ext cx="6035702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381000"/>
            <a:ext cx="3168175" cy="701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1313" lvl="0" indent="-341313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 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133600"/>
            <a:ext cx="81534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a secondary storage device.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Stores the data permanently which the CPU has been processed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the large storage capacity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non-volatile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used to store songs, movies, and large Data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81000"/>
            <a:ext cx="4648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4000" dirty="0" smtClean="0"/>
              <a:t>HARD DISK (H.D.D)</a:t>
            </a:r>
            <a:endParaRPr lang="en-US" dirty="0"/>
          </a:p>
        </p:txBody>
      </p:sp>
      <p:pic>
        <p:nvPicPr>
          <p:cNvPr id="5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609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1. IDE (Integrated Drive Electronics) Connectors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19200"/>
            <a:ext cx="99695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34200" y="1752600"/>
            <a:ext cx="2209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Power Connector for Hard disk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657600"/>
            <a:ext cx="3962400" cy="247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219200"/>
            <a:ext cx="3962400" cy="268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419600"/>
            <a:ext cx="2851150" cy="157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267200" y="2286000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IDE connectors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429000" y="4343400"/>
            <a:ext cx="1905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40 Pin IDE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57600" y="5486400"/>
            <a:ext cx="1905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40 Pin Ultra IDE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894013" y="2819400"/>
            <a:ext cx="12985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894013" y="24384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970213" y="5029200"/>
            <a:ext cx="7651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029200" y="5867400"/>
            <a:ext cx="685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551613" y="2438400"/>
            <a:ext cx="7651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524000" cy="135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343400"/>
            <a:ext cx="1905000" cy="176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95600"/>
            <a:ext cx="2286000" cy="228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1676400"/>
            <a:ext cx="2057400" cy="15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8600" y="381000"/>
            <a:ext cx="6477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2. SATA (Serial Advanced Technology Attachment)‏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62200" y="1828800"/>
            <a:ext cx="175260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SATA  Ports</a:t>
            </a: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(7pin 7 wires)‏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4600" y="4495800"/>
            <a:ext cx="2362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SATA Cables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943600" y="3429000"/>
            <a:ext cx="32004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Power Connector For SATA from Molex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1827213" y="4570413"/>
            <a:ext cx="688975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1751013" y="2209800"/>
            <a:ext cx="7651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3810000" cy="286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2590800" cy="174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429000"/>
            <a:ext cx="3352800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381000"/>
            <a:ext cx="56388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3. SCSI (Small Computer System Interface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10000" y="1905000"/>
            <a:ext cx="274320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SCSI Hard Disk</a:t>
            </a: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(68 pins)‏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14400" y="4953000"/>
            <a:ext cx="2057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 Cable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77000" y="3657600"/>
            <a:ext cx="26670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68 pin (P) connector on M/B.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427413" y="22860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90800" y="5181600"/>
            <a:ext cx="1295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2" name="Picture 5" descr="ssss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3505200" cy="290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floppyDi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562600" y="2667000"/>
            <a:ext cx="2001838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81000"/>
            <a:ext cx="3429000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GB" sz="2800" dirty="0" smtClean="0"/>
              <a:t>FLOPPY DISK DRIVE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1981200" y="1219200"/>
            <a:ext cx="41910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</a:rPr>
              <a:t>COMPUTER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7924800" cy="321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An Electronic Device that performs arithmetic and logical operations.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rgbClr val="000000"/>
                </a:solidFill>
              </a:rPr>
              <a:t> Machine that performs tasks , such as calculations, under the control of a set of instructions called a program.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86000" y="25749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2438400"/>
            <a:ext cx="8229600" cy="2239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the secondary storage 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a limited storage capacity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used to store Documents and Spreadsheets 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33400"/>
            <a:ext cx="28194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GB" sz="3200" dirty="0" smtClean="0"/>
              <a:t>FLOPPY DISK</a:t>
            </a:r>
            <a:endParaRPr lang="en-US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581400"/>
            <a:ext cx="5867400" cy="310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4267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Floppy Drive Connector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66800"/>
            <a:ext cx="33528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2743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Floppy Drive Cable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447800"/>
            <a:ext cx="1752600" cy="1519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53200" y="1524000"/>
            <a:ext cx="2209800" cy="106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Mini Molex</a:t>
            </a: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Power Connector for Floppy Drive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5408613" y="19812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28800" y="4953000"/>
            <a:ext cx="1295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CPU (centra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processing unit, may be called the Microprocessor) is essentially, the brain of the computer.  It contains circuits that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(1) perform arithmetic and logic Calculations                                    				(ALU, Arithmetic Logic Unit)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(2) control the devices attached to the processor 				(Control Unit)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(3) has very high-speed memory (cache memory).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165" y="304800"/>
            <a:ext cx="1635384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CPU</a:t>
            </a:r>
            <a:endParaRPr lang="en-US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-24000" contrast="6000"/>
          </a:blip>
          <a:srcRect/>
          <a:stretch>
            <a:fillRect/>
          </a:stretch>
        </p:blipFill>
        <p:spPr bwMode="auto">
          <a:xfrm>
            <a:off x="3733800" y="4876800"/>
            <a:ext cx="2438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447800"/>
            <a:ext cx="1524000" cy="1331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3489325"/>
            <a:ext cx="1600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1447800"/>
            <a:ext cx="17526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3276600"/>
            <a:ext cx="2362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1905000"/>
            <a:ext cx="1295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371600" y="2133600"/>
            <a:ext cx="3048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3962400"/>
            <a:ext cx="1371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371600" y="4191000"/>
            <a:ext cx="3048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77000" y="1828800"/>
            <a:ext cx="1371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Pin less </a:t>
            </a:r>
            <a:r>
              <a:rPr lang="en-GB" dirty="0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6018213" y="2133600"/>
            <a:ext cx="384175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29400" y="3352800"/>
            <a:ext cx="1371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Slot Processor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170613" y="3657600"/>
            <a:ext cx="384175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781800" y="4953000"/>
            <a:ext cx="1371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Processor Slot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246813" y="5257800"/>
            <a:ext cx="384175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57200"/>
            <a:ext cx="2819400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GB" sz="3200" dirty="0" smtClean="0"/>
              <a:t>PROCESSORS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1219200"/>
            <a:ext cx="4875213" cy="5427663"/>
            <a:chOff x="960" y="768"/>
            <a:chExt cx="3071" cy="3419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08" y="3785"/>
              <a:ext cx="1024" cy="4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800 MHz – 3.0 GHz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84" y="3785"/>
              <a:ext cx="1024" cy="4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64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3785"/>
              <a:ext cx="1024" cy="4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Itanium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08" y="3209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1.3 GHz –  3.8 GHz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84" y="3209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60" y="3209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Pentium IV, a , Xeon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08" y="2633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450 MHz – GHz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84" y="2633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60" y="2633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Pentium III, Celeron , Xeon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008" y="2057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233 – 450 MHz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84" y="2057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60" y="2057"/>
              <a:ext cx="1024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Pentium II, Celeron , Xeon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008" y="1622"/>
              <a:ext cx="1024" cy="4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150 – 200 MHz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84" y="1622"/>
              <a:ext cx="1024" cy="4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960" y="1622"/>
              <a:ext cx="1024" cy="4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Pentium Pro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08" y="1187"/>
              <a:ext cx="1024" cy="4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60 – 233 MHz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84" y="1187"/>
              <a:ext cx="1024" cy="4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960" y="1187"/>
              <a:ext cx="1024" cy="43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Pentium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08" y="768"/>
              <a:ext cx="1024" cy="4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   Speed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84" y="768"/>
              <a:ext cx="1024" cy="4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Bits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960" y="768"/>
              <a:ext cx="1024" cy="4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  Processor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60" y="768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960" y="1187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960" y="1622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960" y="2057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960" y="4188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960" y="768"/>
              <a:ext cx="1" cy="34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984" y="768"/>
              <a:ext cx="1" cy="34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08" y="768"/>
              <a:ext cx="1" cy="34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032" y="768"/>
              <a:ext cx="1" cy="34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960" y="2633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960" y="3209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960" y="3785"/>
              <a:ext cx="3072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33400" y="609600"/>
            <a:ext cx="4572000" cy="525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000000"/>
                </a:solidFill>
              </a:rPr>
              <a:t>5th Generations of Processor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1389063"/>
            <a:ext cx="8228013" cy="1141412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spc="150" normalizeH="0" baseline="0" noProof="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Manufacturers of Processors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714625"/>
            <a:ext cx="822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Cyrix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Motorola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1" y="304800"/>
            <a:ext cx="6172200" cy="11414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Sockets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FOR INTEL PROCESSOR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PGA 370 PIII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PGA 478 PIV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LGA 775 for Pin less PIV, Dual Core, Core 2 Duo and Quad core Processors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FOR AMD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PGA 756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PGA 939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PGA 940 (AM2) for X2 Processor (Dual Core)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381000" y="1752600"/>
            <a:ext cx="4026716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61999" y="2743200"/>
            <a:ext cx="6711193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67"/>
              </a:avLst>
            </a:prstTxWarp>
          </a:bodyPr>
          <a:lstStyle/>
          <a:p>
            <a:pPr algn="ctr"/>
            <a:r>
              <a:rPr lang="en-US" sz="3600" kern="10" dirty="0">
                <a:ln w="9360">
                  <a:solidFill>
                    <a:srgbClr val="0000FF"/>
                  </a:solidFill>
                  <a:miter lim="800000"/>
                  <a:headEnd/>
                  <a:tailEnd/>
                </a:ln>
                <a:solidFill>
                  <a:srgbClr val="FF00FF"/>
                </a:solidFill>
                <a:effectLst>
                  <a:outerShdw dist="563925" dir="14050136" algn="ctr" rotWithShape="0">
                    <a:srgbClr val="C7DFD3">
                      <a:alpha val="80011"/>
                    </a:srgbClr>
                  </a:outerShdw>
                </a:effectLst>
                <a:latin typeface="Times New Roman"/>
                <a:cs typeface="Times New Roman"/>
              </a:rPr>
              <a:t>MOTHERBOARDS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circuit board also known as the system Board.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/>
              <a:t>It is known as a planer board &amp; main board.</a:t>
            </a:r>
          </a:p>
          <a:p>
            <a:pPr marL="342900" indent="-3429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components are attached on the Board.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board contains : - Central Processing Unit (CPU), underlying circuitry, expansion slots, random access memory (RAM) slots, and a variety of other chips.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248" y="381000"/>
            <a:ext cx="397974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MOTHERBOARD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143000"/>
            <a:ext cx="54864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i="1" dirty="0">
                <a:solidFill>
                  <a:srgbClr val="000000"/>
                </a:solidFill>
              </a:rPr>
              <a:t>TYPES OF COMPUTERS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7924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1313" indent="-341313"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Micro Computers (Desktop)‏</a:t>
            </a:r>
          </a:p>
          <a:p>
            <a:pPr marL="341313" indent="-341313">
              <a:lnSpc>
                <a:spcPct val="100000"/>
              </a:lnSpc>
              <a:spcBef>
                <a:spcPts val="1125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Mini Computers</a:t>
            </a:r>
          </a:p>
          <a:p>
            <a:pPr marL="341313" indent="-341313">
              <a:lnSpc>
                <a:spcPct val="100000"/>
              </a:lnSpc>
              <a:spcBef>
                <a:spcPts val="1125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  </a:t>
            </a:r>
          </a:p>
          <a:p>
            <a:pPr marL="341313" indent="-341313"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Mainframe Computers </a:t>
            </a:r>
          </a:p>
          <a:p>
            <a:pPr marL="341313" indent="-341313">
              <a:lnSpc>
                <a:spcPct val="100000"/>
              </a:lnSpc>
              <a:spcBef>
                <a:spcPts val="1125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400" b="0" dirty="0">
              <a:solidFill>
                <a:schemeClr val="tx1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Super Computers </a:t>
            </a:r>
            <a:endParaRPr lang="en-GB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48400" y="0"/>
            <a:ext cx="28956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457200"/>
            <a:ext cx="6172200" cy="523220"/>
          </a:xfrm>
          <a:prstGeom prst="rect">
            <a:avLst/>
          </a:prstGeom>
          <a:noFill/>
          <a:ln cap="sq">
            <a:solidFill>
              <a:schemeClr val="tx1"/>
            </a:solidFill>
            <a:prstDash val="sys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lgerian" pitchFamily="82" charset="0"/>
              </a:rPr>
              <a:t>Components on Mother Board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95400"/>
            <a:ext cx="792480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800" dirty="0" smtClean="0"/>
              <a:t>Chipset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South Bridge &amp; North Bridge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Expansion Slots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Peripheral Ports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C.P.U Slot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Memory Slot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Key Board &amp; Mouse Slots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Disk Controller Slots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Power connector slot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BIOS &amp; CMOS Battery	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Jumpers &amp; DIP switch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 smtClean="0"/>
              <a:t> Firmware 		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89125" y="188913"/>
            <a:ext cx="3063875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295400"/>
            <a:ext cx="8228013" cy="1141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Name of Motherboard Manufacturer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333625"/>
            <a:ext cx="822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Gigabyte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Mercury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0907" y="-20471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447800"/>
            <a:ext cx="8228013" cy="1141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Model Number of Motherboard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667000"/>
            <a:ext cx="822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810 and 815 for P III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845 and 865 for PIV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915, 945 and 975 for PIV, Dual Core and Core2Duo.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04800"/>
            <a:ext cx="3276600" cy="11414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Chipset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Chipset is a set of chips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Chipset made of two types of Chip which perform their different functions.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1) North Bridge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2) South Bridge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76200" y="914400"/>
            <a:ext cx="7559675" cy="5867400"/>
            <a:chOff x="518" y="240"/>
            <a:chExt cx="4762" cy="369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536" y="864"/>
              <a:ext cx="1008" cy="96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dirty="0">
                  <a:solidFill>
                    <a:schemeClr val="tx1"/>
                  </a:solidFill>
                </a:rPr>
                <a:t>CPU Socket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20" y="2064"/>
              <a:ext cx="720" cy="62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dirty="0">
                  <a:solidFill>
                    <a:schemeClr val="tx1"/>
                  </a:solidFill>
                </a:rPr>
                <a:t>North </a:t>
              </a: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dirty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76" y="2880"/>
              <a:ext cx="672" cy="57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South</a:t>
              </a:r>
            </a:p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0" y="768"/>
              <a:ext cx="144" cy="163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40" y="768"/>
              <a:ext cx="144" cy="163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44" y="2688"/>
              <a:ext cx="144" cy="7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416" y="2400"/>
              <a:ext cx="144" cy="81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56" y="2400"/>
              <a:ext cx="144" cy="81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 rot="-5400000">
              <a:off x="3648" y="384"/>
              <a:ext cx="288" cy="48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 rot="-5400000">
              <a:off x="4464" y="1968"/>
              <a:ext cx="288" cy="48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48" y="2928"/>
              <a:ext cx="96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0" dirty="0">
                  <a:solidFill>
                    <a:schemeClr val="tx1"/>
                  </a:solidFill>
                </a:rPr>
                <a:t>AGP Slot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04" y="3216"/>
              <a:ext cx="96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04" y="3456"/>
              <a:ext cx="960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 rot="10800000">
              <a:off x="816" y="3168"/>
              <a:ext cx="288" cy="48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454" y="1703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0" dirty="0">
                  <a:solidFill>
                    <a:schemeClr val="tx1"/>
                  </a:solidFill>
                </a:rPr>
                <a:t>IDE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600" y="240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0" dirty="0">
                  <a:solidFill>
                    <a:schemeClr val="tx1"/>
                  </a:solidFill>
                </a:rPr>
                <a:t>RAM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868" y="3696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0" dirty="0">
                  <a:solidFill>
                    <a:schemeClr val="tx1"/>
                  </a:solidFill>
                </a:rPr>
                <a:t>FDC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518" y="3239"/>
              <a:ext cx="4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0" dirty="0">
                  <a:solidFill>
                    <a:schemeClr val="tx1"/>
                  </a:solidFill>
                </a:rPr>
                <a:t>PCI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0" dirty="0">
                  <a:solidFill>
                    <a:schemeClr val="tx1"/>
                  </a:solidFill>
                </a:rPr>
                <a:t>Slots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648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648" y="30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48" y="30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648" y="29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648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648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640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640" y="220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640" y="23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640" y="23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640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640" y="21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06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16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20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25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230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48" y="33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648" y="336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648" y="326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5040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968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016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11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256" y="26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304" y="26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52" y="26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400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448" y="26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496" y="26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544" y="26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2544" y="33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2496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2448" y="34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H="1">
              <a:off x="206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2064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2064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H="1">
              <a:off x="2064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672" y="1824"/>
              <a:ext cx="1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FSB (Front Side Bus)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1824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2688" y="1536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Memory Bus</a:t>
              </a: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>
              <a:off x="1728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1175" y="2736"/>
              <a:ext cx="6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AGP Bus</a:t>
              </a:r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3679" y="2640"/>
              <a:ext cx="5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IDE Bus</a:t>
              </a: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3744" y="3552"/>
              <a:ext cx="5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FDC Bus</a:t>
              </a: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98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V="1">
              <a:off x="3984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2016" y="3744"/>
              <a:ext cx="5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PCI Bus</a:t>
              </a: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208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304800"/>
            <a:ext cx="57150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i="1" dirty="0" smtClean="0">
                <a:latin typeface="Aharoni" pitchFamily="2" charset="-79"/>
                <a:cs typeface="Aharoni" pitchFamily="2" charset="-79"/>
              </a:rPr>
              <a:t>South Bridge &amp; North Bridge</a:t>
            </a:r>
            <a:endParaRPr lang="en-US" sz="2800" b="1" i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67000" y="228600"/>
            <a:ext cx="35052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vl="0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486400"/>
            <a:ext cx="1524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486400"/>
            <a:ext cx="1524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8925" y="1408113"/>
            <a:ext cx="2454275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4953000"/>
            <a:ext cx="3200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VGA: (Video Graphic Array)‏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24400" y="5638800"/>
            <a:ext cx="274320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15 Pin VGA Connector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Monitor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81000" y="2971800"/>
            <a:ext cx="2819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PS/2: (Personal System)‏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505200"/>
            <a:ext cx="3124200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524000"/>
            <a:ext cx="2514600" cy="1458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" y="990600"/>
            <a:ext cx="3886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DIN5: ( Deutsche Industry Norm )‏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24400" y="1905000"/>
            <a:ext cx="3733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5 Pin Normal  Keyboard Connector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724400" y="3048000"/>
            <a:ext cx="28194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800600" y="3505200"/>
            <a:ext cx="2895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6 pin Ps2 connectors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Green – Mouse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Purple -- Keyboard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046413" y="20574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198813" y="41148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198813" y="60198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25563"/>
            <a:ext cx="4724400" cy="283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3276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Game and Sound ports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38800" y="2819400"/>
            <a:ext cx="312420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15 Pin connector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 Joystick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65613" y="34290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" y="4572000"/>
            <a:ext cx="1066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Line IN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76400" y="4572000"/>
            <a:ext cx="1066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Line Out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95600" y="4572000"/>
            <a:ext cx="1066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MIC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914400" y="3503613"/>
            <a:ext cx="838200" cy="11461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209800" y="3503613"/>
            <a:ext cx="228600" cy="11461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2970213" y="3503613"/>
            <a:ext cx="155575" cy="10699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5105400"/>
            <a:ext cx="10668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External Audio Sources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600200" y="5410200"/>
            <a:ext cx="121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Speakers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895600" y="5257800"/>
            <a:ext cx="1371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Micro phones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3175000" cy="237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3657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Parallel Port (LPT Port)‏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3886200"/>
            <a:ext cx="3657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Serial Port (COM Port)‏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3175000" cy="237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43400" y="1752600"/>
            <a:ext cx="434340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25 Pin connector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Printers , Scanners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19600" y="4724400"/>
            <a:ext cx="434340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9 Pin connector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Serial Mouse , External Modem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046413" y="25908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741613" y="54864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28750"/>
            <a:ext cx="4114800" cy="150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533400"/>
            <a:ext cx="5943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USB : (Universal Serial Bus)‏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7010400" cy="245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Keyboard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Mouse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Scanner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Pen Drive</a:t>
            </a:r>
          </a:p>
          <a:p>
            <a:pPr>
              <a:lnSpc>
                <a:spcPct val="100000"/>
              </a:lnSpc>
              <a:spcBef>
                <a:spcPts val="112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Printers</a:t>
            </a: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 	Many Mores ……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0" y="6019800"/>
            <a:ext cx="5410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733800"/>
            <a:ext cx="27432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4267200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computers are the cheapest and the most widely used computers (also known as personal computers).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E.g.:- Laptops, PDA’s (personal digital assistant)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1430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esk top P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766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2286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i="1" dirty="0" smtClean="0"/>
              <a:t>MICRO-COMPUTERS</a:t>
            </a:r>
          </a:p>
          <a:p>
            <a:endParaRPr lang="en-US" sz="3200" b="1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419600" y="1981200"/>
            <a:ext cx="502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ISA : ( Industry Standard Architecture )‏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24400" y="2438400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Width (bits)‏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62800" y="2438400"/>
            <a:ext cx="1676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Speed (MHz)‏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29200" y="2971800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8 / 16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91400" y="3048000"/>
            <a:ext cx="990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8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4114800" cy="178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886200" y="4433888"/>
            <a:ext cx="502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PCI : ( Peripheral Component Interconnect )‏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4891088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Width (bits)‏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34200" y="4891088"/>
            <a:ext cx="1676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Speed (MHz)‏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00600" y="5424488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162800" y="5500688"/>
            <a:ext cx="990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33 / 66</a:t>
            </a: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44900"/>
            <a:ext cx="2540000" cy="260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037013" y="28194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98813" y="52578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304800"/>
            <a:ext cx="4068743" cy="707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b="1" i="1" dirty="0" smtClean="0">
                <a:latin typeface="Aharoni" pitchFamily="2" charset="-79"/>
                <a:cs typeface="Aharoni" pitchFamily="2" charset="-79"/>
              </a:rPr>
              <a:t>Types Of Slots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3733800" y="1752600"/>
            <a:ext cx="502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PCI - Express :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114800" y="4800600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Width (bits)‏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553200" y="4800600"/>
            <a:ext cx="1676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Speed (MHz)‏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419600" y="5334000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32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781800" y="5410200"/>
            <a:ext cx="990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533</a:t>
            </a: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3175000" cy="215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34290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6200" y="4114800"/>
            <a:ext cx="3581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AGP (Accelerated Graphics Port)‏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962400" y="2362200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Width (bits)‏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400800" y="2362200"/>
            <a:ext cx="1676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Speed (MHz)‏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267200" y="2895600"/>
            <a:ext cx="1447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32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6629400" y="2971800"/>
            <a:ext cx="990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33CC"/>
                </a:solidFill>
              </a:rPr>
              <a:t>2500</a:t>
            </a: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>
            <a:off x="2970213" y="28194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2513013" y="4267200"/>
            <a:ext cx="13747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304800" y="152400"/>
            <a:ext cx="2362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18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0186" dir="4303642" algn="ctr" rotWithShape="0">
                    <a:srgbClr val="4D4D4D">
                      <a:alpha val="80011"/>
                    </a:srgbClr>
                  </a:outerShdw>
                </a:effectLst>
                <a:latin typeface="Arial Black"/>
              </a:rPr>
              <a:t>POWER SUPPLY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914400"/>
            <a:ext cx="6477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SMPS : (Switch Mode Power Supply)‏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4800600"/>
            <a:ext cx="7315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chemeClr val="tx1"/>
                </a:solidFill>
              </a:rPr>
              <a:t>Electronic devices require electricity to operate.  Most internal components are DC (direct-current) but the line voltage is AC (alternating current.)  One of the roles of the power supply is, therefore, to convert AC to DC voltage. </a:t>
            </a:r>
            <a:endParaRPr lang="en-GB" sz="2000" b="0" dirty="0">
              <a:solidFill>
                <a:schemeClr val="tx1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4572000" cy="240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5" descr="sss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528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TYPES OF SMPS</a:t>
            </a:r>
          </a:p>
        </p:txBody>
      </p:sp>
      <p:pic>
        <p:nvPicPr>
          <p:cNvPr id="10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0" y="13716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BatangChe" pitchFamily="49" charset="-127"/>
                <a:ea typeface="BatangChe" pitchFamily="49" charset="-127"/>
              </a:rPr>
              <a:t>There are  five types of SMPS as under :-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/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PC/XT :- (Personal computer / Extended Technology)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AT       :-  (Advance Technology)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ATX     :-  (Advance Technology Extended)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SFX     :-  (Small From Factors) 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WTX   :-  (Work Station Technology Extended)</a:t>
            </a:r>
            <a:endParaRPr 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257800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i="1" dirty="0" smtClean="0">
                <a:latin typeface="Aharoni" pitchFamily="2" charset="-79"/>
                <a:cs typeface="Aharoni" pitchFamily="2" charset="-79"/>
              </a:rPr>
              <a:t>POWER CONNECTORS </a:t>
            </a:r>
            <a:endParaRPr lang="en-US" sz="3200" b="1" i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81000" y="1219200"/>
            <a:ext cx="8610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i="1" dirty="0" smtClean="0"/>
              <a:t>AT       :- 6+6 PIN Connectors To Supply The Power To The Mother    	       Board. That  Connectors  Are Known As P8 &amp; P9.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i="1" dirty="0" smtClean="0"/>
              <a:t>ATX     :- 20+4 or 24 +4 PIN Connectors to  Supply The Power To 	    	       The Mother Board.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i="1" dirty="0" smtClean="0"/>
              <a:t>Molex :- 4PIN Connector to Supply the power to the ATA             	        Hard disk &amp; CD/DVD ROM.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i="1" dirty="0" smtClean="0"/>
              <a:t>Berg    :- small 4 pin connector to Supply the power Floppy disk 	        drive.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b="1" i="1" dirty="0" smtClean="0"/>
              <a:t>SATA     :- 15 pin connector to supply the power to sata hard disk	         &amp; CD/DVD ROM.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6800"/>
            <a:ext cx="5943600" cy="488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43600" y="3581400"/>
            <a:ext cx="3200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AT (Advanced Technology)‏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752600"/>
            <a:ext cx="3657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5646317" cy="5002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4572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000000"/>
                </a:solidFill>
              </a:rPr>
              <a:t>ATX ( Advanced Technology Extended )‏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343400"/>
            <a:ext cx="3124200" cy="1073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5638800"/>
            <a:ext cx="1785938" cy="105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86400" y="3733800"/>
            <a:ext cx="3657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 smtClean="0">
                <a:solidFill>
                  <a:srgbClr val="000000"/>
                </a:solidFill>
              </a:rPr>
              <a:t> BTX </a:t>
            </a:r>
            <a:r>
              <a:rPr lang="en-GB" b="0" dirty="0">
                <a:solidFill>
                  <a:srgbClr val="000000"/>
                </a:solidFill>
              </a:rPr>
              <a:t>( Balanced Technology Extended)‏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0" y="1447800"/>
            <a:ext cx="21336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POWER 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21336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SMPS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09800" y="19050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19200" y="3352800"/>
            <a:ext cx="21336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MOTHERBOARD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21336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BIOS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19200" y="5334000"/>
            <a:ext cx="21336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CMOS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09800" y="28194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09800" y="38862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48006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53000" y="1447800"/>
            <a:ext cx="25908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BOOTABLE DEVICE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53000" y="2362200"/>
            <a:ext cx="2133600" cy="785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OS LOADING </a:t>
            </a:r>
          </a:p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INTO RAM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943600" y="19050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53000" y="3921125"/>
            <a:ext cx="2133600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SYSTEM INITIALIZATION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943600" y="33528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429000" y="5562600"/>
            <a:ext cx="533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3886200" y="1598613"/>
            <a:ext cx="1588" cy="3889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16256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228600"/>
            <a:ext cx="336367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BOOT PROCESS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supply ensure that the system does not run unless the power supplied is not sufficient to operate the system properly.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Power Supply is nothing but +5V active high signal that is supplied to the motherboard when output voltage gets stable.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50292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 smtClean="0"/>
              <a:t>POWER GOOD SIGNAL</a:t>
            </a:r>
            <a:endParaRPr lang="en-US" sz="2400" dirty="0"/>
          </a:p>
        </p:txBody>
      </p:sp>
      <p:pic>
        <p:nvPicPr>
          <p:cNvPr id="5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152400" y="304800"/>
            <a:ext cx="2971800" cy="1143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BIOS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 (Basic Input/output system) is a set of instruction or program that acts as a interface between the hardware and the operating 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 BIOS is a chip that contains the start-up programs and drivers used to start the system.</a:t>
            </a:r>
          </a:p>
        </p:txBody>
      </p:sp>
      <p:pic>
        <p:nvPicPr>
          <p:cNvPr id="4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-381000" y="304800"/>
            <a:ext cx="5029200" cy="11414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 COMPUTER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4267200" y="1600200"/>
            <a:ext cx="4418013" cy="4524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mini-computer is larger than a PC but generally smaller than a mainframe.  A common operating system is UNIX though manufacturers may have their own proprietary operating systems as well. Ex. Mini-computers are well suited for use in commercial, business, engineering and scientific applications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S/400 minicomputers -- different sizes!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133600"/>
            <a:ext cx="31559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28600" y="304800"/>
            <a:ext cx="2667000" cy="1143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POST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(Power On Self Test) is the program stored in the ROM BIOS that runs about system initialization and performs hardware detection task.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POST detects an error from keyboard, mouse, memory or other devices it produces an error message.</a:t>
            </a:r>
          </a:p>
        </p:txBody>
      </p:sp>
      <p:pic>
        <p:nvPicPr>
          <p:cNvPr id="4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28600" y="304800"/>
            <a:ext cx="2895600" cy="1143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CMOS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CMOS - Complimentary Metal Oxide Semiconductor.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BIOS needs various parameter (hardware configuration) information to perform its task, these are permanently saved in CMOS RAM.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CMOS power is supplied by a little battery, so its contents will not be lost after the PC is turned off. </a:t>
            </a:r>
          </a:p>
        </p:txBody>
      </p:sp>
      <p:pic>
        <p:nvPicPr>
          <p:cNvPr id="4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05800" cy="573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28600" y="228600"/>
            <a:ext cx="2971800" cy="1143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MBR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1295400"/>
            <a:ext cx="8686800" cy="2514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MBR (Master Boot Record) is located at cylinder 0, head 0, sector 1 of a hard disk.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3124200"/>
            <a:ext cx="7542213" cy="1446213"/>
            <a:chOff x="672" y="1968"/>
            <a:chExt cx="4751" cy="91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48" y="2448"/>
              <a:ext cx="1776" cy="4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0" dirty="0">
                  <a:solidFill>
                    <a:srgbClr val="000000"/>
                  </a:solidFill>
                </a:rPr>
                <a:t>2 bytes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80" y="2448"/>
              <a:ext cx="1568" cy="4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0" dirty="0">
                  <a:solidFill>
                    <a:srgbClr val="000000"/>
                  </a:solidFill>
                </a:rPr>
                <a:t>64 bytes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2" y="2448"/>
              <a:ext cx="1408" cy="4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0" dirty="0">
                  <a:solidFill>
                    <a:srgbClr val="000000"/>
                  </a:solidFill>
                </a:rPr>
                <a:t>446 bytes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48" y="1968"/>
              <a:ext cx="1776" cy="4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0" dirty="0">
                  <a:solidFill>
                    <a:srgbClr val="000000"/>
                  </a:solidFill>
                </a:rPr>
                <a:t>Magic Number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80" y="1968"/>
              <a:ext cx="1568" cy="4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0" dirty="0">
                  <a:solidFill>
                    <a:srgbClr val="000000"/>
                  </a:solidFill>
                </a:rPr>
                <a:t>Partition Table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2" y="1968"/>
              <a:ext cx="1408" cy="4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0" dirty="0">
                  <a:solidFill>
                    <a:srgbClr val="000000"/>
                  </a:solidFill>
                </a:rPr>
                <a:t>Boot Sector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72" y="1968"/>
              <a:ext cx="47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72" y="2448"/>
              <a:ext cx="475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72" y="2880"/>
              <a:ext cx="47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72" y="1968"/>
              <a:ext cx="1" cy="9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080" y="1968"/>
              <a:ext cx="1" cy="9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48" y="1968"/>
              <a:ext cx="1" cy="9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424" y="1968"/>
              <a:ext cx="1" cy="9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95400" y="48768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MBR = 512 bytes</a:t>
            </a:r>
          </a:p>
        </p:txBody>
      </p:sp>
      <p:pic>
        <p:nvPicPr>
          <p:cNvPr id="19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-152400" y="381000"/>
            <a:ext cx="5943600" cy="1143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PC ASSEMBLING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6037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Gather all required devices.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the case and remove power supply and drive chassis.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Setup your motherboard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Install the CPU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Install main MEMORY (RAM)‏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 the power supply.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0" y="0"/>
            <a:ext cx="3429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0" y="1339850"/>
            <a:ext cx="8229600" cy="5518150"/>
          </a:xfrm>
          <a:prstGeom prst="rect">
            <a:avLst/>
          </a:prstGeom>
        </p:spPr>
        <p:txBody>
          <a:bodyPr anchor="t"/>
          <a:lstStyle/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keyboard, mouse and monitor.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Conduct system check (self test)‏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 hard disk, floppy drive and cd-rom drive.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 all data cables.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front panel and speaker.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all power connectors.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 the BIOS.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 the Operating system.</a:t>
            </a:r>
          </a:p>
        </p:txBody>
      </p:sp>
      <p:pic>
        <p:nvPicPr>
          <p:cNvPr id="3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7037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 devices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Motherboard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Keyboard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4495800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i="1" dirty="0" smtClean="0">
                <a:latin typeface="Aharoni" pitchFamily="2" charset="-79"/>
                <a:cs typeface="Aharoni" pitchFamily="2" charset="-79"/>
              </a:rPr>
              <a:t>DISPLAY TEST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19812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CABINET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25908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MOTHERBOARD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RAM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800" y="35814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57150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HARD DISK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29200" y="1676400"/>
            <a:ext cx="19812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FDD/CDROM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29200" y="25908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SMPS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29200" y="45720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POWER CABLES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029200" y="35814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DATA CABLES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29200" y="5715000"/>
            <a:ext cx="20574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POWER ON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600200" y="2133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600200" y="3048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600200" y="4038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600200" y="5105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943600" y="2133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943600" y="3048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943600" y="4038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943600" y="5257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9400" y="5867400"/>
            <a:ext cx="76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3505200" y="1827213"/>
            <a:ext cx="1588" cy="3965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657600" y="18288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4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0" y="457200"/>
            <a:ext cx="5410200" cy="707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GB" sz="4000" b="1" i="1" dirty="0" smtClean="0">
                <a:latin typeface="Aharoni" pitchFamily="2" charset="-79"/>
                <a:cs typeface="Aharoni" pitchFamily="2" charset="-79"/>
              </a:rPr>
              <a:t>ASSEMBLING A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274638"/>
            <a:ext cx="3657599" cy="11414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FRAME 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4648200" y="1600200"/>
            <a:ext cx="4037013" cy="426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mainframe may be shared by large number of users, often numbering in the hundreds. Processing, storage and printing are shared services provided in the mainframe </a:t>
            </a:r>
          </a:p>
          <a:p>
            <a:pPr marL="342900" marR="0" lvl="0" indent="-342900" algn="l" defTabSz="914400" rtl="0" eaLnBrk="1" fontAlgn="auto" latinLnBrk="0" hangingPunct="1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Ex. Banks, insurance companies and large national or international companies use mainframe computers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4" descr="ibm3420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1343025"/>
            <a:ext cx="408622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304799" y="304800"/>
            <a:ext cx="4876801" cy="11414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SUPER COMPUTER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4724400" y="1981200"/>
            <a:ext cx="4419600" cy="3962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They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very large computers with very large computing power and huge RAM. One supercomputer contains 5800 processors and more than a trillion bytes of RAM.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Ex. Supercomputers are mainly used in the science and engineering projects.</a:t>
            </a:r>
          </a:p>
        </p:txBody>
      </p:sp>
      <p:pic>
        <p:nvPicPr>
          <p:cNvPr id="5" name="Picture 4" descr="superco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1752600"/>
            <a:ext cx="4648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ss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48300" y="0"/>
            <a:ext cx="3695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228600" y="533400"/>
            <a:ext cx="4648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???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</a:t>
            </a:r>
          </a:p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</a:t>
            </a:r>
          </a:p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1. Application s/w</a:t>
            </a:r>
          </a:p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2. System   s/w</a:t>
            </a:r>
          </a:p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8013" marR="0" lvl="0" indent="-6080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Firmware</a:t>
            </a:r>
          </a:p>
          <a:p>
            <a:pPr marL="989013" marR="0" lvl="1" indent="-5318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9013" marR="0" lvl="1" indent="-531813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9013" marR="0" lvl="1" indent="-531813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9013" marR="0" lvl="1" indent="-531813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9013" marR="0" lvl="1" indent="-531813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5" name="Picture 4" descr="SYSTEM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0"/>
            <a:ext cx="548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+ IA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A+ IANT SLIDES</Template>
  <TotalTime>79</TotalTime>
  <Words>1683</Words>
  <Application>Microsoft Office PowerPoint</Application>
  <PresentationFormat>On-screen Show (4:3)</PresentationFormat>
  <Paragraphs>419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A+ IANT SLIDES</vt:lpstr>
      <vt:lpstr>Slide 1</vt:lpstr>
      <vt:lpstr>INTRODUCTION TO COMPUTERS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Jeet</cp:lastModifiedBy>
  <cp:revision>19</cp:revision>
  <dcterms:created xsi:type="dcterms:W3CDTF">2011-03-17T09:09:13Z</dcterms:created>
  <dcterms:modified xsi:type="dcterms:W3CDTF">2012-04-10T12:00:32Z</dcterms:modified>
</cp:coreProperties>
</file>