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S\project\Data%20Science%20Jobs%20Sala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S\project\Data%20Science%20Jobs%20Salar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S\project\Data%20Science%20Jobs%20Salar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S\project\Data%20Science%20Jobs%20Salari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S\project\Data%20Science%20Jobs%20Salari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Science Jobs Salaries.xlsx]pivot!PivotTable1</c:name>
    <c:fmtId val="64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-0.11401706036745417"/>
              <c:y val="0.1359011373578301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0.12512839020122485"/>
              <c:y val="-0.1405307669874599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-0.11401706036745417"/>
              <c:y val="0.1359011373578301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0.12512839020122485"/>
              <c:y val="-0.1405307669874599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-0.11401706036745417"/>
              <c:y val="0.1359011373578301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0.12512839020122485"/>
              <c:y val="-0.1405307669874599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dPt>
          <c:dLbls>
            <c:dLbl>
              <c:idx val="0"/>
              <c:layout>
                <c:manualLayout>
                  <c:x val="-0.11401706036745417"/>
                  <c:y val="0.135901137357830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2512839020122485"/>
                  <c:y val="-0.1405307669874599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pivot!$A$4:$A$6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pivot!$B$4:$B$6</c:f>
              <c:numCache>
                <c:formatCode>0.0%</c:formatCode>
                <c:ptCount val="2"/>
                <c:pt idx="0">
                  <c:v>0.26938775510204083</c:v>
                </c:pt>
                <c:pt idx="1">
                  <c:v>0.73061224489795917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Science Jobs Salaries.xlsx]pivot!PivotTable5</c:name>
    <c:fmtId val="87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pivot!$B$25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pivot!$A$26:$A$35</c:f>
              <c:multiLvlStrCache>
                <c:ptCount val="6"/>
                <c:lvl>
                  <c:pt idx="0">
                    <c:v>2020</c:v>
                  </c:pt>
                  <c:pt idx="1">
                    <c:v>2021</c:v>
                  </c:pt>
                  <c:pt idx="2">
                    <c:v>2020</c:v>
                  </c:pt>
                  <c:pt idx="3">
                    <c:v>2021</c:v>
                  </c:pt>
                  <c:pt idx="4">
                    <c:v>2020</c:v>
                  </c:pt>
                  <c:pt idx="5">
                    <c:v>2021</c:v>
                  </c:pt>
                </c:lvl>
                <c:lvl>
                  <c:pt idx="0">
                    <c:v>No remote work</c:v>
                  </c:pt>
                  <c:pt idx="2">
                    <c:v>Partially remote work</c:v>
                  </c:pt>
                  <c:pt idx="4">
                    <c:v>Fully remote work</c:v>
                  </c:pt>
                </c:lvl>
              </c:multiLvlStrCache>
            </c:multiLvlStrRef>
          </c:cat>
          <c:val>
            <c:numRef>
              <c:f>pivot!$B$26:$B$35</c:f>
              <c:numCache>
                <c:formatCode>0.00%</c:formatCode>
                <c:ptCount val="6"/>
                <c:pt idx="0">
                  <c:v>5.3061224489795916E-2</c:v>
                </c:pt>
                <c:pt idx="1">
                  <c:v>0.11020408163265306</c:v>
                </c:pt>
                <c:pt idx="2">
                  <c:v>8.1632653061224483E-2</c:v>
                </c:pt>
                <c:pt idx="3">
                  <c:v>0.20816326530612245</c:v>
                </c:pt>
                <c:pt idx="4">
                  <c:v>0.13469387755102041</c:v>
                </c:pt>
                <c:pt idx="5">
                  <c:v>0.41224489795918368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351834688"/>
        <c:axId val="351833904"/>
      </c:barChart>
      <c:catAx>
        <c:axId val="351834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833904"/>
        <c:crosses val="autoZero"/>
        <c:auto val="1"/>
        <c:lblAlgn val="ctr"/>
        <c:lblOffset val="100"/>
        <c:noMultiLvlLbl val="0"/>
      </c:catAx>
      <c:valAx>
        <c:axId val="351833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83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Science Jobs Salaries.xlsx]pivot!PivotTable6</c:name>
    <c:fmtId val="104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pivot!$B$40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multiLvlStrRef>
              <c:f>pivot!$A$41:$A$51</c:f>
              <c:multiLvlStrCache>
                <c:ptCount val="8"/>
                <c:lvl>
                  <c:pt idx="0">
                    <c:v>CT</c:v>
                  </c:pt>
                  <c:pt idx="1">
                    <c:v>FL</c:v>
                  </c:pt>
                  <c:pt idx="2">
                    <c:v>FT</c:v>
                  </c:pt>
                  <c:pt idx="3">
                    <c:v>PT</c:v>
                  </c:pt>
                  <c:pt idx="4">
                    <c:v>CT</c:v>
                  </c:pt>
                  <c:pt idx="5">
                    <c:v>FL</c:v>
                  </c:pt>
                  <c:pt idx="6">
                    <c:v>FT</c:v>
                  </c:pt>
                  <c:pt idx="7">
                    <c:v>PT</c:v>
                  </c:pt>
                </c:lvl>
                <c:lvl>
                  <c:pt idx="0">
                    <c:v>2020</c:v>
                  </c:pt>
                  <c:pt idx="4">
                    <c:v>2021</c:v>
                  </c:pt>
                </c:lvl>
              </c:multiLvlStrCache>
            </c:multiLvlStrRef>
          </c:cat>
          <c:val>
            <c:numRef>
              <c:f>pivot!$B$41:$B$51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62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169</c:v>
                </c:pt>
                <c:pt idx="7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9718928"/>
        <c:axId val="349717360"/>
      </c:barChart>
      <c:catAx>
        <c:axId val="34971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717360"/>
        <c:crosses val="autoZero"/>
        <c:auto val="1"/>
        <c:lblAlgn val="ctr"/>
        <c:lblOffset val="100"/>
        <c:noMultiLvlLbl val="0"/>
      </c:catAx>
      <c:valAx>
        <c:axId val="34971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71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Science Jobs Salaries.xlsx]pivot!PivotTable3</c:name>
    <c:fmtId val="17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pivot!$B$74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pivot!$A$75:$A$120</c:f>
              <c:strCache>
                <c:ptCount val="45"/>
                <c:pt idx="0">
                  <c:v>AE</c:v>
                </c:pt>
                <c:pt idx="1">
                  <c:v>AT</c:v>
                </c:pt>
                <c:pt idx="2">
                  <c:v>BE</c:v>
                </c:pt>
                <c:pt idx="3">
                  <c:v>BG</c:v>
                </c:pt>
                <c:pt idx="4">
                  <c:v>BR</c:v>
                </c:pt>
                <c:pt idx="5">
                  <c:v>CA</c:v>
                </c:pt>
                <c:pt idx="6">
                  <c:v>CL</c:v>
                </c:pt>
                <c:pt idx="7">
                  <c:v>CN</c:v>
                </c:pt>
                <c:pt idx="8">
                  <c:v>CO</c:v>
                </c:pt>
                <c:pt idx="9">
                  <c:v>DE</c:v>
                </c:pt>
                <c:pt idx="10">
                  <c:v>DK</c:v>
                </c:pt>
                <c:pt idx="11">
                  <c:v>ES</c:v>
                </c:pt>
                <c:pt idx="12">
                  <c:v>FR</c:v>
                </c:pt>
                <c:pt idx="13">
                  <c:v>GB</c:v>
                </c:pt>
                <c:pt idx="14">
                  <c:v>GR</c:v>
                </c:pt>
                <c:pt idx="15">
                  <c:v>HK</c:v>
                </c:pt>
                <c:pt idx="16">
                  <c:v>HR</c:v>
                </c:pt>
                <c:pt idx="17">
                  <c:v>HU</c:v>
                </c:pt>
                <c:pt idx="18">
                  <c:v>IN</c:v>
                </c:pt>
                <c:pt idx="19">
                  <c:v>IR</c:v>
                </c:pt>
                <c:pt idx="20">
                  <c:v>IT</c:v>
                </c:pt>
                <c:pt idx="21">
                  <c:v>JE</c:v>
                </c:pt>
                <c:pt idx="22">
                  <c:v>JP</c:v>
                </c:pt>
                <c:pt idx="23">
                  <c:v>KE</c:v>
                </c:pt>
                <c:pt idx="24">
                  <c:v>LU</c:v>
                </c:pt>
                <c:pt idx="25">
                  <c:v>MD</c:v>
                </c:pt>
                <c:pt idx="26">
                  <c:v>MT</c:v>
                </c:pt>
                <c:pt idx="27">
                  <c:v>MX</c:v>
                </c:pt>
                <c:pt idx="28">
                  <c:v>NG</c:v>
                </c:pt>
                <c:pt idx="29">
                  <c:v>NL</c:v>
                </c:pt>
                <c:pt idx="30">
                  <c:v>NZ</c:v>
                </c:pt>
                <c:pt idx="31">
                  <c:v>PH</c:v>
                </c:pt>
                <c:pt idx="32">
                  <c:v>PK</c:v>
                </c:pt>
                <c:pt idx="33">
                  <c:v>PL</c:v>
                </c:pt>
                <c:pt idx="34">
                  <c:v>PR</c:v>
                </c:pt>
                <c:pt idx="35">
                  <c:v>PT</c:v>
                </c:pt>
                <c:pt idx="36">
                  <c:v>RO</c:v>
                </c:pt>
                <c:pt idx="37">
                  <c:v>RS</c:v>
                </c:pt>
                <c:pt idx="38">
                  <c:v>RU</c:v>
                </c:pt>
                <c:pt idx="39">
                  <c:v>SG</c:v>
                </c:pt>
                <c:pt idx="40">
                  <c:v>SI</c:v>
                </c:pt>
                <c:pt idx="41">
                  <c:v>TR</c:v>
                </c:pt>
                <c:pt idx="42">
                  <c:v>UA</c:v>
                </c:pt>
                <c:pt idx="43">
                  <c:v>US</c:v>
                </c:pt>
                <c:pt idx="44">
                  <c:v>VN</c:v>
                </c:pt>
              </c:strCache>
            </c:strRef>
          </c:cat>
          <c:val>
            <c:numRef>
              <c:f>pivot!$B$75:$B$120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9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19</c:v>
                </c:pt>
                <c:pt idx="10">
                  <c:v>2</c:v>
                </c:pt>
                <c:pt idx="11">
                  <c:v>7</c:v>
                </c:pt>
                <c:pt idx="12">
                  <c:v>13</c:v>
                </c:pt>
                <c:pt idx="13">
                  <c:v>13</c:v>
                </c:pt>
                <c:pt idx="14">
                  <c:v>4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22</c:v>
                </c:pt>
                <c:pt idx="19">
                  <c:v>1</c:v>
                </c:pt>
                <c:pt idx="20">
                  <c:v>3</c:v>
                </c:pt>
                <c:pt idx="21">
                  <c:v>1</c:v>
                </c:pt>
                <c:pt idx="22">
                  <c:v>4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2</c:v>
                </c:pt>
                <c:pt idx="28">
                  <c:v>2</c:v>
                </c:pt>
                <c:pt idx="29">
                  <c:v>4</c:v>
                </c:pt>
                <c:pt idx="30">
                  <c:v>1</c:v>
                </c:pt>
                <c:pt idx="31">
                  <c:v>1</c:v>
                </c:pt>
                <c:pt idx="32">
                  <c:v>3</c:v>
                </c:pt>
                <c:pt idx="33">
                  <c:v>3</c:v>
                </c:pt>
                <c:pt idx="34">
                  <c:v>1</c:v>
                </c:pt>
                <c:pt idx="35">
                  <c:v>3</c:v>
                </c:pt>
                <c:pt idx="36">
                  <c:v>2</c:v>
                </c:pt>
                <c:pt idx="37">
                  <c:v>1</c:v>
                </c:pt>
                <c:pt idx="38">
                  <c:v>3</c:v>
                </c:pt>
                <c:pt idx="39">
                  <c:v>2</c:v>
                </c:pt>
                <c:pt idx="40">
                  <c:v>1</c:v>
                </c:pt>
                <c:pt idx="41">
                  <c:v>3</c:v>
                </c:pt>
                <c:pt idx="42">
                  <c:v>1</c:v>
                </c:pt>
                <c:pt idx="43">
                  <c:v>92</c:v>
                </c:pt>
                <c:pt idx="44">
                  <c:v>2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366832"/>
        <c:axId val="316368792"/>
      </c:lineChart>
      <c:catAx>
        <c:axId val="31636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368792"/>
        <c:crosses val="autoZero"/>
        <c:auto val="1"/>
        <c:lblAlgn val="ctr"/>
        <c:lblOffset val="100"/>
        <c:noMultiLvlLbl val="0"/>
      </c:catAx>
      <c:valAx>
        <c:axId val="316368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36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Science Jobs Salaries.xlsx]pivot!PivotTable4</c:name>
    <c:fmtId val="180"/>
  </c:pivotSource>
  <c:chart>
    <c:autoTitleDeleted val="1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pivot!$B$126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pivot!$A$127:$A$159</c:f>
              <c:strCache>
                <c:ptCount val="32"/>
                <c:pt idx="0">
                  <c:v>Applied Machine Learning Scientist</c:v>
                </c:pt>
                <c:pt idx="1">
                  <c:v>BI Data Analyst</c:v>
                </c:pt>
                <c:pt idx="2">
                  <c:v>Business Data Analyst</c:v>
                </c:pt>
                <c:pt idx="3">
                  <c:v>Computer Vision Software Engineer</c:v>
                </c:pt>
                <c:pt idx="4">
                  <c:v>Data Analyst</c:v>
                </c:pt>
                <c:pt idx="5">
                  <c:v>Data Analytics Engineer</c:v>
                </c:pt>
                <c:pt idx="6">
                  <c:v>Data Analytics Manager</c:v>
                </c:pt>
                <c:pt idx="7">
                  <c:v>Data Architect</c:v>
                </c:pt>
                <c:pt idx="8">
                  <c:v>Data Engineer</c:v>
                </c:pt>
                <c:pt idx="9">
                  <c:v>Data Engineering Manager</c:v>
                </c:pt>
                <c:pt idx="10">
                  <c:v>Data Science Consultant</c:v>
                </c:pt>
                <c:pt idx="11">
                  <c:v>Data Science Manager</c:v>
                </c:pt>
                <c:pt idx="12">
                  <c:v>Data Scientist</c:v>
                </c:pt>
                <c:pt idx="13">
                  <c:v>Data Specialist</c:v>
                </c:pt>
                <c:pt idx="14">
                  <c:v>Director of Data Engineering</c:v>
                </c:pt>
                <c:pt idx="15">
                  <c:v>Director of Data Science</c:v>
                </c:pt>
                <c:pt idx="16">
                  <c:v>Financial Data Analyst</c:v>
                </c:pt>
                <c:pt idx="17">
                  <c:v>Head of Data</c:v>
                </c:pt>
                <c:pt idx="18">
                  <c:v>Head of Data Science</c:v>
                </c:pt>
                <c:pt idx="19">
                  <c:v>Lead Data Analyst</c:v>
                </c:pt>
                <c:pt idx="20">
                  <c:v>Lead Data Engineer</c:v>
                </c:pt>
                <c:pt idx="21">
                  <c:v>Lead Data Scientist</c:v>
                </c:pt>
                <c:pt idx="22">
                  <c:v>Machine Learning Engineer</c:v>
                </c:pt>
                <c:pt idx="23">
                  <c:v>Machine Learning Infrastructure Engineer</c:v>
                </c:pt>
                <c:pt idx="24">
                  <c:v>Machine Learning Scientist</c:v>
                </c:pt>
                <c:pt idx="25">
                  <c:v>Manager Data Science</c:v>
                </c:pt>
                <c:pt idx="26">
                  <c:v>ML Engineer</c:v>
                </c:pt>
                <c:pt idx="27">
                  <c:v>Principal Data Analyst</c:v>
                </c:pt>
                <c:pt idx="28">
                  <c:v>Principal Data Engineer</c:v>
                </c:pt>
                <c:pt idx="29">
                  <c:v>Principal Data Scientist</c:v>
                </c:pt>
                <c:pt idx="30">
                  <c:v>Research Scientist</c:v>
                </c:pt>
                <c:pt idx="31">
                  <c:v>Staff Data Scientist</c:v>
                </c:pt>
              </c:strCache>
            </c:strRef>
          </c:cat>
          <c:val>
            <c:numRef>
              <c:f>pivot!$B$127:$B$159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11</c:v>
                </c:pt>
                <c:pt idx="5">
                  <c:v>1</c:v>
                </c:pt>
                <c:pt idx="6">
                  <c:v>3</c:v>
                </c:pt>
                <c:pt idx="7">
                  <c:v>1</c:v>
                </c:pt>
                <c:pt idx="8">
                  <c:v>15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17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7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2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51833512"/>
        <c:axId val="351829984"/>
      </c:lineChart>
      <c:catAx>
        <c:axId val="3518335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829984"/>
        <c:crosses val="autoZero"/>
        <c:auto val="1"/>
        <c:lblAlgn val="ctr"/>
        <c:lblOffset val="100"/>
        <c:noMultiLvlLbl val="0"/>
      </c:catAx>
      <c:valAx>
        <c:axId val="3518299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833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0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3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1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7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28-Nov-21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28-Nov-21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6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28-Nov-21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28-Nov-21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6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6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JOB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6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OBJECTIVES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92925" y="2045078"/>
            <a:ext cx="8911687" cy="7367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JOB PROGRESS</a:t>
            </a:r>
          </a:p>
          <a:p>
            <a:pPr lvl="1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2020-2021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592925" y="2957588"/>
            <a:ext cx="8911687" cy="7367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JOB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DEMAND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592925" y="3870098"/>
            <a:ext cx="8911687" cy="7367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COMPANY SIZE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592925" y="4782608"/>
            <a:ext cx="8911687" cy="7367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WORING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6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995" y="598352"/>
            <a:ext cx="3060901" cy="6766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JOB DEMAND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34393" y="4307362"/>
            <a:ext cx="10856144" cy="1014779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Job demand for data science profession has increased rapidly by year 2021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Companies prefer more full time professional for this domain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In 2021 more number of employees found working from remote places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485580" y="4655712"/>
            <a:ext cx="3060901" cy="1603420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259330"/>
              </p:ext>
            </p:extLst>
          </p:nvPr>
        </p:nvGraphicFramePr>
        <p:xfrm>
          <a:off x="99453" y="1275008"/>
          <a:ext cx="3669776" cy="2355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470679"/>
              </p:ext>
            </p:extLst>
          </p:nvPr>
        </p:nvGraphicFramePr>
        <p:xfrm>
          <a:off x="3708900" y="1275008"/>
          <a:ext cx="4307130" cy="2355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126319"/>
              </p:ext>
            </p:extLst>
          </p:nvPr>
        </p:nvGraphicFramePr>
        <p:xfrm>
          <a:off x="8016030" y="1275008"/>
          <a:ext cx="4175970" cy="2355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7452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09" y="348615"/>
            <a:ext cx="10058400" cy="748454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ased on company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298" y="4510352"/>
            <a:ext cx="10058400" cy="105504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More demand for</a:t>
            </a:r>
            <a:r>
              <a:rPr lang="en-US" dirty="0" smtClean="0">
                <a:solidFill>
                  <a:schemeClr val="tx1"/>
                </a:solidFill>
              </a:rPr>
              <a:t> data scientist profession are high in companies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Medium and small scale companies have almost equal employees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09" y="1277469"/>
            <a:ext cx="4997826" cy="2998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184" y="1277469"/>
            <a:ext cx="4997827" cy="29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6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8600"/>
            <a:ext cx="10058400" cy="822960"/>
          </a:xfrm>
        </p:spPr>
        <p:txBody>
          <a:bodyPr/>
          <a:lstStyle/>
          <a:p>
            <a:r>
              <a:rPr lang="en-US" dirty="0" smtClean="0"/>
              <a:t>Employees remote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625788"/>
            <a:ext cx="10058400" cy="124330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More number of employees are working from 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More number of Data scientist employees resident in US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422360"/>
              </p:ext>
            </p:extLst>
          </p:nvPr>
        </p:nvGraphicFramePr>
        <p:xfrm>
          <a:off x="120126" y="1081145"/>
          <a:ext cx="5541085" cy="3221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764839"/>
              </p:ext>
            </p:extLst>
          </p:nvPr>
        </p:nvGraphicFramePr>
        <p:xfrm>
          <a:off x="6174890" y="1081145"/>
          <a:ext cx="5456815" cy="3221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1306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361</TotalTime>
  <Words>95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DATA SCIENCE JOB ANALYSIS</vt:lpstr>
      <vt:lpstr>OBJECTIVES</vt:lpstr>
      <vt:lpstr>JOB DEMAND</vt:lpstr>
      <vt:lpstr>Based on company size</vt:lpstr>
      <vt:lpstr>Employees remote working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 ANALYSIS</dc:title>
  <dc:creator>Bhuvan</dc:creator>
  <cp:lastModifiedBy>Bhuvan</cp:lastModifiedBy>
  <cp:revision>27</cp:revision>
  <dcterms:created xsi:type="dcterms:W3CDTF">2021-11-27T12:00:42Z</dcterms:created>
  <dcterms:modified xsi:type="dcterms:W3CDTF">2021-11-28T10:13:28Z</dcterms:modified>
</cp:coreProperties>
</file>