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88" r:id="rId4"/>
    <p:sldId id="258" r:id="rId5"/>
    <p:sldId id="259" r:id="rId6"/>
    <p:sldId id="260" r:id="rId7"/>
    <p:sldId id="261" r:id="rId8"/>
    <p:sldId id="262" r:id="rId9"/>
    <p:sldId id="263" r:id="rId10"/>
    <p:sldId id="264" r:id="rId11"/>
    <p:sldId id="265" r:id="rId12"/>
    <p:sldId id="266" r:id="rId13"/>
    <p:sldId id="268" r:id="rId14"/>
    <p:sldId id="269" r:id="rId15"/>
    <p:sldId id="273"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555293-3584-4E5C-AD6B-2DF51D1A21A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C61CAEE-D423-491E-83B1-9A56D2330B50}">
      <dgm:prSet/>
      <dgm:spPr/>
      <dgm:t>
        <a:bodyPr/>
        <a:lstStyle/>
        <a:p>
          <a:r>
            <a:rPr lang="en-US" b="1" dirty="0"/>
            <a:t>Polynomial Regression</a:t>
          </a:r>
          <a:endParaRPr lang="en-US" dirty="0"/>
        </a:p>
      </dgm:t>
    </dgm:pt>
    <dgm:pt modelId="{4966FC78-B17F-4981-971A-14A5E32B320E}" type="parTrans" cxnId="{93054D75-0FFD-4FC1-AC5A-3AF8DD23E9D6}">
      <dgm:prSet/>
      <dgm:spPr/>
      <dgm:t>
        <a:bodyPr/>
        <a:lstStyle/>
        <a:p>
          <a:endParaRPr lang="en-US"/>
        </a:p>
      </dgm:t>
    </dgm:pt>
    <dgm:pt modelId="{DB483663-DFF9-40C6-84D7-D39275AD7A36}" type="sibTrans" cxnId="{93054D75-0FFD-4FC1-AC5A-3AF8DD23E9D6}">
      <dgm:prSet/>
      <dgm:spPr/>
      <dgm:t>
        <a:bodyPr/>
        <a:lstStyle/>
        <a:p>
          <a:endParaRPr lang="en-US"/>
        </a:p>
      </dgm:t>
    </dgm:pt>
    <dgm:pt modelId="{A449AF95-8532-4059-BA17-AFF96C044EE0}">
      <dgm:prSet/>
      <dgm:spPr/>
      <dgm:t>
        <a:bodyPr/>
        <a:lstStyle/>
        <a:p>
          <a:r>
            <a:rPr lang="en-US" b="1"/>
            <a:t>Decision Tree Regression</a:t>
          </a:r>
          <a:endParaRPr lang="en-US"/>
        </a:p>
      </dgm:t>
    </dgm:pt>
    <dgm:pt modelId="{69EE406B-1C73-4339-ADC0-F5B9151C13EB}" type="parTrans" cxnId="{111A7E9E-66D5-4F01-A720-93FFA871BC7F}">
      <dgm:prSet/>
      <dgm:spPr/>
      <dgm:t>
        <a:bodyPr/>
        <a:lstStyle/>
        <a:p>
          <a:endParaRPr lang="en-US"/>
        </a:p>
      </dgm:t>
    </dgm:pt>
    <dgm:pt modelId="{44A35EC3-E5C5-42FA-BD97-907545F33608}" type="sibTrans" cxnId="{111A7E9E-66D5-4F01-A720-93FFA871BC7F}">
      <dgm:prSet/>
      <dgm:spPr/>
      <dgm:t>
        <a:bodyPr/>
        <a:lstStyle/>
        <a:p>
          <a:endParaRPr lang="en-US"/>
        </a:p>
      </dgm:t>
    </dgm:pt>
    <dgm:pt modelId="{321B89DA-7D25-427A-A1C9-B6E8EF07F12A}">
      <dgm:prSet/>
      <dgm:spPr/>
      <dgm:t>
        <a:bodyPr/>
        <a:lstStyle/>
        <a:p>
          <a:r>
            <a:rPr lang="en-US" b="1"/>
            <a:t>Random forest Regression</a:t>
          </a:r>
          <a:endParaRPr lang="en-US"/>
        </a:p>
      </dgm:t>
    </dgm:pt>
    <dgm:pt modelId="{073EF56C-5A58-49E5-A458-50268F3B8035}" type="parTrans" cxnId="{3E21F6C8-D28B-4A64-99CA-1387B0E3664E}">
      <dgm:prSet/>
      <dgm:spPr/>
      <dgm:t>
        <a:bodyPr/>
        <a:lstStyle/>
        <a:p>
          <a:endParaRPr lang="en-US"/>
        </a:p>
      </dgm:t>
    </dgm:pt>
    <dgm:pt modelId="{594D84F8-9D0E-4BA9-9460-5E8588C12945}" type="sibTrans" cxnId="{3E21F6C8-D28B-4A64-99CA-1387B0E3664E}">
      <dgm:prSet/>
      <dgm:spPr/>
      <dgm:t>
        <a:bodyPr/>
        <a:lstStyle/>
        <a:p>
          <a:endParaRPr lang="en-US"/>
        </a:p>
      </dgm:t>
    </dgm:pt>
    <dgm:pt modelId="{B17B4115-B29A-4BAB-83D6-945D4198CBD5}" type="pres">
      <dgm:prSet presAssocID="{74555293-3584-4E5C-AD6B-2DF51D1A21AC}" presName="outerComposite" presStyleCnt="0">
        <dgm:presLayoutVars>
          <dgm:chMax val="5"/>
          <dgm:dir/>
          <dgm:resizeHandles val="exact"/>
        </dgm:presLayoutVars>
      </dgm:prSet>
      <dgm:spPr/>
    </dgm:pt>
    <dgm:pt modelId="{300B5190-5AF7-4C0A-A7FC-BEA0D6E28C59}" type="pres">
      <dgm:prSet presAssocID="{74555293-3584-4E5C-AD6B-2DF51D1A21AC}" presName="dummyMaxCanvas" presStyleCnt="0">
        <dgm:presLayoutVars/>
      </dgm:prSet>
      <dgm:spPr/>
    </dgm:pt>
    <dgm:pt modelId="{9CDDE741-6F57-4746-9E7D-309612BE08E8}" type="pres">
      <dgm:prSet presAssocID="{74555293-3584-4E5C-AD6B-2DF51D1A21AC}" presName="ThreeNodes_1" presStyleLbl="node1" presStyleIdx="0" presStyleCnt="3">
        <dgm:presLayoutVars>
          <dgm:bulletEnabled val="1"/>
        </dgm:presLayoutVars>
      </dgm:prSet>
      <dgm:spPr/>
    </dgm:pt>
    <dgm:pt modelId="{110BB0E2-2026-4011-87C5-56C33177175F}" type="pres">
      <dgm:prSet presAssocID="{74555293-3584-4E5C-AD6B-2DF51D1A21AC}" presName="ThreeNodes_2" presStyleLbl="node1" presStyleIdx="1" presStyleCnt="3">
        <dgm:presLayoutVars>
          <dgm:bulletEnabled val="1"/>
        </dgm:presLayoutVars>
      </dgm:prSet>
      <dgm:spPr/>
    </dgm:pt>
    <dgm:pt modelId="{FA26690F-D036-4E3A-930D-25162F529AC9}" type="pres">
      <dgm:prSet presAssocID="{74555293-3584-4E5C-AD6B-2DF51D1A21AC}" presName="ThreeNodes_3" presStyleLbl="node1" presStyleIdx="2" presStyleCnt="3">
        <dgm:presLayoutVars>
          <dgm:bulletEnabled val="1"/>
        </dgm:presLayoutVars>
      </dgm:prSet>
      <dgm:spPr/>
    </dgm:pt>
    <dgm:pt modelId="{4DEDB8AA-1CDA-4E06-88C0-21536D260505}" type="pres">
      <dgm:prSet presAssocID="{74555293-3584-4E5C-AD6B-2DF51D1A21AC}" presName="ThreeConn_1-2" presStyleLbl="fgAccFollowNode1" presStyleIdx="0" presStyleCnt="2">
        <dgm:presLayoutVars>
          <dgm:bulletEnabled val="1"/>
        </dgm:presLayoutVars>
      </dgm:prSet>
      <dgm:spPr/>
    </dgm:pt>
    <dgm:pt modelId="{21012E30-4030-480E-BD03-DAC84863F24B}" type="pres">
      <dgm:prSet presAssocID="{74555293-3584-4E5C-AD6B-2DF51D1A21AC}" presName="ThreeConn_2-3" presStyleLbl="fgAccFollowNode1" presStyleIdx="1" presStyleCnt="2">
        <dgm:presLayoutVars>
          <dgm:bulletEnabled val="1"/>
        </dgm:presLayoutVars>
      </dgm:prSet>
      <dgm:spPr/>
    </dgm:pt>
    <dgm:pt modelId="{242C903F-F7C5-4688-9788-15B9901F433C}" type="pres">
      <dgm:prSet presAssocID="{74555293-3584-4E5C-AD6B-2DF51D1A21AC}" presName="ThreeNodes_1_text" presStyleLbl="node1" presStyleIdx="2" presStyleCnt="3">
        <dgm:presLayoutVars>
          <dgm:bulletEnabled val="1"/>
        </dgm:presLayoutVars>
      </dgm:prSet>
      <dgm:spPr/>
    </dgm:pt>
    <dgm:pt modelId="{0D78478D-629B-47F1-8195-A413D829B441}" type="pres">
      <dgm:prSet presAssocID="{74555293-3584-4E5C-AD6B-2DF51D1A21AC}" presName="ThreeNodes_2_text" presStyleLbl="node1" presStyleIdx="2" presStyleCnt="3">
        <dgm:presLayoutVars>
          <dgm:bulletEnabled val="1"/>
        </dgm:presLayoutVars>
      </dgm:prSet>
      <dgm:spPr/>
    </dgm:pt>
    <dgm:pt modelId="{CC8E495B-3C22-46DB-B7A1-BCE6C79BA6ED}" type="pres">
      <dgm:prSet presAssocID="{74555293-3584-4E5C-AD6B-2DF51D1A21AC}" presName="ThreeNodes_3_text" presStyleLbl="node1" presStyleIdx="2" presStyleCnt="3">
        <dgm:presLayoutVars>
          <dgm:bulletEnabled val="1"/>
        </dgm:presLayoutVars>
      </dgm:prSet>
      <dgm:spPr/>
    </dgm:pt>
  </dgm:ptLst>
  <dgm:cxnLst>
    <dgm:cxn modelId="{3CFDCD07-BC00-494A-B41F-9FA3BC53C1EC}" type="presOf" srcId="{321B89DA-7D25-427A-A1C9-B6E8EF07F12A}" destId="{CC8E495B-3C22-46DB-B7A1-BCE6C79BA6ED}" srcOrd="1" destOrd="0" presId="urn:microsoft.com/office/officeart/2005/8/layout/vProcess5"/>
    <dgm:cxn modelId="{30BAE96F-790A-4B73-9FFD-2996E0CDD1FC}" type="presOf" srcId="{A449AF95-8532-4059-BA17-AFF96C044EE0}" destId="{110BB0E2-2026-4011-87C5-56C33177175F}" srcOrd="0" destOrd="0" presId="urn:microsoft.com/office/officeart/2005/8/layout/vProcess5"/>
    <dgm:cxn modelId="{93054D75-0FFD-4FC1-AC5A-3AF8DD23E9D6}" srcId="{74555293-3584-4E5C-AD6B-2DF51D1A21AC}" destId="{5C61CAEE-D423-491E-83B1-9A56D2330B50}" srcOrd="0" destOrd="0" parTransId="{4966FC78-B17F-4981-971A-14A5E32B320E}" sibTransId="{DB483663-DFF9-40C6-84D7-D39275AD7A36}"/>
    <dgm:cxn modelId="{E2EF2777-2A0A-4010-9278-074582B38056}" type="presOf" srcId="{44A35EC3-E5C5-42FA-BD97-907545F33608}" destId="{21012E30-4030-480E-BD03-DAC84863F24B}" srcOrd="0" destOrd="0" presId="urn:microsoft.com/office/officeart/2005/8/layout/vProcess5"/>
    <dgm:cxn modelId="{111A7E9E-66D5-4F01-A720-93FFA871BC7F}" srcId="{74555293-3584-4E5C-AD6B-2DF51D1A21AC}" destId="{A449AF95-8532-4059-BA17-AFF96C044EE0}" srcOrd="1" destOrd="0" parTransId="{69EE406B-1C73-4339-ADC0-F5B9151C13EB}" sibTransId="{44A35EC3-E5C5-42FA-BD97-907545F33608}"/>
    <dgm:cxn modelId="{67220DAF-465B-40C3-A0B6-997E1EBDDA5F}" type="presOf" srcId="{A449AF95-8532-4059-BA17-AFF96C044EE0}" destId="{0D78478D-629B-47F1-8195-A413D829B441}" srcOrd="1" destOrd="0" presId="urn:microsoft.com/office/officeart/2005/8/layout/vProcess5"/>
    <dgm:cxn modelId="{CB8FC1AF-D327-438A-80CF-2B78EA1B98DE}" type="presOf" srcId="{321B89DA-7D25-427A-A1C9-B6E8EF07F12A}" destId="{FA26690F-D036-4E3A-930D-25162F529AC9}" srcOrd="0" destOrd="0" presId="urn:microsoft.com/office/officeart/2005/8/layout/vProcess5"/>
    <dgm:cxn modelId="{0DF2C2B5-AD68-48D8-8C68-68902862AC2C}" type="presOf" srcId="{DB483663-DFF9-40C6-84D7-D39275AD7A36}" destId="{4DEDB8AA-1CDA-4E06-88C0-21536D260505}" srcOrd="0" destOrd="0" presId="urn:microsoft.com/office/officeart/2005/8/layout/vProcess5"/>
    <dgm:cxn modelId="{3E21F6C8-D28B-4A64-99CA-1387B0E3664E}" srcId="{74555293-3584-4E5C-AD6B-2DF51D1A21AC}" destId="{321B89DA-7D25-427A-A1C9-B6E8EF07F12A}" srcOrd="2" destOrd="0" parTransId="{073EF56C-5A58-49E5-A458-50268F3B8035}" sibTransId="{594D84F8-9D0E-4BA9-9460-5E8588C12945}"/>
    <dgm:cxn modelId="{F7A160DC-C0E6-4FDF-B080-788D12A9EBA1}" type="presOf" srcId="{5C61CAEE-D423-491E-83B1-9A56D2330B50}" destId="{242C903F-F7C5-4688-9788-15B9901F433C}" srcOrd="1" destOrd="0" presId="urn:microsoft.com/office/officeart/2005/8/layout/vProcess5"/>
    <dgm:cxn modelId="{533BCFF8-A8DF-4D50-A6E2-611C35AAD28B}" type="presOf" srcId="{5C61CAEE-D423-491E-83B1-9A56D2330B50}" destId="{9CDDE741-6F57-4746-9E7D-309612BE08E8}" srcOrd="0" destOrd="0" presId="urn:microsoft.com/office/officeart/2005/8/layout/vProcess5"/>
    <dgm:cxn modelId="{C01C4CFE-CC75-4F7B-A39A-51087CAC1AED}" type="presOf" srcId="{74555293-3584-4E5C-AD6B-2DF51D1A21AC}" destId="{B17B4115-B29A-4BAB-83D6-945D4198CBD5}" srcOrd="0" destOrd="0" presId="urn:microsoft.com/office/officeart/2005/8/layout/vProcess5"/>
    <dgm:cxn modelId="{0E7F3DCB-C939-4DF2-835D-9C16B0A84C46}" type="presParOf" srcId="{B17B4115-B29A-4BAB-83D6-945D4198CBD5}" destId="{300B5190-5AF7-4C0A-A7FC-BEA0D6E28C59}" srcOrd="0" destOrd="0" presId="urn:microsoft.com/office/officeart/2005/8/layout/vProcess5"/>
    <dgm:cxn modelId="{74846C4A-4571-4CDE-90B3-CF7368CA3BE2}" type="presParOf" srcId="{B17B4115-B29A-4BAB-83D6-945D4198CBD5}" destId="{9CDDE741-6F57-4746-9E7D-309612BE08E8}" srcOrd="1" destOrd="0" presId="urn:microsoft.com/office/officeart/2005/8/layout/vProcess5"/>
    <dgm:cxn modelId="{26AF8D87-0B35-4280-BD8B-D968C7726D8D}" type="presParOf" srcId="{B17B4115-B29A-4BAB-83D6-945D4198CBD5}" destId="{110BB0E2-2026-4011-87C5-56C33177175F}" srcOrd="2" destOrd="0" presId="urn:microsoft.com/office/officeart/2005/8/layout/vProcess5"/>
    <dgm:cxn modelId="{E2663852-7474-452D-B119-F94E7FB90417}" type="presParOf" srcId="{B17B4115-B29A-4BAB-83D6-945D4198CBD5}" destId="{FA26690F-D036-4E3A-930D-25162F529AC9}" srcOrd="3" destOrd="0" presId="urn:microsoft.com/office/officeart/2005/8/layout/vProcess5"/>
    <dgm:cxn modelId="{7EC4DB5D-55CB-4F4C-AD3F-73206511D8E9}" type="presParOf" srcId="{B17B4115-B29A-4BAB-83D6-945D4198CBD5}" destId="{4DEDB8AA-1CDA-4E06-88C0-21536D260505}" srcOrd="4" destOrd="0" presId="urn:microsoft.com/office/officeart/2005/8/layout/vProcess5"/>
    <dgm:cxn modelId="{35CFBD43-6B80-4DBB-A15D-A85301F82FE7}" type="presParOf" srcId="{B17B4115-B29A-4BAB-83D6-945D4198CBD5}" destId="{21012E30-4030-480E-BD03-DAC84863F24B}" srcOrd="5" destOrd="0" presId="urn:microsoft.com/office/officeart/2005/8/layout/vProcess5"/>
    <dgm:cxn modelId="{9FCD0C97-FEF7-435D-93F6-A8FFA2D4F211}" type="presParOf" srcId="{B17B4115-B29A-4BAB-83D6-945D4198CBD5}" destId="{242C903F-F7C5-4688-9788-15B9901F433C}" srcOrd="6" destOrd="0" presId="urn:microsoft.com/office/officeart/2005/8/layout/vProcess5"/>
    <dgm:cxn modelId="{E8CA0F74-6043-4C0E-B48B-723194E3ECD7}" type="presParOf" srcId="{B17B4115-B29A-4BAB-83D6-945D4198CBD5}" destId="{0D78478D-629B-47F1-8195-A413D829B441}" srcOrd="7" destOrd="0" presId="urn:microsoft.com/office/officeart/2005/8/layout/vProcess5"/>
    <dgm:cxn modelId="{53F43E7A-265E-4B09-9620-D029E0D958AC}" type="presParOf" srcId="{B17B4115-B29A-4BAB-83D6-945D4198CBD5}" destId="{CC8E495B-3C22-46DB-B7A1-BCE6C79BA6ED}"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DE741-6F57-4746-9E7D-309612BE08E8}">
      <dsp:nvSpPr>
        <dsp:cNvPr id="0" name=""/>
        <dsp:cNvSpPr/>
      </dsp:nvSpPr>
      <dsp:spPr>
        <a:xfrm>
          <a:off x="0" y="0"/>
          <a:ext cx="5575852" cy="11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t>Polynomial Regression</a:t>
          </a:r>
          <a:endParaRPr lang="en-US" sz="2900" kern="1200" dirty="0"/>
        </a:p>
      </dsp:txBody>
      <dsp:txXfrm>
        <a:off x="32425" y="32425"/>
        <a:ext cx="4381234" cy="1042222"/>
      </dsp:txXfrm>
    </dsp:sp>
    <dsp:sp modelId="{110BB0E2-2026-4011-87C5-56C33177175F}">
      <dsp:nvSpPr>
        <dsp:cNvPr id="0" name=""/>
        <dsp:cNvSpPr/>
      </dsp:nvSpPr>
      <dsp:spPr>
        <a:xfrm>
          <a:off x="491986" y="1291584"/>
          <a:ext cx="5575852" cy="11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Decision Tree Regression</a:t>
          </a:r>
          <a:endParaRPr lang="en-US" sz="2900" kern="1200"/>
        </a:p>
      </dsp:txBody>
      <dsp:txXfrm>
        <a:off x="524411" y="1324009"/>
        <a:ext cx="4299418" cy="1042222"/>
      </dsp:txXfrm>
    </dsp:sp>
    <dsp:sp modelId="{FA26690F-D036-4E3A-930D-25162F529AC9}">
      <dsp:nvSpPr>
        <dsp:cNvPr id="0" name=""/>
        <dsp:cNvSpPr/>
      </dsp:nvSpPr>
      <dsp:spPr>
        <a:xfrm>
          <a:off x="983973" y="2583168"/>
          <a:ext cx="5575852" cy="110707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Random forest Regression</a:t>
          </a:r>
          <a:endParaRPr lang="en-US" sz="2900" kern="1200"/>
        </a:p>
      </dsp:txBody>
      <dsp:txXfrm>
        <a:off x="1016398" y="2615593"/>
        <a:ext cx="4299418" cy="1042222"/>
      </dsp:txXfrm>
    </dsp:sp>
    <dsp:sp modelId="{4DEDB8AA-1CDA-4E06-88C0-21536D260505}">
      <dsp:nvSpPr>
        <dsp:cNvPr id="0" name=""/>
        <dsp:cNvSpPr/>
      </dsp:nvSpPr>
      <dsp:spPr>
        <a:xfrm>
          <a:off x="4856255" y="839529"/>
          <a:ext cx="719596" cy="71959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018164" y="839529"/>
        <a:ext cx="395778" cy="541496"/>
      </dsp:txXfrm>
    </dsp:sp>
    <dsp:sp modelId="{21012E30-4030-480E-BD03-DAC84863F24B}">
      <dsp:nvSpPr>
        <dsp:cNvPr id="0" name=""/>
        <dsp:cNvSpPr/>
      </dsp:nvSpPr>
      <dsp:spPr>
        <a:xfrm>
          <a:off x="5348242" y="2123733"/>
          <a:ext cx="719596" cy="71959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510151" y="2123733"/>
        <a:ext cx="395778" cy="54149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7157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242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6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986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8618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2663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219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0537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45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50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095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254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418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90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97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075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78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12/3/2023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18250032"/>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E98C8-2B9A-C335-02E9-C2CAA1E8F71F}"/>
              </a:ext>
            </a:extLst>
          </p:cNvPr>
          <p:cNvPicPr>
            <a:picLocks noChangeAspect="1"/>
          </p:cNvPicPr>
          <p:nvPr/>
        </p:nvPicPr>
        <p:blipFill rotWithShape="1">
          <a:blip r:embed="rId3"/>
          <a:srcRect t="26730" r="9091" b="5089"/>
          <a:stretch/>
        </p:blipFill>
        <p:spPr>
          <a:xfrm>
            <a:off x="0" y="92774"/>
            <a:ext cx="12191980" cy="6857990"/>
          </a:xfrm>
          <a:prstGeom prst="rect">
            <a:avLst/>
          </a:prstGeom>
        </p:spPr>
      </p:pic>
      <p:sp>
        <p:nvSpPr>
          <p:cNvPr id="2" name="Title 1">
            <a:extLst>
              <a:ext uri="{FF2B5EF4-FFF2-40B4-BE49-F238E27FC236}">
                <a16:creationId xmlns:a16="http://schemas.microsoft.com/office/drawing/2014/main" id="{79469761-9401-FC87-F9A1-BD0C2544990E}"/>
              </a:ext>
            </a:extLst>
          </p:cNvPr>
          <p:cNvSpPr>
            <a:spLocks noGrp="1"/>
          </p:cNvSpPr>
          <p:nvPr>
            <p:ph type="ctrTitle"/>
          </p:nvPr>
        </p:nvSpPr>
        <p:spPr>
          <a:xfrm>
            <a:off x="249776" y="1121192"/>
            <a:ext cx="4611987" cy="2307808"/>
          </a:xfrm>
        </p:spPr>
        <p:txBody>
          <a:bodyPr>
            <a:normAutofit fontScale="90000"/>
          </a:bodyPr>
          <a:lstStyle/>
          <a:p>
            <a:pPr algn="l"/>
            <a:r>
              <a:rPr lang="en-US" sz="3600" dirty="0">
                <a:solidFill>
                  <a:schemeClr val="bg1"/>
                </a:solidFill>
                <a:latin typeface="Arial Black" panose="020B0A04020102020204" pitchFamily="34" charset="0"/>
              </a:rPr>
              <a:t>Prediction of Research Octane Number(RON) using Machine Learning Models</a:t>
            </a:r>
          </a:p>
        </p:txBody>
      </p:sp>
      <p:sp>
        <p:nvSpPr>
          <p:cNvPr id="3" name="Subtitle 2">
            <a:extLst>
              <a:ext uri="{FF2B5EF4-FFF2-40B4-BE49-F238E27FC236}">
                <a16:creationId xmlns:a16="http://schemas.microsoft.com/office/drawing/2014/main" id="{975052E3-F95D-04AF-9BF9-95EC5695E6EE}"/>
              </a:ext>
            </a:extLst>
          </p:cNvPr>
          <p:cNvSpPr>
            <a:spLocks noGrp="1"/>
          </p:cNvSpPr>
          <p:nvPr>
            <p:ph type="subTitle" idx="1"/>
          </p:nvPr>
        </p:nvSpPr>
        <p:spPr>
          <a:xfrm>
            <a:off x="5111541" y="4175909"/>
            <a:ext cx="4350511" cy="939799"/>
          </a:xfrm>
        </p:spPr>
        <p:txBody>
          <a:bodyPr>
            <a:normAutofit/>
          </a:bodyPr>
          <a:lstStyle/>
          <a:p>
            <a:pPr algn="l"/>
            <a:r>
              <a:rPr lang="en-US" dirty="0">
                <a:solidFill>
                  <a:schemeClr val="bg1"/>
                </a:solidFill>
                <a:latin typeface="Calibri" panose="020F0502020204030204" pitchFamily="34" charset="0"/>
                <a:cs typeface="Calibri" panose="020F0502020204030204" pitchFamily="34" charset="0"/>
              </a:rPr>
              <a:t>Gaurav (2001CB22)</a:t>
            </a:r>
          </a:p>
          <a:p>
            <a:pPr algn="l"/>
            <a:r>
              <a:rPr lang="en-US" dirty="0">
                <a:solidFill>
                  <a:schemeClr val="bg1"/>
                </a:solidFill>
                <a:latin typeface="Calibri" panose="020F0502020204030204" pitchFamily="34" charset="0"/>
                <a:cs typeface="Calibri" panose="020F0502020204030204" pitchFamily="34" charset="0"/>
              </a:rPr>
              <a:t>Shivansh Srivastava(2001CB49)</a:t>
            </a:r>
          </a:p>
        </p:txBody>
      </p:sp>
      <p:sp>
        <p:nvSpPr>
          <p:cNvPr id="5" name="TextBox 4">
            <a:extLst>
              <a:ext uri="{FF2B5EF4-FFF2-40B4-BE49-F238E27FC236}">
                <a16:creationId xmlns:a16="http://schemas.microsoft.com/office/drawing/2014/main" id="{4C272641-2920-E987-5D46-74FE42F88A49}"/>
              </a:ext>
            </a:extLst>
          </p:cNvPr>
          <p:cNvSpPr txBox="1"/>
          <p:nvPr/>
        </p:nvSpPr>
        <p:spPr>
          <a:xfrm>
            <a:off x="77372" y="4746376"/>
            <a:ext cx="4956797" cy="369332"/>
          </a:xfrm>
          <a:prstGeom prst="rect">
            <a:avLst/>
          </a:prstGeom>
          <a:noFill/>
        </p:spPr>
        <p:txBody>
          <a:bodyPr wrap="square" rtlCol="0">
            <a:spAutoFit/>
          </a:bodyPr>
          <a:lstStyle/>
          <a:p>
            <a:r>
              <a:rPr lang="en-US" dirty="0">
                <a:solidFill>
                  <a:schemeClr val="bg1"/>
                </a:solidFill>
              </a:rPr>
              <a:t>BTP Supervisor:   DR. NITIN DUTT CHATURVEDI</a:t>
            </a:r>
          </a:p>
        </p:txBody>
      </p:sp>
    </p:spTree>
    <p:extLst>
      <p:ext uri="{BB962C8B-B14F-4D97-AF65-F5344CB8AC3E}">
        <p14:creationId xmlns:p14="http://schemas.microsoft.com/office/powerpoint/2010/main" val="158030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82B82BF-F7BE-0FC2-D87B-C33EE0E81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064" y="422031"/>
            <a:ext cx="4557932" cy="32496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F4F744D-1964-8920-DA8A-4816E7800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79" y="422031"/>
            <a:ext cx="4557931" cy="32496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8EBA5C-3564-CBD8-2BF0-7EEA5437AD34}"/>
              </a:ext>
            </a:extLst>
          </p:cNvPr>
          <p:cNvSpPr txBox="1"/>
          <p:nvPr/>
        </p:nvSpPr>
        <p:spPr>
          <a:xfrm>
            <a:off x="2133600" y="4320209"/>
            <a:ext cx="9554817"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As we direct observe that </a:t>
            </a:r>
            <a:r>
              <a:rPr lang="en-US" dirty="0" err="1"/>
              <a:t>Naptha</a:t>
            </a:r>
            <a:r>
              <a:rPr lang="en-US" dirty="0"/>
              <a:t>/Aromatics ratio inversely related with Research Octane Number as </a:t>
            </a:r>
            <a:r>
              <a:rPr lang="en-US" dirty="0" err="1"/>
              <a:t>Naptha</a:t>
            </a:r>
            <a:r>
              <a:rPr lang="en-US" dirty="0"/>
              <a:t>/Aromatics ratio increases Research Octane Number decreases.</a:t>
            </a:r>
          </a:p>
          <a:p>
            <a:pPr marL="285750" indent="-285750">
              <a:lnSpc>
                <a:spcPct val="150000"/>
              </a:lnSpc>
              <a:buFont typeface="Arial" panose="020B0604020202020204" pitchFamily="34" charset="0"/>
              <a:buChar char="•"/>
            </a:pPr>
            <a:r>
              <a:rPr lang="en-US" dirty="0"/>
              <a:t>So, this Feature can be one of the most important feature for prediction RON.</a:t>
            </a:r>
          </a:p>
        </p:txBody>
      </p:sp>
    </p:spTree>
    <p:extLst>
      <p:ext uri="{BB962C8B-B14F-4D97-AF65-F5344CB8AC3E}">
        <p14:creationId xmlns:p14="http://schemas.microsoft.com/office/powerpoint/2010/main" val="316231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4C8479ED-11A3-636B-4071-137541D6D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49" y="520505"/>
            <a:ext cx="3926260" cy="3783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0064A7-E0BE-1E79-D7C1-53398083F390}"/>
              </a:ext>
            </a:extLst>
          </p:cNvPr>
          <p:cNvSpPr txBox="1"/>
          <p:nvPr/>
        </p:nvSpPr>
        <p:spPr>
          <a:xfrm>
            <a:off x="3048000" y="4788707"/>
            <a:ext cx="6096000" cy="1477328"/>
          </a:xfrm>
          <a:prstGeom prst="rect">
            <a:avLst/>
          </a:prstGeom>
          <a:noFill/>
        </p:spPr>
        <p:txBody>
          <a:bodyPr wrap="square">
            <a:spAutoFit/>
          </a:bodyPr>
          <a:lstStyle/>
          <a:p>
            <a:pPr marL="285750" indent="-285750">
              <a:buFont typeface="Arial" panose="020B0604020202020204" pitchFamily="34" charset="0"/>
              <a:buChar char="•"/>
            </a:pPr>
            <a:r>
              <a:rPr lang="en-US" dirty="0"/>
              <a:t>Similarly, RO1 endotherm inversely related with Research Octane Number as if it increases then Research Octane Number decreases.</a:t>
            </a:r>
          </a:p>
          <a:p>
            <a:pPr marL="285750" indent="-285750">
              <a:buFont typeface="Arial" panose="020B0604020202020204" pitchFamily="34" charset="0"/>
              <a:buChar char="•"/>
            </a:pPr>
            <a:r>
              <a:rPr lang="en-US" dirty="0"/>
              <a:t>So, this Feature can be one of the most important feature for prediction RON.</a:t>
            </a:r>
          </a:p>
        </p:txBody>
      </p:sp>
      <p:pic>
        <p:nvPicPr>
          <p:cNvPr id="3076" name="Picture 4">
            <a:extLst>
              <a:ext uri="{FF2B5EF4-FFF2-40B4-BE49-F238E27FC236}">
                <a16:creationId xmlns:a16="http://schemas.microsoft.com/office/drawing/2014/main" id="{BE3EFF99-02BF-D583-0D6D-050734DE0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148" y="520505"/>
            <a:ext cx="4632050" cy="378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1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161A97FB-2A5B-9E77-DC64-656C404A4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871" y="562708"/>
            <a:ext cx="5247860" cy="362926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E20B3F5-B7D1-E6BF-1028-C9B987903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217" y="562708"/>
            <a:ext cx="5007072" cy="36292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BF5DC6-5C35-29B3-A9AF-B38E491A6F95}"/>
              </a:ext>
            </a:extLst>
          </p:cNvPr>
          <p:cNvSpPr txBox="1"/>
          <p:nvPr/>
        </p:nvSpPr>
        <p:spPr>
          <a:xfrm>
            <a:off x="2093843" y="4691270"/>
            <a:ext cx="938254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 can easily observe that Our target Variable is almost Constant with variation of Throughput</a:t>
            </a:r>
          </a:p>
          <a:p>
            <a:pPr marL="285750" indent="-285750">
              <a:lnSpc>
                <a:spcPct val="150000"/>
              </a:lnSpc>
              <a:buFont typeface="Arial" panose="020B0604020202020204" pitchFamily="34" charset="0"/>
              <a:buChar char="•"/>
            </a:pPr>
            <a:r>
              <a:rPr lang="en-US" dirty="0"/>
              <a:t>It indicates that Throughput is not significant for predicting target variable</a:t>
            </a:r>
          </a:p>
          <a:p>
            <a:pPr marL="285750" indent="-285750">
              <a:lnSpc>
                <a:spcPct val="150000"/>
              </a:lnSpc>
              <a:buFont typeface="Arial" panose="020B0604020202020204" pitchFamily="34" charset="0"/>
              <a:buChar char="•"/>
            </a:pPr>
            <a:r>
              <a:rPr lang="en-US" dirty="0"/>
              <a:t>So, We will not be using this feature for Model Evaluation</a:t>
            </a:r>
          </a:p>
        </p:txBody>
      </p:sp>
    </p:spTree>
    <p:extLst>
      <p:ext uri="{BB962C8B-B14F-4D97-AF65-F5344CB8AC3E}">
        <p14:creationId xmlns:p14="http://schemas.microsoft.com/office/powerpoint/2010/main" val="144661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2514-392E-BF87-39FA-7B4FF9375710}"/>
              </a:ext>
            </a:extLst>
          </p:cNvPr>
          <p:cNvSpPr>
            <a:spLocks noGrp="1"/>
          </p:cNvSpPr>
          <p:nvPr>
            <p:ph type="title"/>
          </p:nvPr>
        </p:nvSpPr>
        <p:spPr>
          <a:xfrm>
            <a:off x="1484311" y="267287"/>
            <a:ext cx="10018713" cy="829994"/>
          </a:xfrm>
        </p:spPr>
        <p:txBody>
          <a:bodyPr/>
          <a:lstStyle/>
          <a:p>
            <a:r>
              <a:rPr lang="en-US"/>
              <a:t>Correlation Matrix</a:t>
            </a:r>
            <a:endParaRPr lang="en-US" dirty="0"/>
          </a:p>
        </p:txBody>
      </p:sp>
      <p:sp>
        <p:nvSpPr>
          <p:cNvPr id="5" name="TextBox 4">
            <a:extLst>
              <a:ext uri="{FF2B5EF4-FFF2-40B4-BE49-F238E27FC236}">
                <a16:creationId xmlns:a16="http://schemas.microsoft.com/office/drawing/2014/main" id="{50ECEF56-B70D-A393-66B9-07D279785406}"/>
              </a:ext>
            </a:extLst>
          </p:cNvPr>
          <p:cNvSpPr txBox="1"/>
          <p:nvPr/>
        </p:nvSpPr>
        <p:spPr>
          <a:xfrm>
            <a:off x="3021494" y="1443841"/>
            <a:ext cx="7726017" cy="3970318"/>
          </a:xfrm>
          <a:prstGeom prst="rect">
            <a:avLst/>
          </a:prstGeom>
          <a:noFill/>
        </p:spPr>
        <p:txBody>
          <a:bodyPr wrap="square">
            <a:spAutoFit/>
          </a:bodyPr>
          <a:lstStyle/>
          <a:p>
            <a:pPr algn="l"/>
            <a:br>
              <a:rPr lang="en-US" b="0" i="0" dirty="0">
                <a:solidFill>
                  <a:srgbClr val="374151"/>
                </a:solidFill>
                <a:effectLst/>
                <a:latin typeface="Söhne"/>
              </a:rPr>
            </a:br>
            <a:r>
              <a:rPr lang="en-US" b="0" i="0" dirty="0">
                <a:solidFill>
                  <a:srgbClr val="374151"/>
                </a:solidFill>
                <a:effectLst/>
                <a:latin typeface="Söhne"/>
              </a:rPr>
              <a:t>A correlation matrix is a table displaying the correlation coefficients between multiple variables in a dataset. It represents how strongly and in what direction pairs of variables are related to each other. The correlation coefficient, usually denoted by 'r', ranges between -1 and +1:</a:t>
            </a:r>
          </a:p>
          <a:p>
            <a:pPr algn="l">
              <a:buFont typeface="Arial" panose="020B0604020202020204" pitchFamily="34" charset="0"/>
              <a:buChar char="•"/>
            </a:pPr>
            <a:r>
              <a:rPr lang="en-US" b="1" i="0" dirty="0">
                <a:solidFill>
                  <a:srgbClr val="374151"/>
                </a:solidFill>
                <a:effectLst/>
                <a:latin typeface="Söhne"/>
              </a:rPr>
              <a:t>Positive Correlation (+1):</a:t>
            </a:r>
            <a:r>
              <a:rPr lang="en-US" b="0" i="0" dirty="0">
                <a:solidFill>
                  <a:srgbClr val="374151"/>
                </a:solidFill>
                <a:effectLst/>
                <a:latin typeface="Söhne"/>
              </a:rPr>
              <a:t> When one variable increases, the other tends to increase as well.</a:t>
            </a:r>
          </a:p>
          <a:p>
            <a:pPr algn="l">
              <a:buFont typeface="Arial" panose="020B0604020202020204" pitchFamily="34" charset="0"/>
              <a:buChar char="•"/>
            </a:pPr>
            <a:r>
              <a:rPr lang="en-US" b="1" i="0" dirty="0">
                <a:solidFill>
                  <a:srgbClr val="374151"/>
                </a:solidFill>
                <a:effectLst/>
                <a:latin typeface="Söhne"/>
              </a:rPr>
              <a:t>Negative Correlation (-1):</a:t>
            </a:r>
            <a:r>
              <a:rPr lang="en-US" b="0" i="0" dirty="0">
                <a:solidFill>
                  <a:srgbClr val="374151"/>
                </a:solidFill>
                <a:effectLst/>
                <a:latin typeface="Söhne"/>
              </a:rPr>
              <a:t> When one variable increases, the other tends to decrease.</a:t>
            </a:r>
          </a:p>
          <a:p>
            <a:pPr algn="l">
              <a:buFont typeface="Arial" panose="020B0604020202020204" pitchFamily="34" charset="0"/>
              <a:buChar char="•"/>
            </a:pPr>
            <a:r>
              <a:rPr lang="en-US" b="1" i="0" dirty="0">
                <a:solidFill>
                  <a:srgbClr val="374151"/>
                </a:solidFill>
                <a:effectLst/>
                <a:latin typeface="Söhne"/>
              </a:rPr>
              <a:t>No Correlation (0):</a:t>
            </a:r>
            <a:r>
              <a:rPr lang="en-US" b="0" i="0" dirty="0">
                <a:solidFill>
                  <a:srgbClr val="374151"/>
                </a:solidFill>
                <a:effectLst/>
                <a:latin typeface="Söhne"/>
              </a:rPr>
              <a:t> There's no apparent linear relationship between the variables.</a:t>
            </a:r>
          </a:p>
          <a:p>
            <a:pPr algn="l"/>
            <a:r>
              <a:rPr lang="en-US" b="0" i="0" dirty="0">
                <a:solidFill>
                  <a:srgbClr val="374151"/>
                </a:solidFill>
                <a:effectLst/>
                <a:latin typeface="Söhne"/>
              </a:rPr>
              <a:t>The correlation matrix showcases these relationships in a symmetrical table format, with variables on both the rows and columns. The diagonal elements represent the perfect correlation of a variable with itself (always 1).</a:t>
            </a:r>
          </a:p>
        </p:txBody>
      </p:sp>
    </p:spTree>
    <p:extLst>
      <p:ext uri="{BB962C8B-B14F-4D97-AF65-F5344CB8AC3E}">
        <p14:creationId xmlns:p14="http://schemas.microsoft.com/office/powerpoint/2010/main" val="177413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4737846-7D03-5C5B-C2F4-86C7FB256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061" y="717452"/>
            <a:ext cx="8963416" cy="540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04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A874-A8AA-0933-F981-AB4BF6AA4AFC}"/>
              </a:ext>
            </a:extLst>
          </p:cNvPr>
          <p:cNvSpPr>
            <a:spLocks noGrp="1"/>
          </p:cNvSpPr>
          <p:nvPr>
            <p:ph type="title"/>
          </p:nvPr>
        </p:nvSpPr>
        <p:spPr>
          <a:xfrm>
            <a:off x="1484311" y="685801"/>
            <a:ext cx="10018713" cy="970722"/>
          </a:xfrm>
        </p:spPr>
        <p:txBody>
          <a:bodyPr/>
          <a:lstStyle/>
          <a:p>
            <a:r>
              <a:rPr lang="en-US" dirty="0"/>
              <a:t>Features Selections</a:t>
            </a:r>
          </a:p>
        </p:txBody>
      </p:sp>
      <p:sp>
        <p:nvSpPr>
          <p:cNvPr id="3" name="TextBox 2">
            <a:extLst>
              <a:ext uri="{FF2B5EF4-FFF2-40B4-BE49-F238E27FC236}">
                <a16:creationId xmlns:a16="http://schemas.microsoft.com/office/drawing/2014/main" id="{04B4DA55-7813-6F9A-EC6B-9796D92EE67C}"/>
              </a:ext>
            </a:extLst>
          </p:cNvPr>
          <p:cNvSpPr txBox="1"/>
          <p:nvPr/>
        </p:nvSpPr>
        <p:spPr>
          <a:xfrm>
            <a:off x="3538330" y="2413337"/>
            <a:ext cx="4479234"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Total Endotherm</a:t>
            </a:r>
          </a:p>
          <a:p>
            <a:pPr marL="285750" indent="-285750">
              <a:buFont typeface="Arial" panose="020B0604020202020204" pitchFamily="34" charset="0"/>
              <a:buChar char="•"/>
            </a:pPr>
            <a:r>
              <a:rPr lang="en-US" b="1" dirty="0" err="1"/>
              <a:t>Naptha</a:t>
            </a:r>
            <a:r>
              <a:rPr lang="en-US" b="1" dirty="0"/>
              <a:t>/Aromatics</a:t>
            </a:r>
          </a:p>
          <a:p>
            <a:pPr marL="285750" indent="-285750">
              <a:buFont typeface="Arial" panose="020B0604020202020204" pitchFamily="34" charset="0"/>
              <a:buChar char="•"/>
            </a:pPr>
            <a:r>
              <a:rPr lang="en-US" b="1" dirty="0"/>
              <a:t>Regen Catalyst</a:t>
            </a:r>
          </a:p>
          <a:p>
            <a:pPr marL="285750" indent="-285750">
              <a:buFont typeface="Arial" panose="020B0604020202020204" pitchFamily="34" charset="0"/>
              <a:buChar char="•"/>
            </a:pPr>
            <a:r>
              <a:rPr lang="en-US" b="1" dirty="0"/>
              <a:t>R-o1 Endotherm</a:t>
            </a:r>
          </a:p>
          <a:p>
            <a:pPr marL="285750" indent="-285750">
              <a:buFont typeface="Arial" panose="020B0604020202020204" pitchFamily="34" charset="0"/>
              <a:buChar char="•"/>
            </a:pPr>
            <a:r>
              <a:rPr lang="en-US" b="1" dirty="0"/>
              <a:t>Feed density</a:t>
            </a:r>
          </a:p>
          <a:p>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6730F48C-2EAB-C671-EAB7-788AD5358114}"/>
              </a:ext>
            </a:extLst>
          </p:cNvPr>
          <p:cNvSpPr txBox="1"/>
          <p:nvPr/>
        </p:nvSpPr>
        <p:spPr>
          <a:xfrm>
            <a:off x="2305878" y="1961322"/>
            <a:ext cx="7248939" cy="369332"/>
          </a:xfrm>
          <a:prstGeom prst="rect">
            <a:avLst/>
          </a:prstGeom>
          <a:noFill/>
        </p:spPr>
        <p:txBody>
          <a:bodyPr wrap="square" rtlCol="0">
            <a:spAutoFit/>
          </a:bodyPr>
          <a:lstStyle/>
          <a:p>
            <a:r>
              <a:rPr lang="en-US" dirty="0"/>
              <a:t>                We use Following Attribute for model Selection</a:t>
            </a:r>
          </a:p>
        </p:txBody>
      </p:sp>
      <p:sp>
        <p:nvSpPr>
          <p:cNvPr id="5" name="TextBox 4">
            <a:extLst>
              <a:ext uri="{FF2B5EF4-FFF2-40B4-BE49-F238E27FC236}">
                <a16:creationId xmlns:a16="http://schemas.microsoft.com/office/drawing/2014/main" id="{B687321E-F7C2-3CE8-F675-4899C5640941}"/>
              </a:ext>
            </a:extLst>
          </p:cNvPr>
          <p:cNvSpPr txBox="1"/>
          <p:nvPr/>
        </p:nvSpPr>
        <p:spPr>
          <a:xfrm>
            <a:off x="2968486" y="4065680"/>
            <a:ext cx="5923721" cy="923330"/>
          </a:xfrm>
          <a:prstGeom prst="rect">
            <a:avLst/>
          </a:prstGeom>
          <a:noFill/>
        </p:spPr>
        <p:txBody>
          <a:bodyPr wrap="square" rtlCol="0">
            <a:spAutoFit/>
          </a:bodyPr>
          <a:lstStyle/>
          <a:p>
            <a:r>
              <a:rPr lang="en-US" dirty="0"/>
              <a:t>Wait and Throughput are very less significant as their effect on RON is very less, so we are not using these parameters for model Evaluation.</a:t>
            </a:r>
          </a:p>
        </p:txBody>
      </p:sp>
    </p:spTree>
    <p:extLst>
      <p:ext uri="{BB962C8B-B14F-4D97-AF65-F5344CB8AC3E}">
        <p14:creationId xmlns:p14="http://schemas.microsoft.com/office/powerpoint/2010/main" val="38302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5857-ACFD-919F-4C81-252610F96003}"/>
              </a:ext>
            </a:extLst>
          </p:cNvPr>
          <p:cNvSpPr>
            <a:spLocks noGrp="1"/>
          </p:cNvSpPr>
          <p:nvPr>
            <p:ph type="title"/>
          </p:nvPr>
        </p:nvSpPr>
        <p:spPr>
          <a:xfrm>
            <a:off x="3854450" y="965200"/>
            <a:ext cx="7372350" cy="3404680"/>
          </a:xfrm>
        </p:spPr>
        <p:txBody>
          <a:bodyPr vert="horz" lIns="91440" tIns="45720" rIns="91440" bIns="45720" rtlCol="0" anchor="b">
            <a:normAutofit/>
          </a:bodyPr>
          <a:lstStyle/>
          <a:p>
            <a:pPr algn="l"/>
            <a:r>
              <a:rPr lang="en-US" sz="6000" dirty="0"/>
              <a:t>Models Evaluation</a:t>
            </a:r>
          </a:p>
        </p:txBody>
      </p:sp>
    </p:spTree>
    <p:extLst>
      <p:ext uri="{BB962C8B-B14F-4D97-AF65-F5344CB8AC3E}">
        <p14:creationId xmlns:p14="http://schemas.microsoft.com/office/powerpoint/2010/main" val="54687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A558-0042-D4A3-1CD3-13F68851F113}"/>
              </a:ext>
            </a:extLst>
          </p:cNvPr>
          <p:cNvSpPr>
            <a:spLocks noGrp="1"/>
          </p:cNvSpPr>
          <p:nvPr>
            <p:ph type="title"/>
          </p:nvPr>
        </p:nvSpPr>
        <p:spPr>
          <a:xfrm>
            <a:off x="2398643" y="318052"/>
            <a:ext cx="9104381" cy="1298713"/>
          </a:xfrm>
        </p:spPr>
        <p:txBody>
          <a:bodyPr/>
          <a:lstStyle/>
          <a:p>
            <a:r>
              <a:rPr lang="en-US" dirty="0"/>
              <a:t>Train Test Split</a:t>
            </a:r>
          </a:p>
        </p:txBody>
      </p:sp>
      <p:sp>
        <p:nvSpPr>
          <p:cNvPr id="4" name="TextBox 3">
            <a:extLst>
              <a:ext uri="{FF2B5EF4-FFF2-40B4-BE49-F238E27FC236}">
                <a16:creationId xmlns:a16="http://schemas.microsoft.com/office/drawing/2014/main" id="{2863D72A-4522-6418-1B50-C9AFDE1ECD62}"/>
              </a:ext>
            </a:extLst>
          </p:cNvPr>
          <p:cNvSpPr txBox="1"/>
          <p:nvPr/>
        </p:nvSpPr>
        <p:spPr>
          <a:xfrm>
            <a:off x="1550504" y="1788629"/>
            <a:ext cx="10349948" cy="1754326"/>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Söhne"/>
              </a:rPr>
              <a:t>Training Set:</a:t>
            </a:r>
            <a:r>
              <a:rPr lang="en-US" b="0" i="0" dirty="0">
                <a:solidFill>
                  <a:srgbClr val="374151"/>
                </a:solidFill>
                <a:effectLst/>
                <a:latin typeface="Söhne"/>
              </a:rPr>
              <a:t> This subset (usually a larger portion, like </a:t>
            </a:r>
            <a:r>
              <a:rPr lang="en-US" dirty="0">
                <a:solidFill>
                  <a:srgbClr val="374151"/>
                </a:solidFill>
                <a:latin typeface="Söhne"/>
              </a:rPr>
              <a:t>8</a:t>
            </a:r>
            <a:r>
              <a:rPr lang="en-US" b="0" i="0" dirty="0">
                <a:solidFill>
                  <a:srgbClr val="374151"/>
                </a:solidFill>
                <a:effectLst/>
                <a:latin typeface="Söhne"/>
              </a:rPr>
              <a:t>0% of the data) is used to train the machine learning model. The model learns the patterns and relationships within this data.</a:t>
            </a:r>
          </a:p>
          <a:p>
            <a:pPr algn="l">
              <a:buFont typeface="Arial" panose="020B0604020202020204" pitchFamily="34" charset="0"/>
              <a:buChar char="•"/>
            </a:pPr>
            <a:r>
              <a:rPr lang="en-US" b="1" i="0" dirty="0">
                <a:solidFill>
                  <a:srgbClr val="374151"/>
                </a:solidFill>
                <a:effectLst/>
                <a:latin typeface="Söhne"/>
              </a:rPr>
              <a:t>Test Set:</a:t>
            </a:r>
            <a:r>
              <a:rPr lang="en-US" b="0" i="0" dirty="0">
                <a:solidFill>
                  <a:srgbClr val="374151"/>
                </a:solidFill>
                <a:effectLst/>
                <a:latin typeface="Söhne"/>
              </a:rPr>
              <a:t> The remaining portion (20%) is kept separate and not used during training. It's used to evaluate how well the model performs on new, unseen data. The model's predictions on the test set are compared against the actual values to assess its performance and generalization ability.</a:t>
            </a:r>
          </a:p>
          <a:p>
            <a:endParaRPr lang="en-US" dirty="0"/>
          </a:p>
        </p:txBody>
      </p:sp>
      <p:pic>
        <p:nvPicPr>
          <p:cNvPr id="4098" name="Picture 2" descr="Train Test Split: What it Means and How to Use It | Built In">
            <a:extLst>
              <a:ext uri="{FF2B5EF4-FFF2-40B4-BE49-F238E27FC236}">
                <a16:creationId xmlns:a16="http://schemas.microsoft.com/office/drawing/2014/main" id="{1D84B7FD-30EC-A517-354E-515A2FA42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572" y="3429000"/>
            <a:ext cx="6453811"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73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C8A4-C6C3-0A6C-F7C1-6D698D6EFB8A}"/>
              </a:ext>
            </a:extLst>
          </p:cNvPr>
          <p:cNvSpPr>
            <a:spLocks noGrp="1"/>
          </p:cNvSpPr>
          <p:nvPr>
            <p:ph type="title"/>
          </p:nvPr>
        </p:nvSpPr>
        <p:spPr>
          <a:xfrm>
            <a:off x="1895061" y="265044"/>
            <a:ext cx="9607963" cy="1020418"/>
          </a:xfrm>
        </p:spPr>
        <p:txBody>
          <a:bodyPr/>
          <a:lstStyle/>
          <a:p>
            <a:r>
              <a:rPr lang="en-US" dirty="0"/>
              <a:t>Supervised Machine Learning</a:t>
            </a:r>
          </a:p>
        </p:txBody>
      </p:sp>
      <p:sp>
        <p:nvSpPr>
          <p:cNvPr id="3" name="TextBox 2">
            <a:extLst>
              <a:ext uri="{FF2B5EF4-FFF2-40B4-BE49-F238E27FC236}">
                <a16:creationId xmlns:a16="http://schemas.microsoft.com/office/drawing/2014/main" id="{56F39DF5-F372-D858-C485-53A1713B5F60}"/>
              </a:ext>
            </a:extLst>
          </p:cNvPr>
          <p:cNvSpPr txBox="1"/>
          <p:nvPr/>
        </p:nvSpPr>
        <p:spPr>
          <a:xfrm>
            <a:off x="2093844" y="1514643"/>
            <a:ext cx="8825948" cy="3693319"/>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Labeled Training Data:</a:t>
            </a:r>
            <a:r>
              <a:rPr lang="en-US" b="0" i="0" dirty="0">
                <a:solidFill>
                  <a:srgbClr val="374151"/>
                </a:solidFill>
                <a:effectLst/>
                <a:latin typeface="Söhne"/>
              </a:rPr>
              <a:t> Supervised learning relies on labeled datasets, where each input data point is paired with a corresponding output label. This pairing allows algorithms to learn the relationship between features and labels.</a:t>
            </a:r>
          </a:p>
          <a:p>
            <a:pPr algn="l">
              <a:buFont typeface="+mj-lt"/>
              <a:buAutoNum type="arabicPeriod"/>
            </a:pPr>
            <a:r>
              <a:rPr lang="en-US" b="1" i="0" dirty="0">
                <a:solidFill>
                  <a:srgbClr val="374151"/>
                </a:solidFill>
                <a:effectLst/>
                <a:latin typeface="Söhne"/>
              </a:rPr>
              <a:t>Prediction of Target Variable:</a:t>
            </a:r>
            <a:r>
              <a:rPr lang="en-US" b="0" i="0" dirty="0">
                <a:solidFill>
                  <a:srgbClr val="374151"/>
                </a:solidFill>
                <a:effectLst/>
                <a:latin typeface="Söhne"/>
              </a:rPr>
              <a:t> These algorithms predict a target variable (such as a category or quantity) based on input features. Classification algorithms predict categories or classes, while regression algorithms predict continuous numerical values.</a:t>
            </a:r>
          </a:p>
          <a:p>
            <a:pPr algn="l">
              <a:buFont typeface="+mj-lt"/>
              <a:buAutoNum type="arabicPeriod"/>
            </a:pPr>
            <a:r>
              <a:rPr lang="en-US" b="1" i="0" dirty="0">
                <a:solidFill>
                  <a:srgbClr val="374151"/>
                </a:solidFill>
                <a:effectLst/>
                <a:latin typeface="Söhne"/>
              </a:rPr>
              <a:t>Learning from Examples:</a:t>
            </a:r>
            <a:r>
              <a:rPr lang="en-US" b="0" i="0" dirty="0">
                <a:solidFill>
                  <a:srgbClr val="374151"/>
                </a:solidFill>
                <a:effectLst/>
                <a:latin typeface="Söhne"/>
              </a:rPr>
              <a:t> They learn patterns and relationships from examples in the training data. By generalizing from known examples, these algorithms make predictions on new, unseen data.</a:t>
            </a:r>
          </a:p>
          <a:p>
            <a:pPr algn="l">
              <a:buFont typeface="+mj-lt"/>
              <a:buAutoNum type="arabicPeriod"/>
            </a:pPr>
            <a:r>
              <a:rPr lang="en-US" b="1" i="0" dirty="0">
                <a:solidFill>
                  <a:srgbClr val="374151"/>
                </a:solidFill>
                <a:effectLst/>
                <a:latin typeface="Söhne"/>
              </a:rPr>
              <a:t>Types of Algorithms:</a:t>
            </a:r>
            <a:r>
              <a:rPr lang="en-US" b="0" i="0" dirty="0">
                <a:solidFill>
                  <a:srgbClr val="374151"/>
                </a:solidFill>
                <a:effectLst/>
                <a:latin typeface="Söhne"/>
              </a:rPr>
              <a:t> Supervised learning encompasses various algorithms like linear regression, logistic regression, decision trees, random forests, support vector machines, Each algorithm has its strengths, weaknesses, and suitability for different types of problems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687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aphicFrame>
        <p:nvGraphicFramePr>
          <p:cNvPr id="9" name="TextBox 4">
            <a:extLst>
              <a:ext uri="{FF2B5EF4-FFF2-40B4-BE49-F238E27FC236}">
                <a16:creationId xmlns:a16="http://schemas.microsoft.com/office/drawing/2014/main" id="{A7B5EACF-A108-0799-8386-7C8B71B51BC0}"/>
              </a:ext>
            </a:extLst>
          </p:cNvPr>
          <p:cNvGraphicFramePr/>
          <p:nvPr>
            <p:extLst>
              <p:ext uri="{D42A27DB-BD31-4B8C-83A1-F6EECF244321}">
                <p14:modId xmlns:p14="http://schemas.microsoft.com/office/powerpoint/2010/main" val="3778832777"/>
              </p:ext>
            </p:extLst>
          </p:nvPr>
        </p:nvGraphicFramePr>
        <p:xfrm>
          <a:off x="2220452" y="1289947"/>
          <a:ext cx="6559826" cy="3690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756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F5E0-83F0-53BE-DF7A-D7F1C8645548}"/>
              </a:ext>
            </a:extLst>
          </p:cNvPr>
          <p:cNvSpPr>
            <a:spLocks noGrp="1"/>
          </p:cNvSpPr>
          <p:nvPr>
            <p:ph type="title"/>
          </p:nvPr>
        </p:nvSpPr>
        <p:spPr>
          <a:xfrm>
            <a:off x="2014399" y="291548"/>
            <a:ext cx="9130680" cy="1624310"/>
          </a:xfrm>
        </p:spPr>
        <p:txBody>
          <a:bodyPr/>
          <a:lstStyle/>
          <a:p>
            <a:r>
              <a:rPr lang="en-US" dirty="0"/>
              <a:t>INTRODUCTION</a:t>
            </a:r>
          </a:p>
        </p:txBody>
      </p:sp>
      <p:sp>
        <p:nvSpPr>
          <p:cNvPr id="4" name="TextBox 3">
            <a:extLst>
              <a:ext uri="{FF2B5EF4-FFF2-40B4-BE49-F238E27FC236}">
                <a16:creationId xmlns:a16="http://schemas.microsoft.com/office/drawing/2014/main" id="{5889CAC6-511B-2143-2026-6AF84506F0A1}"/>
              </a:ext>
            </a:extLst>
          </p:cNvPr>
          <p:cNvSpPr txBox="1"/>
          <p:nvPr/>
        </p:nvSpPr>
        <p:spPr>
          <a:xfrm>
            <a:off x="1815548" y="1915858"/>
            <a:ext cx="992587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Our Project is to develop the predictive model that can accurately estimate the Research Octane Number(RON) for processes based on their attributes. By analyzing the dataset and identifying patterns and relationships, the model will provide insights into the factors influencing Research Octane Number.</a:t>
            </a:r>
          </a:p>
          <a:p>
            <a:endParaRPr lang="en-US" dirty="0"/>
          </a:p>
          <a:p>
            <a:pPr marL="285750" indent="-285750">
              <a:buFont typeface="Arial" panose="020B0604020202020204" pitchFamily="34" charset="0"/>
              <a:buChar char="•"/>
            </a:pPr>
            <a:r>
              <a:rPr lang="en-US" dirty="0"/>
              <a:t>The project will involve several steps, including Exploratory Data Analysis, feature selection, model selection, and evaluation.</a:t>
            </a:r>
          </a:p>
          <a:p>
            <a:endParaRPr lang="en-US" dirty="0"/>
          </a:p>
          <a:p>
            <a:pPr marL="285750" indent="-285750">
              <a:buFont typeface="Arial" panose="020B0604020202020204" pitchFamily="34" charset="0"/>
              <a:buChar char="•"/>
            </a:pPr>
            <a:r>
              <a:rPr lang="en-US" dirty="0"/>
              <a:t>Various Supervised machine learning algorithm like Polynomial regression, Decision trees, Random forests, will be explored and evaluated to determine the most effective model for RON prediction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4721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4545-9086-E409-DECD-EFC0A5AD1F80}"/>
              </a:ext>
            </a:extLst>
          </p:cNvPr>
          <p:cNvSpPr>
            <a:spLocks noGrp="1"/>
          </p:cNvSpPr>
          <p:nvPr>
            <p:ph type="title"/>
          </p:nvPr>
        </p:nvSpPr>
        <p:spPr>
          <a:xfrm>
            <a:off x="1484311" y="301487"/>
            <a:ext cx="10018713" cy="1100797"/>
          </a:xfrm>
        </p:spPr>
        <p:txBody>
          <a:bodyPr/>
          <a:lstStyle/>
          <a:p>
            <a:r>
              <a:rPr lang="en-US" dirty="0"/>
              <a:t>Polynomial Regression </a:t>
            </a:r>
          </a:p>
        </p:txBody>
      </p:sp>
      <p:sp>
        <p:nvSpPr>
          <p:cNvPr id="3" name="TextBox 2">
            <a:extLst>
              <a:ext uri="{FF2B5EF4-FFF2-40B4-BE49-F238E27FC236}">
                <a16:creationId xmlns:a16="http://schemas.microsoft.com/office/drawing/2014/main" id="{1431C49F-36BA-623D-D862-183F033B0390}"/>
              </a:ext>
            </a:extLst>
          </p:cNvPr>
          <p:cNvSpPr txBox="1"/>
          <p:nvPr/>
        </p:nvSpPr>
        <p:spPr>
          <a:xfrm>
            <a:off x="2199998" y="1577009"/>
            <a:ext cx="9303026" cy="4247317"/>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Higher-Order Relationships:</a:t>
            </a:r>
            <a:r>
              <a:rPr lang="en-US" b="0" i="0" dirty="0">
                <a:solidFill>
                  <a:srgbClr val="374151"/>
                </a:solidFill>
                <a:effectLst/>
                <a:latin typeface="Söhne"/>
              </a:rPr>
              <a:t> It captures nonlinear relationships between variables by using higher-degree polynomial equations (quadratic, cubic, etc.) rather than just a straight line.</a:t>
            </a:r>
          </a:p>
          <a:p>
            <a:pPr algn="l"/>
            <a:endParaRPr lang="en-US" dirty="0">
              <a:solidFill>
                <a:srgbClr val="374151"/>
              </a:solidFill>
              <a:latin typeface="Söhne"/>
            </a:endParaRPr>
          </a:p>
          <a:p>
            <a:pPr algn="l"/>
            <a:r>
              <a:rPr lang="en-US" b="1" i="0" dirty="0">
                <a:solidFill>
                  <a:srgbClr val="374151"/>
                </a:solidFill>
                <a:effectLst/>
                <a:latin typeface="Söhne"/>
              </a:rPr>
              <a:t>2.Equation Form:</a:t>
            </a:r>
            <a:r>
              <a:rPr lang="en-US" b="0" i="0" dirty="0">
                <a:solidFill>
                  <a:srgbClr val="374151"/>
                </a:solidFill>
                <a:effectLst/>
                <a:latin typeface="Söhne"/>
              </a:rPr>
              <a:t> The equation of a polynomial regression model of degree </a:t>
            </a:r>
            <a:r>
              <a:rPr lang="en-US" b="0" i="1" dirty="0">
                <a:solidFill>
                  <a:srgbClr val="374151"/>
                </a:solidFill>
                <a:effectLst/>
                <a:latin typeface="KaTeX_Math"/>
              </a:rPr>
              <a:t>n</a:t>
            </a:r>
            <a:r>
              <a:rPr lang="en-US" b="0" i="0" dirty="0">
                <a:solidFill>
                  <a:srgbClr val="374151"/>
                </a:solidFill>
                <a:effectLst/>
                <a:latin typeface="Söhne"/>
              </a:rPr>
              <a:t> takes the form: </a:t>
            </a:r>
            <a:r>
              <a:rPr lang="en-US" b="0" i="1" dirty="0">
                <a:solidFill>
                  <a:srgbClr val="374151"/>
                </a:solidFill>
                <a:effectLst/>
                <a:latin typeface="KaTeX_Math"/>
              </a:rPr>
              <a:t>y</a:t>
            </a:r>
            <a:r>
              <a:rPr lang="en-US" b="0" i="0" dirty="0">
                <a:solidFill>
                  <a:srgbClr val="374151"/>
                </a:solidFill>
                <a:effectLst/>
                <a:latin typeface="KaTeX_Main"/>
              </a:rPr>
              <a:t>=</a:t>
            </a:r>
            <a:r>
              <a:rPr lang="en-US" b="0" i="1" dirty="0">
                <a:solidFill>
                  <a:srgbClr val="374151"/>
                </a:solidFill>
                <a:effectLst/>
                <a:latin typeface="KaTeX_Math"/>
              </a:rPr>
              <a:t>β</a:t>
            </a:r>
            <a:r>
              <a:rPr lang="en-US" b="0" i="0" dirty="0">
                <a:solidFill>
                  <a:srgbClr val="374151"/>
                </a:solidFill>
                <a:effectLst/>
                <a:latin typeface="KaTeX_Main"/>
              </a:rPr>
              <a:t>0​+</a:t>
            </a:r>
            <a:r>
              <a:rPr lang="en-US" b="0" i="1" dirty="0">
                <a:solidFill>
                  <a:srgbClr val="374151"/>
                </a:solidFill>
                <a:effectLst/>
                <a:latin typeface="KaTeX_Math"/>
              </a:rPr>
              <a:t>β</a:t>
            </a:r>
            <a:r>
              <a:rPr lang="en-US" b="0" i="0" dirty="0">
                <a:solidFill>
                  <a:srgbClr val="374151"/>
                </a:solidFill>
                <a:effectLst/>
                <a:latin typeface="KaTeX_Main"/>
              </a:rPr>
              <a:t>1​</a:t>
            </a:r>
            <a:r>
              <a:rPr lang="en-US" b="0" i="1" dirty="0">
                <a:solidFill>
                  <a:srgbClr val="374151"/>
                </a:solidFill>
                <a:effectLst/>
                <a:latin typeface="KaTeX_Math"/>
              </a:rPr>
              <a:t>x</a:t>
            </a:r>
            <a:r>
              <a:rPr lang="en-US" b="0" i="0" dirty="0">
                <a:solidFill>
                  <a:srgbClr val="374151"/>
                </a:solidFill>
                <a:effectLst/>
                <a:latin typeface="KaTeX_Main"/>
              </a:rPr>
              <a:t>+</a:t>
            </a:r>
            <a:r>
              <a:rPr lang="en-US" b="0" i="1" dirty="0">
                <a:solidFill>
                  <a:srgbClr val="374151"/>
                </a:solidFill>
                <a:effectLst/>
                <a:latin typeface="KaTeX_Math"/>
              </a:rPr>
              <a:t>β</a:t>
            </a:r>
            <a:r>
              <a:rPr lang="en-US" b="0" i="0" dirty="0">
                <a:solidFill>
                  <a:srgbClr val="374151"/>
                </a:solidFill>
                <a:effectLst/>
                <a:latin typeface="KaTeX_Main"/>
              </a:rPr>
              <a:t>2​</a:t>
            </a:r>
            <a:r>
              <a:rPr lang="en-US" b="0" i="1" dirty="0">
                <a:solidFill>
                  <a:srgbClr val="374151"/>
                </a:solidFill>
                <a:effectLst/>
                <a:latin typeface="KaTeX_Math"/>
              </a:rPr>
              <a:t>x</a:t>
            </a:r>
            <a:r>
              <a:rPr lang="en-US" b="0" i="0" dirty="0">
                <a:solidFill>
                  <a:srgbClr val="374151"/>
                </a:solidFill>
                <a:effectLst/>
                <a:latin typeface="KaTeX_Main"/>
              </a:rPr>
              <a:t>2+</a:t>
            </a:r>
            <a:r>
              <a:rPr lang="en-US" b="0" i="1" dirty="0">
                <a:solidFill>
                  <a:srgbClr val="374151"/>
                </a:solidFill>
                <a:effectLst/>
                <a:latin typeface="KaTeX_Math"/>
              </a:rPr>
              <a:t>β</a:t>
            </a:r>
            <a:r>
              <a:rPr lang="en-US" b="0" i="0" dirty="0">
                <a:solidFill>
                  <a:srgbClr val="374151"/>
                </a:solidFill>
                <a:effectLst/>
                <a:latin typeface="KaTeX_Main"/>
              </a:rPr>
              <a:t>3​</a:t>
            </a:r>
            <a:r>
              <a:rPr lang="en-US" b="0" i="1" dirty="0">
                <a:solidFill>
                  <a:srgbClr val="374151"/>
                </a:solidFill>
                <a:effectLst/>
                <a:latin typeface="KaTeX_Math"/>
              </a:rPr>
              <a:t>x</a:t>
            </a:r>
            <a:r>
              <a:rPr lang="en-US" b="0" i="0" dirty="0">
                <a:solidFill>
                  <a:srgbClr val="374151"/>
                </a:solidFill>
                <a:effectLst/>
                <a:latin typeface="KaTeX_Main"/>
              </a:rPr>
              <a:t>3+⋯+</a:t>
            </a:r>
            <a:r>
              <a:rPr lang="en-US" b="0" i="1" dirty="0">
                <a:solidFill>
                  <a:srgbClr val="374151"/>
                </a:solidFill>
                <a:effectLst/>
                <a:latin typeface="KaTeX_Math"/>
              </a:rPr>
              <a:t>βn</a:t>
            </a:r>
            <a:r>
              <a:rPr lang="en-US" b="0" i="0" dirty="0">
                <a:solidFill>
                  <a:srgbClr val="374151"/>
                </a:solidFill>
                <a:effectLst/>
                <a:latin typeface="KaTeX_Main"/>
              </a:rPr>
              <a:t>​</a:t>
            </a:r>
            <a:r>
              <a:rPr lang="en-US" b="0" i="1" dirty="0" err="1">
                <a:solidFill>
                  <a:srgbClr val="374151"/>
                </a:solidFill>
                <a:effectLst/>
                <a:latin typeface="KaTeX_Math"/>
              </a:rPr>
              <a:t>xn</a:t>
            </a:r>
            <a:r>
              <a:rPr lang="en-US" b="0" i="0" dirty="0">
                <a:solidFill>
                  <a:srgbClr val="374151"/>
                </a:solidFill>
                <a:effectLst/>
                <a:latin typeface="KaTeX_Main"/>
              </a:rPr>
              <a:t>+</a:t>
            </a:r>
            <a:r>
              <a:rPr lang="en-US" b="0" i="1" dirty="0">
                <a:solidFill>
                  <a:srgbClr val="374151"/>
                </a:solidFill>
                <a:effectLst/>
                <a:latin typeface="KaTeX_Math"/>
              </a:rPr>
              <a:t>ϵ</a:t>
            </a:r>
            <a:r>
              <a:rPr lang="en-US" b="0" i="0" dirty="0">
                <a:solidFill>
                  <a:srgbClr val="374151"/>
                </a:solidFill>
                <a:effectLst/>
                <a:latin typeface="Söhne"/>
              </a:rPr>
              <a:t> Here, </a:t>
            </a:r>
            <a:r>
              <a:rPr lang="en-US" b="0" i="1" dirty="0">
                <a:solidFill>
                  <a:srgbClr val="374151"/>
                </a:solidFill>
                <a:effectLst/>
                <a:latin typeface="KaTeX_Math"/>
              </a:rPr>
              <a:t>β</a:t>
            </a:r>
            <a:r>
              <a:rPr lang="en-US" b="0" i="0" dirty="0">
                <a:solidFill>
                  <a:srgbClr val="374151"/>
                </a:solidFill>
                <a:effectLst/>
                <a:latin typeface="KaTeX_Main"/>
              </a:rPr>
              <a:t>0​,</a:t>
            </a:r>
            <a:r>
              <a:rPr lang="en-US" b="0" i="1" dirty="0">
                <a:solidFill>
                  <a:srgbClr val="374151"/>
                </a:solidFill>
                <a:effectLst/>
                <a:latin typeface="KaTeX_Math"/>
              </a:rPr>
              <a:t>β</a:t>
            </a:r>
            <a:r>
              <a:rPr lang="en-US" b="0" i="0" dirty="0">
                <a:solidFill>
                  <a:srgbClr val="374151"/>
                </a:solidFill>
                <a:effectLst/>
                <a:latin typeface="KaTeX_Main"/>
              </a:rPr>
              <a:t>1​,</a:t>
            </a:r>
            <a:r>
              <a:rPr lang="en-US" b="0" i="1" dirty="0">
                <a:solidFill>
                  <a:srgbClr val="374151"/>
                </a:solidFill>
                <a:effectLst/>
                <a:latin typeface="KaTeX_Math"/>
              </a:rPr>
              <a:t>β</a:t>
            </a:r>
            <a:r>
              <a:rPr lang="en-US" b="0" i="0" dirty="0">
                <a:solidFill>
                  <a:srgbClr val="374151"/>
                </a:solidFill>
                <a:effectLst/>
                <a:latin typeface="KaTeX_Main"/>
              </a:rPr>
              <a:t>2​,…,</a:t>
            </a:r>
            <a:r>
              <a:rPr lang="en-US" b="0" i="1" dirty="0">
                <a:solidFill>
                  <a:srgbClr val="374151"/>
                </a:solidFill>
                <a:effectLst/>
                <a:latin typeface="KaTeX_Math"/>
              </a:rPr>
              <a:t>βn</a:t>
            </a:r>
            <a:r>
              <a:rPr lang="en-US" b="0" i="0" dirty="0">
                <a:solidFill>
                  <a:srgbClr val="374151"/>
                </a:solidFill>
                <a:effectLst/>
                <a:latin typeface="KaTeX_Main"/>
              </a:rPr>
              <a:t>​</a:t>
            </a:r>
            <a:r>
              <a:rPr lang="en-US" b="0" i="0" dirty="0">
                <a:solidFill>
                  <a:srgbClr val="374151"/>
                </a:solidFill>
                <a:effectLst/>
                <a:latin typeface="Söhne"/>
              </a:rPr>
              <a:t> are coefficients to be estimated, </a:t>
            </a:r>
            <a:r>
              <a:rPr lang="en-US" b="0" i="1" dirty="0">
                <a:solidFill>
                  <a:srgbClr val="374151"/>
                </a:solidFill>
                <a:effectLst/>
                <a:latin typeface="KaTeX_Math"/>
              </a:rPr>
              <a:t>x</a:t>
            </a:r>
            <a:r>
              <a:rPr lang="en-US" b="0" i="0" dirty="0">
                <a:solidFill>
                  <a:srgbClr val="374151"/>
                </a:solidFill>
                <a:effectLst/>
                <a:latin typeface="Söhne"/>
              </a:rPr>
              <a:t> represents the independent variable, and </a:t>
            </a:r>
            <a:r>
              <a:rPr lang="en-US" b="0" i="1" dirty="0">
                <a:solidFill>
                  <a:srgbClr val="374151"/>
                </a:solidFill>
                <a:effectLst/>
                <a:latin typeface="KaTeX_Math"/>
              </a:rPr>
              <a:t>y</a:t>
            </a:r>
            <a:r>
              <a:rPr lang="en-US" b="0" i="0" dirty="0">
                <a:solidFill>
                  <a:srgbClr val="374151"/>
                </a:solidFill>
                <a:effectLst/>
                <a:latin typeface="Söhne"/>
              </a:rPr>
              <a:t> is the dependent variable. </a:t>
            </a:r>
            <a:r>
              <a:rPr lang="en-US" b="0" i="1" dirty="0">
                <a:solidFill>
                  <a:srgbClr val="374151"/>
                </a:solidFill>
                <a:effectLst/>
                <a:latin typeface="KaTeX_Math"/>
              </a:rPr>
              <a:t>ϵ</a:t>
            </a:r>
            <a:r>
              <a:rPr lang="en-US" b="0" i="0" dirty="0">
                <a:solidFill>
                  <a:srgbClr val="374151"/>
                </a:solidFill>
                <a:effectLst/>
                <a:latin typeface="Söhne"/>
              </a:rPr>
              <a:t> denotes the error term.</a:t>
            </a:r>
          </a:p>
          <a:p>
            <a:pPr algn="l"/>
            <a:endParaRPr lang="en-US" b="0" i="0" dirty="0">
              <a:solidFill>
                <a:srgbClr val="374151"/>
              </a:solidFill>
              <a:effectLst/>
              <a:latin typeface="Söhne"/>
            </a:endParaRPr>
          </a:p>
          <a:p>
            <a:pPr algn="l"/>
            <a:r>
              <a:rPr lang="en-US" b="1" i="0" dirty="0">
                <a:solidFill>
                  <a:srgbClr val="374151"/>
                </a:solidFill>
                <a:effectLst/>
                <a:latin typeface="Söhne"/>
              </a:rPr>
              <a:t>3.Degree Selection:</a:t>
            </a:r>
            <a:r>
              <a:rPr lang="en-US" b="0" i="0" dirty="0">
                <a:solidFill>
                  <a:srgbClr val="374151"/>
                </a:solidFill>
                <a:effectLst/>
                <a:latin typeface="Söhne"/>
              </a:rPr>
              <a:t> The choice of the polynomial degree </a:t>
            </a:r>
            <a:r>
              <a:rPr lang="en-US" b="0" i="1" dirty="0">
                <a:solidFill>
                  <a:srgbClr val="374151"/>
                </a:solidFill>
                <a:effectLst/>
                <a:latin typeface="KaTeX_Math"/>
              </a:rPr>
              <a:t>n</a:t>
            </a:r>
            <a:r>
              <a:rPr lang="en-US" b="0" i="0" dirty="0">
                <a:solidFill>
                  <a:srgbClr val="374151"/>
                </a:solidFill>
                <a:effectLst/>
                <a:latin typeface="Söhne"/>
              </a:rPr>
              <a:t> is crucial. Higher-degree polynomials can fit the training data more closely but might lead to overfitting, resulting in poor performance on new data. Conversely, lower-degree polynomials might oversimplify the relationship.</a:t>
            </a:r>
          </a:p>
          <a:p>
            <a:pPr algn="l"/>
            <a:endParaRPr lang="en-US" b="0" i="0" dirty="0">
              <a:solidFill>
                <a:srgbClr val="374151"/>
              </a:solidFill>
              <a:effectLst/>
              <a:latin typeface="Söhne"/>
            </a:endParaRPr>
          </a:p>
          <a:p>
            <a:pPr algn="l"/>
            <a:r>
              <a:rPr lang="en-US" b="1" i="0" dirty="0">
                <a:solidFill>
                  <a:srgbClr val="374151"/>
                </a:solidFill>
                <a:effectLst/>
                <a:latin typeface="Söhne"/>
              </a:rPr>
              <a:t>4.Fitting the Model:</a:t>
            </a:r>
            <a:r>
              <a:rPr lang="en-US" b="0" i="0" dirty="0">
                <a:solidFill>
                  <a:srgbClr val="374151"/>
                </a:solidFill>
                <a:effectLst/>
                <a:latin typeface="Söhne"/>
              </a:rPr>
              <a:t> The model is fitted to the data using techniques like the method of least squares, minimizing the sum of squared differences between actual and predicted values.</a:t>
            </a:r>
          </a:p>
          <a:p>
            <a:pPr algn="l"/>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130540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04B82-C0D3-BEBA-1962-93E7582A7D1D}"/>
              </a:ext>
            </a:extLst>
          </p:cNvPr>
          <p:cNvPicPr>
            <a:picLocks noChangeAspect="1"/>
          </p:cNvPicPr>
          <p:nvPr/>
        </p:nvPicPr>
        <p:blipFill>
          <a:blip r:embed="rId2"/>
          <a:stretch>
            <a:fillRect/>
          </a:stretch>
        </p:blipFill>
        <p:spPr>
          <a:xfrm>
            <a:off x="1537252" y="548175"/>
            <a:ext cx="5486400" cy="4779199"/>
          </a:xfrm>
          <a:prstGeom prst="rect">
            <a:avLst/>
          </a:prstGeom>
        </p:spPr>
      </p:pic>
      <p:pic>
        <p:nvPicPr>
          <p:cNvPr id="5122" name="Picture 2">
            <a:extLst>
              <a:ext uri="{FF2B5EF4-FFF2-40B4-BE49-F238E27FC236}">
                <a16:creationId xmlns:a16="http://schemas.microsoft.com/office/drawing/2014/main" id="{42BA99DB-D376-FBDC-F9C0-D5D6C9007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191" y="548175"/>
            <a:ext cx="4231378" cy="47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36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63C7-26CE-C046-1BF5-B837ED3E1F6B}"/>
              </a:ext>
            </a:extLst>
          </p:cNvPr>
          <p:cNvSpPr>
            <a:spLocks noGrp="1"/>
          </p:cNvSpPr>
          <p:nvPr>
            <p:ph type="title"/>
          </p:nvPr>
        </p:nvSpPr>
        <p:spPr>
          <a:xfrm>
            <a:off x="4089399" y="4562856"/>
            <a:ext cx="7413623" cy="898149"/>
          </a:xfrm>
        </p:spPr>
        <p:txBody>
          <a:bodyPr vert="horz" lIns="91440" tIns="45720" rIns="91440" bIns="45720" rtlCol="0" anchor="b">
            <a:normAutofit/>
          </a:bodyPr>
          <a:lstStyle/>
          <a:p>
            <a:pPr algn="r"/>
            <a:r>
              <a:rPr lang="en-US" sz="4800"/>
              <a:t>Decision Tree Regression</a:t>
            </a:r>
          </a:p>
        </p:txBody>
      </p:sp>
      <p:pic>
        <p:nvPicPr>
          <p:cNvPr id="9218" name="Picture 2">
            <a:extLst>
              <a:ext uri="{FF2B5EF4-FFF2-40B4-BE49-F238E27FC236}">
                <a16:creationId xmlns:a16="http://schemas.microsoft.com/office/drawing/2014/main" id="{1A5CAEBD-DD2D-F5BB-3EC8-91E3021D70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3843" y="975360"/>
            <a:ext cx="4678438" cy="294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2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4B1E2-DA0F-2BF3-DF79-CA531642046A}"/>
              </a:ext>
            </a:extLst>
          </p:cNvPr>
          <p:cNvSpPr txBox="1"/>
          <p:nvPr/>
        </p:nvSpPr>
        <p:spPr>
          <a:xfrm>
            <a:off x="2279374" y="742122"/>
            <a:ext cx="9329530" cy="5078313"/>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Hierarchical Structure:</a:t>
            </a:r>
            <a:r>
              <a:rPr lang="en-US" b="0" i="0" dirty="0">
                <a:solidFill>
                  <a:srgbClr val="374151"/>
                </a:solidFill>
                <a:effectLst/>
                <a:latin typeface="Söhne"/>
              </a:rPr>
              <a:t> It uses a tree-like model, where each internal node represents a feature, each branch represents a decision rule based on that feature, and each leaf node represents the predicted continuous value.</a:t>
            </a:r>
          </a:p>
          <a:p>
            <a:pPr algn="l">
              <a:buFont typeface="+mj-lt"/>
              <a:buAutoNum type="arabicPeriod"/>
            </a:pPr>
            <a:r>
              <a:rPr lang="en-US" b="1" i="0" dirty="0">
                <a:solidFill>
                  <a:srgbClr val="374151"/>
                </a:solidFill>
                <a:effectLst/>
                <a:latin typeface="Söhne"/>
              </a:rPr>
              <a:t>Recursive Splitting:</a:t>
            </a:r>
            <a:r>
              <a:rPr lang="en-US" b="0" i="0" dirty="0">
                <a:solidFill>
                  <a:srgbClr val="374151"/>
                </a:solidFill>
                <a:effectLst/>
                <a:latin typeface="Söhne"/>
              </a:rPr>
              <a:t> The tree is built by recursively splitting the dataset into smaller subsets based on the feature that best separates the data according to a selected criterion (commonly mean squared error or variance reduction).</a:t>
            </a:r>
          </a:p>
          <a:p>
            <a:pPr algn="l">
              <a:buFont typeface="+mj-lt"/>
              <a:buAutoNum type="arabicPeriod"/>
            </a:pPr>
            <a:r>
              <a:rPr lang="en-US" b="1" i="0" dirty="0">
                <a:solidFill>
                  <a:srgbClr val="374151"/>
                </a:solidFill>
                <a:effectLst/>
                <a:latin typeface="Söhne"/>
              </a:rPr>
              <a:t>Prediction:</a:t>
            </a:r>
            <a:r>
              <a:rPr lang="en-US" b="0" i="0" dirty="0">
                <a:solidFill>
                  <a:srgbClr val="374151"/>
                </a:solidFill>
                <a:effectLst/>
                <a:latin typeface="Söhne"/>
              </a:rPr>
              <a:t> To predict the target variable for a new instance, it traverses the tree from the root node down to a leaf node, and the output is the mean (or weighted mean) of the target values in that leaf node.</a:t>
            </a:r>
          </a:p>
          <a:p>
            <a:pPr algn="l">
              <a:buFont typeface="+mj-lt"/>
              <a:buAutoNum type="arabicPeriod"/>
            </a:pPr>
            <a:r>
              <a:rPr lang="en-US" b="1" i="0" dirty="0">
                <a:solidFill>
                  <a:srgbClr val="374151"/>
                </a:solidFill>
                <a:effectLst/>
                <a:latin typeface="Söhne"/>
              </a:rPr>
              <a:t>Handling Nonlinear Relationships:</a:t>
            </a:r>
            <a:r>
              <a:rPr lang="en-US" b="0" i="0" dirty="0">
                <a:solidFill>
                  <a:srgbClr val="374151"/>
                </a:solidFill>
                <a:effectLst/>
                <a:latin typeface="Söhne"/>
              </a:rPr>
              <a:t> They can capture nonlinear relationships between features and target variables. However, they might struggle with complex relationships that require a higher level of granularity.</a:t>
            </a:r>
          </a:p>
          <a:p>
            <a:pPr algn="l">
              <a:buFont typeface="+mj-lt"/>
              <a:buAutoNum type="arabicPeriod"/>
            </a:pPr>
            <a:r>
              <a:rPr lang="en-US" b="1" i="0" dirty="0">
                <a:solidFill>
                  <a:srgbClr val="374151"/>
                </a:solidFill>
                <a:effectLst/>
                <a:latin typeface="Söhne"/>
              </a:rPr>
              <a:t>Feature Selection:</a:t>
            </a:r>
            <a:r>
              <a:rPr lang="en-US" b="0" i="0" dirty="0">
                <a:solidFill>
                  <a:srgbClr val="374151"/>
                </a:solidFill>
                <a:effectLst/>
                <a:latin typeface="Söhne"/>
              </a:rPr>
              <a:t> Decision trees provide a measure of feature importance, indicating which features are more relevant in predicting the target variable.</a:t>
            </a:r>
          </a:p>
          <a:p>
            <a:pPr>
              <a:buFont typeface="+mj-lt"/>
              <a:buAutoNum type="arabicPeriod"/>
            </a:pPr>
            <a:r>
              <a:rPr lang="en-US" b="1" i="0" dirty="0">
                <a:solidFill>
                  <a:srgbClr val="374151"/>
                </a:solidFill>
                <a:effectLst/>
                <a:latin typeface="Söhne"/>
              </a:rPr>
              <a:t>Hyperparameters:</a:t>
            </a:r>
            <a:r>
              <a:rPr lang="en-US" b="0" i="0" dirty="0">
                <a:solidFill>
                  <a:srgbClr val="374151"/>
                </a:solidFill>
                <a:effectLst/>
                <a:latin typeface="Söhne"/>
              </a:rPr>
              <a:t> Parameters like tree depth, and the number of features considered at each split are essential for tuning to achieve optimal performance.</a:t>
            </a:r>
          </a:p>
          <a:p>
            <a:pPr algn="l">
              <a:buFont typeface="+mj-lt"/>
              <a:buAutoNum type="arabicPeriod"/>
            </a:pPr>
            <a:endParaRPr lang="en-US" b="0" i="0" dirty="0">
              <a:solidFill>
                <a:srgbClr val="374151"/>
              </a:solidFill>
              <a:effectLst/>
              <a:latin typeface="Söhne"/>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59474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A577BCF-0AC1-9681-6974-75B20543E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1729" y="318052"/>
            <a:ext cx="5008479" cy="51418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ADDDFE1-8916-D40B-A7B6-016C0914FC68}"/>
              </a:ext>
            </a:extLst>
          </p:cNvPr>
          <p:cNvPicPr>
            <a:picLocks noChangeAspect="1"/>
          </p:cNvPicPr>
          <p:nvPr/>
        </p:nvPicPr>
        <p:blipFill>
          <a:blip r:embed="rId3"/>
          <a:stretch>
            <a:fillRect/>
          </a:stretch>
        </p:blipFill>
        <p:spPr>
          <a:xfrm>
            <a:off x="1670619" y="318052"/>
            <a:ext cx="5008478" cy="5141844"/>
          </a:xfrm>
          <a:prstGeom prst="rect">
            <a:avLst/>
          </a:prstGeom>
        </p:spPr>
      </p:pic>
    </p:spTree>
    <p:extLst>
      <p:ext uri="{BB962C8B-B14F-4D97-AF65-F5344CB8AC3E}">
        <p14:creationId xmlns:p14="http://schemas.microsoft.com/office/powerpoint/2010/main" val="1738583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B14A-05FA-39F3-FFDE-044184FD834A}"/>
              </a:ext>
            </a:extLst>
          </p:cNvPr>
          <p:cNvSpPr>
            <a:spLocks noGrp="1"/>
          </p:cNvSpPr>
          <p:nvPr>
            <p:ph type="title"/>
          </p:nvPr>
        </p:nvSpPr>
        <p:spPr>
          <a:xfrm>
            <a:off x="3718561" y="4078424"/>
            <a:ext cx="7784462" cy="1155427"/>
          </a:xfrm>
        </p:spPr>
        <p:txBody>
          <a:bodyPr vert="horz" lIns="91440" tIns="45720" rIns="91440" bIns="45720" rtlCol="0" anchor="b">
            <a:normAutofit fontScale="90000"/>
          </a:bodyPr>
          <a:lstStyle/>
          <a:p>
            <a:pPr algn="r"/>
            <a:r>
              <a:rPr lang="en-US" sz="6000" dirty="0"/>
              <a:t>Random Forest Regression</a:t>
            </a:r>
          </a:p>
        </p:txBody>
      </p:sp>
      <p:pic>
        <p:nvPicPr>
          <p:cNvPr id="11266" name="Picture 2" descr="Random Forest vs Decision Tree | Which Is Right for You?">
            <a:extLst>
              <a:ext uri="{FF2B5EF4-FFF2-40B4-BE49-F238E27FC236}">
                <a16:creationId xmlns:a16="http://schemas.microsoft.com/office/drawing/2014/main" id="{D08B9FB0-53E7-C431-29DE-B3C7CFC7E1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4436" y="952500"/>
            <a:ext cx="3621609" cy="23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47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7314B-3C9C-51A8-6819-40E8047B56C0}"/>
              </a:ext>
            </a:extLst>
          </p:cNvPr>
          <p:cNvSpPr txBox="1"/>
          <p:nvPr/>
        </p:nvSpPr>
        <p:spPr>
          <a:xfrm>
            <a:off x="2332383" y="583096"/>
            <a:ext cx="9037982" cy="5078313"/>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Ensemble of Decision Trees:</a:t>
            </a:r>
            <a:r>
              <a:rPr lang="en-US" b="0" i="0" dirty="0">
                <a:solidFill>
                  <a:srgbClr val="374151"/>
                </a:solidFill>
                <a:effectLst/>
                <a:latin typeface="Söhne"/>
              </a:rPr>
              <a:t> It builds multiple decision trees using subsets of the training data and randomly selected subsets of features. Each tree is trained independently.</a:t>
            </a:r>
          </a:p>
          <a:p>
            <a:pPr algn="l">
              <a:buFont typeface="+mj-lt"/>
              <a:buAutoNum type="arabicPeriod"/>
            </a:pPr>
            <a:r>
              <a:rPr lang="en-US" b="1" i="0" dirty="0">
                <a:solidFill>
                  <a:srgbClr val="374151"/>
                </a:solidFill>
                <a:effectLst/>
                <a:latin typeface="Söhne"/>
              </a:rPr>
              <a:t>Bootstrap Aggregating (Bagging):</a:t>
            </a:r>
            <a:r>
              <a:rPr lang="en-US" b="0" i="0" dirty="0">
                <a:solidFill>
                  <a:srgbClr val="374151"/>
                </a:solidFill>
                <a:effectLst/>
                <a:latin typeface="Söhne"/>
              </a:rPr>
              <a:t> Random forest uses a technique called bagging, where each tree is trained on a bootstrapped sample of the data (sampling with replacement). This creates diverse trees that collectively offer better performance than a single decision tree.</a:t>
            </a:r>
          </a:p>
          <a:p>
            <a:pPr algn="l">
              <a:buFont typeface="+mj-lt"/>
              <a:buAutoNum type="arabicPeriod"/>
            </a:pPr>
            <a:r>
              <a:rPr lang="en-US" b="1" i="0" dirty="0">
                <a:solidFill>
                  <a:srgbClr val="374151"/>
                </a:solidFill>
                <a:effectLst/>
                <a:latin typeface="Söhne"/>
              </a:rPr>
              <a:t>Random Feature Subset:</a:t>
            </a:r>
            <a:r>
              <a:rPr lang="en-US" b="0" i="0" dirty="0">
                <a:solidFill>
                  <a:srgbClr val="374151"/>
                </a:solidFill>
                <a:effectLst/>
                <a:latin typeface="Söhne"/>
              </a:rPr>
              <a:t> At each node of each decision tree, only a random subset of features is considered for splitting. This randomness reduces correlation between trees and leads to higher diversity among them.</a:t>
            </a:r>
          </a:p>
          <a:p>
            <a:pPr algn="l">
              <a:buFont typeface="+mj-lt"/>
              <a:buAutoNum type="arabicPeriod"/>
            </a:pPr>
            <a:r>
              <a:rPr lang="en-US" b="1" i="0" dirty="0">
                <a:solidFill>
                  <a:srgbClr val="374151"/>
                </a:solidFill>
                <a:effectLst/>
                <a:latin typeface="Söhne"/>
              </a:rPr>
              <a:t>Prediction Aggregation:</a:t>
            </a:r>
            <a:r>
              <a:rPr lang="en-US" b="0" i="0" dirty="0">
                <a:solidFill>
                  <a:srgbClr val="374151"/>
                </a:solidFill>
                <a:effectLst/>
                <a:latin typeface="Söhne"/>
              </a:rPr>
              <a:t> In regression tasks, the final prediction is the average (or weighted average) of predictions made by individual trees. This averaging smooths out individual tree predictions, resulting in a more stable and accurate prediction.</a:t>
            </a:r>
          </a:p>
          <a:p>
            <a:pPr algn="l">
              <a:buFont typeface="+mj-lt"/>
              <a:buAutoNum type="arabicPeriod"/>
            </a:pPr>
            <a:r>
              <a:rPr lang="en-US" b="1" i="0" dirty="0">
                <a:solidFill>
                  <a:srgbClr val="374151"/>
                </a:solidFill>
                <a:effectLst/>
                <a:latin typeface="Söhne"/>
              </a:rPr>
              <a:t>Robustness and Generalization:</a:t>
            </a:r>
            <a:r>
              <a:rPr lang="en-US" b="0" i="0" dirty="0">
                <a:solidFill>
                  <a:srgbClr val="374151"/>
                </a:solidFill>
                <a:effectLst/>
                <a:latin typeface="Söhne"/>
              </a:rPr>
              <a:t> Random forests are less prone to overfitting compared to single decision trees, as they reduce variance by combining multiple models.</a:t>
            </a:r>
          </a:p>
          <a:p>
            <a:pPr algn="l">
              <a:buFont typeface="+mj-lt"/>
              <a:buAutoNum type="arabicPeriod"/>
            </a:pPr>
            <a:r>
              <a:rPr lang="en-US" b="1" i="0" dirty="0">
                <a:solidFill>
                  <a:srgbClr val="374151"/>
                </a:solidFill>
                <a:effectLst/>
                <a:latin typeface="Söhne"/>
              </a:rPr>
              <a:t>Feature selection:</a:t>
            </a:r>
            <a:r>
              <a:rPr lang="en-US" b="0" i="0" dirty="0">
                <a:solidFill>
                  <a:srgbClr val="374151"/>
                </a:solidFill>
                <a:effectLst/>
                <a:latin typeface="Söhne"/>
              </a:rPr>
              <a:t> It provides a measure of feature importance based on how much each feature reduces the error across all trees in the forest.</a:t>
            </a:r>
          </a:p>
          <a:p>
            <a:pPr algn="l"/>
            <a:r>
              <a:rPr lang="en-US" b="1" i="0" dirty="0">
                <a:solidFill>
                  <a:srgbClr val="374151"/>
                </a:solidFill>
                <a:effectLst/>
                <a:latin typeface="Söhne"/>
              </a:rPr>
              <a:t>7.Hyperparameters:</a:t>
            </a:r>
            <a:r>
              <a:rPr lang="en-US" b="0" i="0" dirty="0">
                <a:solidFill>
                  <a:srgbClr val="374151"/>
                </a:solidFill>
                <a:effectLst/>
                <a:latin typeface="Söhne"/>
              </a:rPr>
              <a:t> Parameters like the number of trees in the forest, tree depth, and the number of features considered at each split are essential for tuning to achieve optimal performance.</a:t>
            </a:r>
          </a:p>
        </p:txBody>
      </p:sp>
    </p:spTree>
    <p:extLst>
      <p:ext uri="{BB962C8B-B14F-4D97-AF65-F5344CB8AC3E}">
        <p14:creationId xmlns:p14="http://schemas.microsoft.com/office/powerpoint/2010/main" val="149817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9D58E1-C761-E8B4-8D16-6A8F6E1DA1AA}"/>
              </a:ext>
            </a:extLst>
          </p:cNvPr>
          <p:cNvPicPr>
            <a:picLocks noChangeAspect="1"/>
          </p:cNvPicPr>
          <p:nvPr/>
        </p:nvPicPr>
        <p:blipFill>
          <a:blip r:embed="rId2"/>
          <a:stretch>
            <a:fillRect/>
          </a:stretch>
        </p:blipFill>
        <p:spPr>
          <a:xfrm>
            <a:off x="1510748" y="557578"/>
            <a:ext cx="5552661" cy="4942074"/>
          </a:xfrm>
          <a:prstGeom prst="rect">
            <a:avLst/>
          </a:prstGeom>
        </p:spPr>
      </p:pic>
      <p:pic>
        <p:nvPicPr>
          <p:cNvPr id="7" name="Picture 6">
            <a:extLst>
              <a:ext uri="{FF2B5EF4-FFF2-40B4-BE49-F238E27FC236}">
                <a16:creationId xmlns:a16="http://schemas.microsoft.com/office/drawing/2014/main" id="{F525E5D2-1361-AB36-F6E3-8A4C1403FF0D}"/>
              </a:ext>
            </a:extLst>
          </p:cNvPr>
          <p:cNvPicPr>
            <a:picLocks noChangeAspect="1"/>
          </p:cNvPicPr>
          <p:nvPr/>
        </p:nvPicPr>
        <p:blipFill>
          <a:blip r:embed="rId3"/>
          <a:stretch>
            <a:fillRect/>
          </a:stretch>
        </p:blipFill>
        <p:spPr>
          <a:xfrm>
            <a:off x="7309377" y="557578"/>
            <a:ext cx="4498310" cy="4942074"/>
          </a:xfrm>
          <a:prstGeom prst="rect">
            <a:avLst/>
          </a:prstGeom>
        </p:spPr>
      </p:pic>
    </p:spTree>
    <p:extLst>
      <p:ext uri="{BB962C8B-B14F-4D97-AF65-F5344CB8AC3E}">
        <p14:creationId xmlns:p14="http://schemas.microsoft.com/office/powerpoint/2010/main" val="4068235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1627-2E87-C1DD-F7F4-2089A90BD114}"/>
              </a:ext>
            </a:extLst>
          </p:cNvPr>
          <p:cNvSpPr>
            <a:spLocks noGrp="1"/>
          </p:cNvSpPr>
          <p:nvPr>
            <p:ph type="title"/>
          </p:nvPr>
        </p:nvSpPr>
        <p:spPr>
          <a:xfrm>
            <a:off x="1484311" y="393895"/>
            <a:ext cx="10018713" cy="1167619"/>
          </a:xfrm>
        </p:spPr>
        <p:txBody>
          <a:bodyPr/>
          <a:lstStyle/>
          <a:p>
            <a:r>
              <a:rPr lang="en-US" dirty="0"/>
              <a:t>Problem of Overfitting</a:t>
            </a:r>
          </a:p>
        </p:txBody>
      </p:sp>
      <p:sp>
        <p:nvSpPr>
          <p:cNvPr id="3" name="TextBox 2">
            <a:extLst>
              <a:ext uri="{FF2B5EF4-FFF2-40B4-BE49-F238E27FC236}">
                <a16:creationId xmlns:a16="http://schemas.microsoft.com/office/drawing/2014/main" id="{166B92CA-232F-03B7-9441-57FBEA2685FE}"/>
              </a:ext>
            </a:extLst>
          </p:cNvPr>
          <p:cNvSpPr txBox="1"/>
          <p:nvPr/>
        </p:nvSpPr>
        <p:spPr>
          <a:xfrm>
            <a:off x="1974574" y="1561514"/>
            <a:ext cx="8733115" cy="4247317"/>
          </a:xfrm>
          <a:prstGeom prst="rect">
            <a:avLst/>
          </a:prstGeom>
          <a:noFill/>
        </p:spPr>
        <p:txBody>
          <a:bodyPr wrap="square" rtlCol="0">
            <a:spAutoFit/>
          </a:bodyPr>
          <a:lstStyle/>
          <a:p>
            <a:pPr algn="l"/>
            <a:r>
              <a:rPr lang="en-US" b="0" i="0" dirty="0">
                <a:solidFill>
                  <a:srgbClr val="374151"/>
                </a:solidFill>
                <a:effectLst/>
                <a:latin typeface="Söhne"/>
              </a:rPr>
              <a:t>Key signs and causes of overfitting:</a:t>
            </a:r>
          </a:p>
          <a:p>
            <a:pPr algn="l">
              <a:buFont typeface="+mj-lt"/>
              <a:buAutoNum type="arabicPeriod"/>
            </a:pPr>
            <a:r>
              <a:rPr lang="en-US" b="1" i="0" dirty="0">
                <a:solidFill>
                  <a:srgbClr val="374151"/>
                </a:solidFill>
                <a:effectLst/>
                <a:latin typeface="Söhne"/>
              </a:rPr>
              <a:t>High Training Accuracy, Low Test Accuracy:</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Overly Complex Models: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Limited Data:</a:t>
            </a:r>
          </a:p>
          <a:p>
            <a:pPr algn="l">
              <a:buFont typeface="+mj-lt"/>
              <a:buAutoNum type="arabicPeriod"/>
            </a:pPr>
            <a:r>
              <a:rPr lang="en-US" b="1" i="0" dirty="0">
                <a:solidFill>
                  <a:srgbClr val="374151"/>
                </a:solidFill>
                <a:effectLst/>
                <a:latin typeface="Söhne"/>
              </a:rPr>
              <a:t>Lack of Generalization:</a:t>
            </a:r>
            <a:r>
              <a:rPr lang="en-US" b="0" i="0" dirty="0">
                <a:solidFill>
                  <a:srgbClr val="374151"/>
                </a:solidFill>
                <a:effectLst/>
                <a:latin typeface="Söhne"/>
              </a:rPr>
              <a:t> </a:t>
            </a: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Ways to mitigate overfitting:</a:t>
            </a:r>
          </a:p>
          <a:p>
            <a:pPr algn="l">
              <a:buFont typeface="+mj-lt"/>
              <a:buAutoNum type="arabicPeriod"/>
            </a:pPr>
            <a:r>
              <a:rPr lang="en-US" b="1" i="0" dirty="0">
                <a:solidFill>
                  <a:srgbClr val="374151"/>
                </a:solidFill>
                <a:effectLst/>
                <a:latin typeface="Söhne"/>
              </a:rPr>
              <a:t>Train with More Data</a:t>
            </a:r>
          </a:p>
          <a:p>
            <a:pPr algn="l">
              <a:buFont typeface="+mj-lt"/>
              <a:buAutoNum type="arabicPeriod"/>
            </a:pPr>
            <a:r>
              <a:rPr lang="en-US" b="1" i="0" dirty="0">
                <a:solidFill>
                  <a:srgbClr val="374151"/>
                </a:solidFill>
                <a:effectLst/>
                <a:latin typeface="Söhne"/>
              </a:rPr>
              <a:t>Simplify the Model</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Cross-Validation</a:t>
            </a:r>
          </a:p>
          <a:p>
            <a:pPr algn="l">
              <a:buFont typeface="+mj-lt"/>
              <a:buAutoNum type="arabicPeriod"/>
            </a:pPr>
            <a:r>
              <a:rPr lang="en-US" b="1" i="0" dirty="0">
                <a:solidFill>
                  <a:srgbClr val="374151"/>
                </a:solidFill>
                <a:effectLst/>
                <a:latin typeface="Söhne"/>
              </a:rPr>
              <a:t>Regularization</a:t>
            </a:r>
          </a:p>
          <a:p>
            <a:pPr algn="l">
              <a:buFont typeface="+mj-lt"/>
              <a:buAutoNum type="arabicPeriod"/>
            </a:pPr>
            <a:r>
              <a:rPr lang="en-US" b="1" i="0" dirty="0">
                <a:solidFill>
                  <a:srgbClr val="374151"/>
                </a:solidFill>
                <a:effectLst/>
                <a:latin typeface="Söhne"/>
              </a:rPr>
              <a:t>Early Stopping: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Ensemble Methods</a:t>
            </a:r>
            <a:r>
              <a:rPr lang="en-US" b="0" i="0" dirty="0">
                <a:solidFill>
                  <a:srgbClr val="374151"/>
                </a:solidFill>
                <a:effectLst/>
                <a:latin typeface="Söhne"/>
              </a:rPr>
              <a:t>.</a:t>
            </a:r>
          </a:p>
          <a:p>
            <a:endParaRPr lang="en-US" dirty="0"/>
          </a:p>
        </p:txBody>
      </p:sp>
      <p:pic>
        <p:nvPicPr>
          <p:cNvPr id="1026" name="Picture 2" descr="Understanding Overfitting and How to Prevent It">
            <a:extLst>
              <a:ext uri="{FF2B5EF4-FFF2-40B4-BE49-F238E27FC236}">
                <a16:creationId xmlns:a16="http://schemas.microsoft.com/office/drawing/2014/main" id="{5C90A193-F536-4A35-3CDA-2BE2CC259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667" y="1762539"/>
            <a:ext cx="5514560" cy="353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5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FE36-C1E1-8995-8E35-922E5B46BCE8}"/>
              </a:ext>
            </a:extLst>
          </p:cNvPr>
          <p:cNvSpPr>
            <a:spLocks noGrp="1"/>
          </p:cNvSpPr>
          <p:nvPr>
            <p:ph type="title"/>
          </p:nvPr>
        </p:nvSpPr>
        <p:spPr>
          <a:xfrm>
            <a:off x="1484311" y="132522"/>
            <a:ext cx="10018713" cy="1020417"/>
          </a:xfrm>
        </p:spPr>
        <p:txBody>
          <a:bodyPr/>
          <a:lstStyle/>
          <a:p>
            <a:r>
              <a:rPr lang="en-US"/>
              <a:t>Cross-Validation</a:t>
            </a:r>
            <a:endParaRPr lang="en-US" dirty="0"/>
          </a:p>
        </p:txBody>
      </p:sp>
      <p:pic>
        <p:nvPicPr>
          <p:cNvPr id="4" name="Picture 3">
            <a:extLst>
              <a:ext uri="{FF2B5EF4-FFF2-40B4-BE49-F238E27FC236}">
                <a16:creationId xmlns:a16="http://schemas.microsoft.com/office/drawing/2014/main" id="{66EEB66D-A1A3-516C-2A72-CF49C6F554AE}"/>
              </a:ext>
            </a:extLst>
          </p:cNvPr>
          <p:cNvPicPr>
            <a:picLocks noChangeAspect="1"/>
          </p:cNvPicPr>
          <p:nvPr/>
        </p:nvPicPr>
        <p:blipFill>
          <a:blip r:embed="rId2"/>
          <a:stretch>
            <a:fillRect/>
          </a:stretch>
        </p:blipFill>
        <p:spPr>
          <a:xfrm>
            <a:off x="6493667" y="1333500"/>
            <a:ext cx="5128592" cy="4800600"/>
          </a:xfrm>
          <a:prstGeom prst="rect">
            <a:avLst/>
          </a:prstGeom>
        </p:spPr>
      </p:pic>
      <p:sp>
        <p:nvSpPr>
          <p:cNvPr id="5" name="TextBox 4">
            <a:extLst>
              <a:ext uri="{FF2B5EF4-FFF2-40B4-BE49-F238E27FC236}">
                <a16:creationId xmlns:a16="http://schemas.microsoft.com/office/drawing/2014/main" id="{06215B93-7A5E-4EF1-6AB6-5BA40C774225}"/>
              </a:ext>
            </a:extLst>
          </p:cNvPr>
          <p:cNvSpPr txBox="1"/>
          <p:nvPr/>
        </p:nvSpPr>
        <p:spPr>
          <a:xfrm>
            <a:off x="1921565" y="1537252"/>
            <a:ext cx="4333461" cy="4524315"/>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Splitting Data:</a:t>
            </a:r>
            <a:r>
              <a:rPr lang="en-US" b="0" i="0" dirty="0">
                <a:solidFill>
                  <a:srgbClr val="374151"/>
                </a:solidFill>
                <a:effectLst/>
                <a:latin typeface="Söhne"/>
              </a:rPr>
              <a:t> Divide the dataset into </a:t>
            </a:r>
            <a:r>
              <a:rPr lang="en-US" b="0" i="1" dirty="0">
                <a:solidFill>
                  <a:srgbClr val="374151"/>
                </a:solidFill>
                <a:effectLst/>
                <a:latin typeface="KaTeX_Math"/>
              </a:rPr>
              <a:t>k</a:t>
            </a:r>
            <a:r>
              <a:rPr lang="en-US" b="0" i="0" dirty="0">
                <a:solidFill>
                  <a:srgbClr val="374151"/>
                </a:solidFill>
                <a:effectLst/>
                <a:latin typeface="Söhne"/>
              </a:rPr>
              <a:t> subsets or folds.</a:t>
            </a:r>
          </a:p>
          <a:p>
            <a:pPr algn="l">
              <a:buFont typeface="+mj-lt"/>
              <a:buAutoNum type="arabicPeriod"/>
            </a:pPr>
            <a:r>
              <a:rPr lang="en-US" b="1" i="0" dirty="0">
                <a:solidFill>
                  <a:srgbClr val="374151"/>
                </a:solidFill>
                <a:effectLst/>
                <a:latin typeface="Söhne"/>
              </a:rPr>
              <a:t>Iterating through Folds:</a:t>
            </a:r>
            <a:r>
              <a:rPr lang="en-US" b="0" i="0" dirty="0">
                <a:solidFill>
                  <a:srgbClr val="374151"/>
                </a:solidFill>
                <a:effectLst/>
                <a:latin typeface="Söhne"/>
              </a:rPr>
              <a:t> For </a:t>
            </a:r>
            <a:r>
              <a:rPr lang="en-US" b="0" i="1" dirty="0" err="1">
                <a:solidFill>
                  <a:srgbClr val="374151"/>
                </a:solidFill>
                <a:effectLst/>
                <a:latin typeface="KaTeX_Math"/>
              </a:rPr>
              <a:t>i</a:t>
            </a:r>
            <a:r>
              <a:rPr lang="en-US" b="0" i="0" dirty="0">
                <a:solidFill>
                  <a:srgbClr val="374151"/>
                </a:solidFill>
                <a:effectLst/>
                <a:latin typeface="KaTeX_Main"/>
              </a:rPr>
              <a:t>=1</a:t>
            </a:r>
            <a:r>
              <a:rPr lang="en-US" b="0" i="0" dirty="0">
                <a:solidFill>
                  <a:srgbClr val="374151"/>
                </a:solidFill>
                <a:effectLst/>
                <a:latin typeface="Söhne"/>
              </a:rPr>
              <a:t> to </a:t>
            </a:r>
            <a:r>
              <a:rPr lang="en-US" b="0" i="1" dirty="0">
                <a:solidFill>
                  <a:srgbClr val="374151"/>
                </a:solidFill>
                <a:effectLst/>
                <a:latin typeface="KaTeX_Math"/>
              </a:rPr>
              <a:t>k</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fold </a:t>
            </a:r>
            <a:r>
              <a:rPr lang="en-US" b="0" i="1" dirty="0" err="1">
                <a:solidFill>
                  <a:srgbClr val="374151"/>
                </a:solidFill>
                <a:effectLst/>
                <a:latin typeface="KaTeX_Math"/>
              </a:rPr>
              <a:t>i</a:t>
            </a:r>
            <a:r>
              <a:rPr lang="en-US" b="0" i="0" dirty="0">
                <a:solidFill>
                  <a:srgbClr val="374151"/>
                </a:solidFill>
                <a:effectLst/>
                <a:latin typeface="Söhne"/>
              </a:rPr>
              <a:t> as the validation set.</a:t>
            </a:r>
          </a:p>
          <a:p>
            <a:pPr marL="742950" lvl="1" indent="-285750" algn="l">
              <a:buFont typeface="+mj-lt"/>
              <a:buAutoNum type="arabicPeriod"/>
            </a:pPr>
            <a:r>
              <a:rPr lang="en-US" b="0" i="0" dirty="0">
                <a:solidFill>
                  <a:srgbClr val="374151"/>
                </a:solidFill>
                <a:effectLst/>
                <a:latin typeface="Söhne"/>
              </a:rPr>
              <a:t>Train the model on the remaining </a:t>
            </a:r>
            <a:r>
              <a:rPr lang="en-US" b="0" i="1" dirty="0">
                <a:solidFill>
                  <a:srgbClr val="374151"/>
                </a:solidFill>
                <a:effectLst/>
                <a:latin typeface="KaTeX_Math"/>
              </a:rPr>
              <a:t>k</a:t>
            </a:r>
            <a:r>
              <a:rPr lang="en-US" b="0" i="0" dirty="0">
                <a:solidFill>
                  <a:srgbClr val="374151"/>
                </a:solidFill>
                <a:effectLst/>
                <a:latin typeface="KaTeX_Main"/>
              </a:rPr>
              <a:t>−1</a:t>
            </a:r>
            <a:r>
              <a:rPr lang="en-US" b="0" i="0" dirty="0">
                <a:solidFill>
                  <a:srgbClr val="374151"/>
                </a:solidFill>
                <a:effectLst/>
                <a:latin typeface="Söhne"/>
              </a:rPr>
              <a:t> folds.</a:t>
            </a:r>
          </a:p>
          <a:p>
            <a:pPr marL="742950" lvl="1" indent="-285750" algn="l">
              <a:buFont typeface="+mj-lt"/>
              <a:buAutoNum type="arabicPeriod"/>
            </a:pPr>
            <a:r>
              <a:rPr lang="en-US" b="0" i="0" dirty="0">
                <a:solidFill>
                  <a:srgbClr val="374151"/>
                </a:solidFill>
                <a:effectLst/>
                <a:latin typeface="Söhne"/>
              </a:rPr>
              <a:t>Evaluate the model's performance on fold </a:t>
            </a:r>
            <a:r>
              <a:rPr lang="en-US" b="0" i="1" dirty="0" err="1">
                <a:solidFill>
                  <a:srgbClr val="374151"/>
                </a:solidFill>
                <a:effectLst/>
                <a:latin typeface="KaTeX_Math"/>
              </a:rPr>
              <a:t>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Calculate the error (e.g., mean squared error for regression, accuracy for classification) for each iteration.</a:t>
            </a:r>
          </a:p>
          <a:p>
            <a:pPr algn="l">
              <a:buFont typeface="+mj-lt"/>
              <a:buAutoNum type="arabicPeriod"/>
            </a:pPr>
            <a:r>
              <a:rPr lang="en-US" b="1" i="0" dirty="0">
                <a:solidFill>
                  <a:srgbClr val="374151"/>
                </a:solidFill>
                <a:effectLst/>
                <a:latin typeface="Söhne"/>
              </a:rPr>
              <a:t>Calculate Accuracy:</a:t>
            </a:r>
            <a:r>
              <a:rPr lang="en-US" b="0" i="0" dirty="0">
                <a:solidFill>
                  <a:srgbClr val="374151"/>
                </a:solidFill>
                <a:effectLst/>
                <a:latin typeface="Söhne"/>
              </a:rPr>
              <a:t> Compute the average error across all </a:t>
            </a:r>
            <a:r>
              <a:rPr lang="en-US" b="0" i="1" dirty="0">
                <a:solidFill>
                  <a:srgbClr val="374151"/>
                </a:solidFill>
                <a:effectLst/>
                <a:latin typeface="KaTeX_Math"/>
              </a:rPr>
              <a:t>k</a:t>
            </a:r>
            <a:r>
              <a:rPr lang="en-US" b="0" i="0" dirty="0">
                <a:solidFill>
                  <a:srgbClr val="374151"/>
                </a:solidFill>
                <a:effectLst/>
                <a:latin typeface="Söhne"/>
              </a:rPr>
              <a:t> iterations to estimate the model's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4650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A26E2D-956C-2544-4999-0A5998F09A46}"/>
              </a:ext>
            </a:extLst>
          </p:cNvPr>
          <p:cNvSpPr txBox="1"/>
          <p:nvPr/>
        </p:nvSpPr>
        <p:spPr>
          <a:xfrm>
            <a:off x="1908313" y="1590261"/>
            <a:ext cx="9263269"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343541"/>
                </a:solidFill>
                <a:effectLst/>
                <a:latin typeface="Söhne"/>
              </a:rPr>
              <a:t>Heavy Naphtha feed to a CCR Reformer unit typically contains C6 to C11 paraffins, </a:t>
            </a:r>
            <a:r>
              <a:rPr lang="en-US" b="0" i="0" dirty="0" err="1">
                <a:solidFill>
                  <a:srgbClr val="343541"/>
                </a:solidFill>
                <a:effectLst/>
                <a:latin typeface="Söhne"/>
              </a:rPr>
              <a:t>naphthenes</a:t>
            </a:r>
            <a:r>
              <a:rPr lang="en-US" b="0" i="0" dirty="0">
                <a:solidFill>
                  <a:srgbClr val="343541"/>
                </a:solidFill>
                <a:effectLst/>
                <a:latin typeface="Söhne"/>
              </a:rPr>
              <a:t> and aromatics. The purpose of this reforming process is to produce high octane aromatics from paraffins and </a:t>
            </a:r>
            <a:r>
              <a:rPr lang="en-US" b="0" i="0" dirty="0" err="1">
                <a:solidFill>
                  <a:srgbClr val="343541"/>
                </a:solidFill>
                <a:effectLst/>
                <a:latin typeface="Söhne"/>
              </a:rPr>
              <a:t>naphthenes</a:t>
            </a:r>
            <a:r>
              <a:rPr lang="en-US" b="0" i="0" dirty="0">
                <a:solidFill>
                  <a:srgbClr val="343541"/>
                </a:solidFill>
                <a:effectLst/>
                <a:latin typeface="Söhne"/>
              </a:rPr>
              <a:t> for use as a high octane blending component.</a:t>
            </a:r>
          </a:p>
          <a:p>
            <a:pPr marL="285750" indent="-285750">
              <a:lnSpc>
                <a:spcPct val="150000"/>
              </a:lnSpc>
              <a:buFont typeface="Arial" panose="020B0604020202020204" pitchFamily="34" charset="0"/>
              <a:buChar char="•"/>
            </a:pPr>
            <a:r>
              <a:rPr lang="en-US" b="0" i="0" dirty="0">
                <a:solidFill>
                  <a:srgbClr val="343541"/>
                </a:solidFill>
                <a:effectLst/>
                <a:latin typeface="Söhne"/>
              </a:rPr>
              <a:t> </a:t>
            </a:r>
            <a:r>
              <a:rPr lang="en-US" b="0" i="0" dirty="0" err="1">
                <a:solidFill>
                  <a:srgbClr val="343541"/>
                </a:solidFill>
                <a:effectLst/>
                <a:latin typeface="Söhne"/>
              </a:rPr>
              <a:t>Naphthenes</a:t>
            </a:r>
            <a:r>
              <a:rPr lang="en-US" b="0" i="0" dirty="0">
                <a:solidFill>
                  <a:srgbClr val="343541"/>
                </a:solidFill>
                <a:effectLst/>
                <a:latin typeface="Söhne"/>
              </a:rPr>
              <a:t> convert rapidly and efficiently to aromatics. Paraffins do not, requiring higher severity conditions and even then conversion is slow and inefficient. In this process conversion is achieved by passing the naphtha over a slow moving bimetallic catalyst bed in four adiabatic reactors, in the presence of hydrogen at relatively high temperature and low pressure. Operating under these conditions of low pressure and high temperature, the rate of coke lay down on the catalyst is relatively high</a:t>
            </a:r>
          </a:p>
          <a:p>
            <a:endParaRPr lang="en-US" dirty="0"/>
          </a:p>
        </p:txBody>
      </p:sp>
    </p:spTree>
    <p:extLst>
      <p:ext uri="{BB962C8B-B14F-4D97-AF65-F5344CB8AC3E}">
        <p14:creationId xmlns:p14="http://schemas.microsoft.com/office/powerpoint/2010/main" val="4109715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DDDE-0A7B-03DF-D204-40E279C0E2B7}"/>
              </a:ext>
            </a:extLst>
          </p:cNvPr>
          <p:cNvSpPr>
            <a:spLocks noGrp="1"/>
          </p:cNvSpPr>
          <p:nvPr>
            <p:ph type="title"/>
          </p:nvPr>
        </p:nvSpPr>
        <p:spPr>
          <a:xfrm>
            <a:off x="1550505" y="159026"/>
            <a:ext cx="10045285" cy="1749288"/>
          </a:xfrm>
        </p:spPr>
        <p:txBody>
          <a:bodyPr/>
          <a:lstStyle/>
          <a:p>
            <a:r>
              <a:rPr lang="en-US" dirty="0"/>
              <a:t>Results and Conclusions</a:t>
            </a:r>
          </a:p>
        </p:txBody>
      </p:sp>
      <p:sp>
        <p:nvSpPr>
          <p:cNvPr id="4" name="TextBox 3">
            <a:extLst>
              <a:ext uri="{FF2B5EF4-FFF2-40B4-BE49-F238E27FC236}">
                <a16:creationId xmlns:a16="http://schemas.microsoft.com/office/drawing/2014/main" id="{3AB4419B-8CA1-C9B7-6E4C-1083486791A5}"/>
              </a:ext>
            </a:extLst>
          </p:cNvPr>
          <p:cNvSpPr txBox="1"/>
          <p:nvPr/>
        </p:nvSpPr>
        <p:spPr>
          <a:xfrm>
            <a:off x="2054155" y="2364364"/>
            <a:ext cx="903798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Polynomial Regression Model we used for predicting Research Octane Number has accuracy about  70%</a:t>
            </a:r>
          </a:p>
          <a:p>
            <a:pPr marL="285750" indent="-285750">
              <a:buFont typeface="Arial" panose="020B0604020202020204" pitchFamily="34" charset="0"/>
              <a:buChar char="•"/>
            </a:pPr>
            <a:r>
              <a:rPr lang="en-US" dirty="0"/>
              <a:t>Decision tree Regression Model we used for predicting Research Octane Number has accuracy about  80%</a:t>
            </a:r>
          </a:p>
          <a:p>
            <a:pPr marL="285750" indent="-285750">
              <a:buFont typeface="Arial" panose="020B0604020202020204" pitchFamily="34" charset="0"/>
              <a:buChar char="•"/>
            </a:pPr>
            <a:r>
              <a:rPr lang="en-US" dirty="0"/>
              <a:t>Random Forest Regression Model we used for predicting Research Octane Number has accuracy about  82%</a:t>
            </a:r>
          </a:p>
          <a:p>
            <a:pPr marL="285750" indent="-285750">
              <a:buFont typeface="Arial" panose="020B0604020202020204" pitchFamily="34" charset="0"/>
              <a:buChar char="•"/>
            </a:pPr>
            <a:r>
              <a:rPr lang="en-US" dirty="0"/>
              <a:t>Random forest gives the best result for predicting RON with highest accuracy </a:t>
            </a:r>
          </a:p>
          <a:p>
            <a:pPr marL="285750" indent="-285750">
              <a:buFont typeface="Arial" panose="020B0604020202020204" pitchFamily="34" charset="0"/>
              <a:buChar char="•"/>
            </a:pPr>
            <a:r>
              <a:rPr lang="en-US" dirty="0"/>
              <a:t>Random forests outperform singular decision trees due to ensemble learning, combining multiple trees to reduce overfitting and variance while capturing complex patterns and feature importance, making them robust, effective, and versatile for various datasets and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29708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8D1E-131F-0C11-8231-536806C74449}"/>
              </a:ext>
            </a:extLst>
          </p:cNvPr>
          <p:cNvSpPr>
            <a:spLocks noGrp="1"/>
          </p:cNvSpPr>
          <p:nvPr>
            <p:ph type="title"/>
          </p:nvPr>
        </p:nvSpPr>
        <p:spPr>
          <a:xfrm>
            <a:off x="1484311" y="685801"/>
            <a:ext cx="10018713" cy="1169504"/>
          </a:xfrm>
        </p:spPr>
        <p:txBody>
          <a:bodyPr>
            <a:normAutofit fontScale="90000"/>
          </a:bodyPr>
          <a:lstStyle/>
          <a:p>
            <a:r>
              <a:rPr lang="en-US" dirty="0"/>
              <a:t>What we will do next</a:t>
            </a:r>
            <a:br>
              <a:rPr lang="en-US" dirty="0"/>
            </a:br>
            <a:endParaRPr lang="en-US" dirty="0"/>
          </a:p>
        </p:txBody>
      </p:sp>
      <p:sp>
        <p:nvSpPr>
          <p:cNvPr id="3" name="TextBox 2">
            <a:extLst>
              <a:ext uri="{FF2B5EF4-FFF2-40B4-BE49-F238E27FC236}">
                <a16:creationId xmlns:a16="http://schemas.microsoft.com/office/drawing/2014/main" id="{0EABEB44-FA18-DBB1-1822-87E100657613}"/>
              </a:ext>
            </a:extLst>
          </p:cNvPr>
          <p:cNvSpPr txBox="1"/>
          <p:nvPr/>
        </p:nvSpPr>
        <p:spPr>
          <a:xfrm>
            <a:off x="2915275" y="2455090"/>
            <a:ext cx="7699512" cy="344709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will Explore some advance machine algorithm for predicting target variable</a:t>
            </a:r>
          </a:p>
          <a:p>
            <a:pPr marL="285750" indent="-285750">
              <a:buFont typeface="Arial" panose="020B0604020202020204" pitchFamily="34" charset="0"/>
              <a:buChar char="•"/>
            </a:pPr>
            <a:r>
              <a:rPr lang="en-US" sz="2000" dirty="0"/>
              <a:t>We will use Deep learning models for better estimation of Research Octane Number.</a:t>
            </a:r>
          </a:p>
          <a:p>
            <a:pPr marL="285750" indent="-285750">
              <a:buFont typeface="Arial" panose="020B0604020202020204" pitchFamily="34" charset="0"/>
              <a:buChar char="•"/>
            </a:pPr>
            <a:r>
              <a:rPr lang="en-US" sz="2000" dirty="0"/>
              <a:t>After Evaluation we will deploy the models so that it will </a:t>
            </a:r>
            <a:br>
              <a:rPr lang="en-US" sz="2000" dirty="0"/>
            </a:br>
            <a:r>
              <a:rPr lang="en-US" sz="2000" dirty="0">
                <a:latin typeface="Söhne"/>
              </a:rPr>
              <a:t>e</a:t>
            </a:r>
            <a:r>
              <a:rPr lang="en-US" sz="2000" i="0" dirty="0">
                <a:effectLst/>
                <a:latin typeface="Söhne"/>
              </a:rPr>
              <a:t>nable easy access and utilization of the deep learning model for others by deploying it efficiently. This involves creating a seamless integration of the model into an accessible system or platform, ensuring a user-friendly interface or API for straightforward interaction.</a:t>
            </a: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21489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044B-87EE-F811-507B-36D48115339C}"/>
              </a:ext>
            </a:extLst>
          </p:cNvPr>
          <p:cNvSpPr>
            <a:spLocks noGrp="1"/>
          </p:cNvSpPr>
          <p:nvPr>
            <p:ph type="title"/>
          </p:nvPr>
        </p:nvSpPr>
        <p:spPr>
          <a:xfrm>
            <a:off x="1484311" y="685800"/>
            <a:ext cx="10018713" cy="4999383"/>
          </a:xfrm>
        </p:spPr>
        <p:txBody>
          <a:bodyPr>
            <a:normAutofit/>
          </a:bodyPr>
          <a:lstStyle/>
          <a:p>
            <a:r>
              <a:rPr lang="en-US" sz="6000" b="1" dirty="0"/>
              <a:t>T</a:t>
            </a:r>
            <a:r>
              <a:rPr lang="en-US" sz="9600" b="1" dirty="0"/>
              <a:t>hank Y</a:t>
            </a:r>
            <a:r>
              <a:rPr lang="en-US" sz="8000" b="1" dirty="0"/>
              <a:t>o</a:t>
            </a:r>
            <a:r>
              <a:rPr lang="en-US" sz="5400" b="1" dirty="0"/>
              <a:t>u</a:t>
            </a:r>
          </a:p>
        </p:txBody>
      </p:sp>
    </p:spTree>
    <p:extLst>
      <p:ext uri="{BB962C8B-B14F-4D97-AF65-F5344CB8AC3E}">
        <p14:creationId xmlns:p14="http://schemas.microsoft.com/office/powerpoint/2010/main" val="93461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7444-DD40-348A-88A4-200DE236BF5E}"/>
              </a:ext>
            </a:extLst>
          </p:cNvPr>
          <p:cNvSpPr>
            <a:spLocks noGrp="1"/>
          </p:cNvSpPr>
          <p:nvPr>
            <p:ph type="title"/>
          </p:nvPr>
        </p:nvSpPr>
        <p:spPr>
          <a:xfrm>
            <a:off x="1484311" y="1"/>
            <a:ext cx="10018713" cy="1060173"/>
          </a:xfrm>
        </p:spPr>
        <p:txBody>
          <a:bodyPr/>
          <a:lstStyle/>
          <a:p>
            <a:r>
              <a:rPr lang="en-US" dirty="0"/>
              <a:t>DATA SET ANALYSIS</a:t>
            </a:r>
          </a:p>
        </p:txBody>
      </p:sp>
      <p:sp>
        <p:nvSpPr>
          <p:cNvPr id="3" name="TextBox 2">
            <a:extLst>
              <a:ext uri="{FF2B5EF4-FFF2-40B4-BE49-F238E27FC236}">
                <a16:creationId xmlns:a16="http://schemas.microsoft.com/office/drawing/2014/main" id="{6D3349DE-0BB9-E976-7334-8E782B74500C}"/>
              </a:ext>
            </a:extLst>
          </p:cNvPr>
          <p:cNvSpPr txBox="1"/>
          <p:nvPr/>
        </p:nvSpPr>
        <p:spPr>
          <a:xfrm>
            <a:off x="1908313" y="2186609"/>
            <a:ext cx="9594711" cy="4065857"/>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consist of 250 rows and 9 columns </a:t>
            </a:r>
          </a:p>
          <a:p>
            <a:pPr marL="285750" indent="-285750">
              <a:lnSpc>
                <a:spcPct val="150000"/>
              </a:lnSpc>
              <a:buFont typeface="Arial" panose="020B0604020202020204" pitchFamily="34" charset="0"/>
              <a:buChar char="•"/>
            </a:pPr>
            <a:r>
              <a:rPr lang="en-US" dirty="0"/>
              <a:t> Attribute are Date and Time, WAIT, R-01 Endotherm, Total Endotherm, Feed density, Regen catalyst, </a:t>
            </a:r>
            <a:r>
              <a:rPr lang="en-US" dirty="0" err="1"/>
              <a:t>naptha</a:t>
            </a:r>
            <a:r>
              <a:rPr lang="en-US" dirty="0"/>
              <a:t>/Aromatics, Throughput and RON.</a:t>
            </a:r>
          </a:p>
          <a:p>
            <a:pPr marL="285750" indent="-285750">
              <a:lnSpc>
                <a:spcPct val="150000"/>
              </a:lnSpc>
              <a:buFont typeface="Arial" panose="020B0604020202020204" pitchFamily="34" charset="0"/>
              <a:buChar char="•"/>
            </a:pPr>
            <a:r>
              <a:rPr lang="en-US" dirty="0"/>
              <a:t>The dataset contains No null values so data pre-processing part can be ignored.</a:t>
            </a:r>
          </a:p>
          <a:p>
            <a:pPr marL="285750" indent="-285750">
              <a:lnSpc>
                <a:spcPct val="150000"/>
              </a:lnSpc>
              <a:buFont typeface="Arial" panose="020B0604020202020204" pitchFamily="34" charset="0"/>
              <a:buChar char="•"/>
            </a:pPr>
            <a:r>
              <a:rPr lang="en-US" dirty="0"/>
              <a:t>Our Target Variable is </a:t>
            </a:r>
            <a:r>
              <a:rPr lang="en-US" b="1" dirty="0"/>
              <a:t>Research Octane Number(RON</a:t>
            </a:r>
            <a:r>
              <a:rPr lang="en-US" dirty="0"/>
              <a:t>):It's a measure of the performance of gasoline or petrol fuel blends and their ability to resist knocking or pinging during combustion in internal combustion engines. A higher RON indicates better resistance to knocking and better performance in high-compression engines, which is crucial for efficient and smooth engine operation.</a:t>
            </a:r>
          </a:p>
          <a:p>
            <a:pPr marL="285750" indent="-285750">
              <a:lnSpc>
                <a:spcPct val="150000"/>
              </a:lnSpc>
              <a:buFont typeface="Arial" panose="020B0604020202020204" pitchFamily="34" charset="0"/>
              <a:buChar char="•"/>
            </a:pPr>
            <a:endParaRPr lang="en-US" sz="1800" i="0" u="none" strike="noStrike"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514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7B314-14B1-0F18-5D64-7EAAE9992A70}"/>
              </a:ext>
            </a:extLst>
          </p:cNvPr>
          <p:cNvSpPr txBox="1"/>
          <p:nvPr/>
        </p:nvSpPr>
        <p:spPr>
          <a:xfrm>
            <a:off x="1974574" y="477078"/>
            <a:ext cx="9554818" cy="5909310"/>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Date and Time:</a:t>
            </a:r>
            <a:endParaRPr lang="en-US" b="0" i="0" dirty="0">
              <a:solidFill>
                <a:srgbClr val="374151"/>
              </a:solidFill>
              <a:effectLst/>
              <a:latin typeface="Söhne"/>
            </a:endParaRPr>
          </a:p>
          <a:p>
            <a:pPr lvl="1" algn="l"/>
            <a:r>
              <a:rPr lang="en-US" b="0" i="0" dirty="0">
                <a:solidFill>
                  <a:srgbClr val="374151"/>
                </a:solidFill>
                <a:effectLst/>
                <a:latin typeface="Söhne"/>
              </a:rPr>
              <a:t>While not directly related to chemical properties, temporal data might indirectly influence operations. For instance, seasonal variations could impact crude oil quality or refinery throughput.</a:t>
            </a:r>
          </a:p>
          <a:p>
            <a:pPr algn="l">
              <a:buFont typeface="+mj-lt"/>
              <a:buAutoNum type="arabicPeriod"/>
            </a:pPr>
            <a:r>
              <a:rPr lang="en-US" b="1" i="0" dirty="0">
                <a:solidFill>
                  <a:srgbClr val="374151"/>
                </a:solidFill>
                <a:effectLst/>
                <a:latin typeface="Söhne"/>
              </a:rPr>
              <a:t>WAIT:</a:t>
            </a:r>
            <a:endParaRPr lang="en-US" b="0" i="0" dirty="0">
              <a:solidFill>
                <a:srgbClr val="374151"/>
              </a:solidFill>
              <a:effectLst/>
              <a:latin typeface="Söhne"/>
            </a:endParaRPr>
          </a:p>
          <a:p>
            <a:pPr lvl="1" algn="l"/>
            <a:r>
              <a:rPr lang="en-US" b="0" i="0" dirty="0">
                <a:solidFill>
                  <a:srgbClr val="374151"/>
                </a:solidFill>
                <a:effectLst/>
                <a:latin typeface="Söhne"/>
              </a:rPr>
              <a:t>WAIT might stand for "Weighted Average Injection Temperature." Temperature plays a crucial role in various processes within a refinery. It can affect reaction rates, product quality, and energy consumption.</a:t>
            </a:r>
          </a:p>
          <a:p>
            <a:pPr algn="l">
              <a:buFont typeface="+mj-lt"/>
              <a:buAutoNum type="arabicPeriod"/>
            </a:pPr>
            <a:r>
              <a:rPr lang="en-US" b="1" i="0" dirty="0">
                <a:solidFill>
                  <a:srgbClr val="374151"/>
                </a:solidFill>
                <a:effectLst/>
                <a:latin typeface="Söhne"/>
              </a:rPr>
              <a:t>R-01 Endotherm:</a:t>
            </a:r>
            <a:endParaRPr lang="en-US" b="0" i="0" dirty="0">
              <a:solidFill>
                <a:srgbClr val="374151"/>
              </a:solidFill>
              <a:effectLst/>
              <a:latin typeface="Söhne"/>
            </a:endParaRPr>
          </a:p>
          <a:p>
            <a:pPr lvl="1" algn="l"/>
            <a:r>
              <a:rPr lang="en-US" b="0" i="0" dirty="0">
                <a:solidFill>
                  <a:srgbClr val="374151"/>
                </a:solidFill>
                <a:effectLst/>
                <a:latin typeface="Söhne"/>
              </a:rPr>
              <a:t>This could represent the endothermic heat absorbed in a particular reactor (R-01). Endothermic reactions require heat input and are common in processes like catalytic reforming or steam reforming.</a:t>
            </a:r>
          </a:p>
          <a:p>
            <a:pPr algn="l">
              <a:buFont typeface="+mj-lt"/>
              <a:buAutoNum type="arabicPeriod"/>
            </a:pPr>
            <a:r>
              <a:rPr lang="en-US" b="1" i="0" dirty="0">
                <a:solidFill>
                  <a:srgbClr val="374151"/>
                </a:solidFill>
                <a:effectLst/>
                <a:latin typeface="Söhne"/>
              </a:rPr>
              <a:t>Total Endotherm:</a:t>
            </a:r>
            <a:endParaRPr lang="en-US" b="0" i="0" dirty="0">
              <a:solidFill>
                <a:srgbClr val="374151"/>
              </a:solidFill>
              <a:effectLst/>
              <a:latin typeface="Söhne"/>
            </a:endParaRPr>
          </a:p>
          <a:p>
            <a:pPr lvl="1" algn="l"/>
            <a:r>
              <a:rPr lang="en-US" b="0" i="0" dirty="0">
                <a:solidFill>
                  <a:srgbClr val="374151"/>
                </a:solidFill>
                <a:effectLst/>
                <a:latin typeface="Söhne"/>
              </a:rPr>
              <a:t>The total endotherm likely encompasses the collective heat absorption across multiple reactors or processes. Monitoring this helps in managing energy requirements and understanding reaction kinetics.</a:t>
            </a:r>
          </a:p>
          <a:p>
            <a:pPr algn="l">
              <a:buFont typeface="+mj-lt"/>
              <a:buAutoNum type="arabicPeriod"/>
            </a:pPr>
            <a:r>
              <a:rPr lang="en-US" b="1" i="0" dirty="0">
                <a:solidFill>
                  <a:srgbClr val="374151"/>
                </a:solidFill>
                <a:effectLst/>
                <a:latin typeface="Söhne"/>
              </a:rPr>
              <a:t>Feed Density:</a:t>
            </a:r>
            <a:endParaRPr lang="en-US" b="0" i="0" dirty="0">
              <a:solidFill>
                <a:srgbClr val="374151"/>
              </a:solidFill>
              <a:effectLst/>
              <a:latin typeface="Söhne"/>
            </a:endParaRPr>
          </a:p>
          <a:p>
            <a:pPr lvl="1" algn="l"/>
            <a:r>
              <a:rPr lang="en-US" b="0" i="0" dirty="0">
                <a:solidFill>
                  <a:srgbClr val="374151"/>
                </a:solidFill>
                <a:effectLst/>
                <a:latin typeface="Söhne"/>
              </a:rPr>
              <a:t>Feed density could refer to the mass or volume of the feedstock introduced into a specific unit or process. It's vital for maintaining process efficiency and ensuring optimal reactor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01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47C0CD-50D2-9BE1-E355-3E1799DE9F7F}"/>
              </a:ext>
            </a:extLst>
          </p:cNvPr>
          <p:cNvSpPr txBox="1"/>
          <p:nvPr/>
        </p:nvSpPr>
        <p:spPr>
          <a:xfrm>
            <a:off x="1722783" y="1028343"/>
            <a:ext cx="10045147" cy="4801314"/>
          </a:xfrm>
          <a:prstGeom prst="rect">
            <a:avLst/>
          </a:prstGeom>
          <a:noFill/>
        </p:spPr>
        <p:txBody>
          <a:bodyPr wrap="square" rtlCol="0">
            <a:spAutoFit/>
          </a:bodyPr>
          <a:lstStyle/>
          <a:p>
            <a:pPr algn="l"/>
            <a:r>
              <a:rPr lang="en-US" b="1" i="0" dirty="0">
                <a:solidFill>
                  <a:srgbClr val="374151"/>
                </a:solidFill>
                <a:effectLst/>
                <a:latin typeface="Söhne"/>
              </a:rPr>
              <a:t>6.Regen Catalyst:</a:t>
            </a:r>
            <a:endParaRPr lang="en-US" b="0" i="0" dirty="0">
              <a:solidFill>
                <a:srgbClr val="374151"/>
              </a:solidFill>
              <a:effectLst/>
              <a:latin typeface="Söhne"/>
            </a:endParaRPr>
          </a:p>
          <a:p>
            <a:pPr lvl="1" algn="l"/>
            <a:r>
              <a:rPr lang="en-US" b="0" i="0" dirty="0">
                <a:solidFill>
                  <a:srgbClr val="374151"/>
                </a:solidFill>
                <a:effectLst/>
                <a:latin typeface="Söhne"/>
              </a:rPr>
              <a:t>This might denote the regeneration process of catalysts used in various refining or chemical processes. Catalyst regeneration is crucial for maintaining catalyst activity and improving product yield.</a:t>
            </a:r>
          </a:p>
          <a:p>
            <a:pPr algn="l"/>
            <a:r>
              <a:rPr lang="en-US" b="1" i="0" dirty="0">
                <a:solidFill>
                  <a:srgbClr val="374151"/>
                </a:solidFill>
                <a:effectLst/>
                <a:latin typeface="Söhne"/>
              </a:rPr>
              <a:t>7.Naphtha/Aromatics:</a:t>
            </a:r>
            <a:endParaRPr lang="en-US" b="0" i="0" dirty="0">
              <a:solidFill>
                <a:srgbClr val="374151"/>
              </a:solidFill>
              <a:effectLst/>
              <a:latin typeface="Söhne"/>
            </a:endParaRPr>
          </a:p>
          <a:p>
            <a:pPr lvl="1" algn="l"/>
            <a:r>
              <a:rPr lang="en-US" b="0" i="0" dirty="0">
                <a:solidFill>
                  <a:srgbClr val="374151"/>
                </a:solidFill>
                <a:effectLst/>
                <a:latin typeface="Söhne"/>
              </a:rPr>
              <a:t>This likely represents the ratio between naphtha and aromatics in the feed. Naphtha and aromatics are important constituents in gasoline blending, and their ratio affects product properties like octane rating.</a:t>
            </a:r>
          </a:p>
          <a:p>
            <a:pPr algn="l"/>
            <a:r>
              <a:rPr lang="en-US" b="1" i="0" dirty="0">
                <a:solidFill>
                  <a:srgbClr val="374151"/>
                </a:solidFill>
                <a:effectLst/>
                <a:latin typeface="Söhne"/>
              </a:rPr>
              <a:t>8.Throughput:</a:t>
            </a:r>
            <a:endParaRPr lang="en-US" b="0" i="0" dirty="0">
              <a:solidFill>
                <a:srgbClr val="374151"/>
              </a:solidFill>
              <a:effectLst/>
              <a:latin typeface="Söhne"/>
            </a:endParaRPr>
          </a:p>
          <a:p>
            <a:pPr lvl="1" algn="l"/>
            <a:r>
              <a:rPr lang="en-US" b="0" i="0" dirty="0">
                <a:solidFill>
                  <a:srgbClr val="374151"/>
                </a:solidFill>
                <a:effectLst/>
                <a:latin typeface="Söhne"/>
              </a:rPr>
              <a:t>Throughput refers to the quantity of feedstock processed within a specific unit or timeframe. Managing throughput is critical for optimizing production and ensuring equipment operates within designed capacities.</a:t>
            </a:r>
          </a:p>
          <a:p>
            <a:pPr algn="l"/>
            <a:r>
              <a:rPr lang="en-US" b="0" i="0" dirty="0">
                <a:solidFill>
                  <a:srgbClr val="374151"/>
                </a:solidFill>
                <a:effectLst/>
                <a:latin typeface="Söhne"/>
              </a:rPr>
              <a:t>Each of these features seems to relate to different aspects of refinery operations, process variables, or feedstock characteristics. Understanding their impact on product quality, reaction kinetics, energy consumption, and catalyst performance is crucial for optimizing refinery processes and predicting the quality (</a:t>
            </a:r>
            <a:r>
              <a:rPr lang="en-US" b="1" i="0" dirty="0">
                <a:solidFill>
                  <a:srgbClr val="374151"/>
                </a:solidFill>
                <a:effectLst/>
                <a:latin typeface="Söhne"/>
              </a:rPr>
              <a:t>RON in this case</a:t>
            </a:r>
            <a:r>
              <a:rPr lang="en-US" b="0" i="0" dirty="0">
                <a:solidFill>
                  <a:srgbClr val="374151"/>
                </a:solidFill>
                <a:effectLst/>
                <a:latin typeface="Söhne"/>
              </a:rPr>
              <a:t>) of the final product</a:t>
            </a:r>
          </a:p>
          <a:p>
            <a:endParaRPr lang="en-US" dirty="0"/>
          </a:p>
        </p:txBody>
      </p:sp>
    </p:spTree>
    <p:extLst>
      <p:ext uri="{BB962C8B-B14F-4D97-AF65-F5344CB8AC3E}">
        <p14:creationId xmlns:p14="http://schemas.microsoft.com/office/powerpoint/2010/main" val="152767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4476-FD09-3A37-FAC4-E87CCF7E318F}"/>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dirty="0"/>
              <a:t>Features Analysis</a:t>
            </a:r>
          </a:p>
        </p:txBody>
      </p:sp>
    </p:spTree>
    <p:extLst>
      <p:ext uri="{BB962C8B-B14F-4D97-AF65-F5344CB8AC3E}">
        <p14:creationId xmlns:p14="http://schemas.microsoft.com/office/powerpoint/2010/main" val="298290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6FDC-DCE9-F8CE-1879-D7A78C4BE112}"/>
              </a:ext>
            </a:extLst>
          </p:cNvPr>
          <p:cNvSpPr>
            <a:spLocks noGrp="1"/>
          </p:cNvSpPr>
          <p:nvPr>
            <p:ph type="title"/>
          </p:nvPr>
        </p:nvSpPr>
        <p:spPr>
          <a:xfrm>
            <a:off x="1482724" y="304800"/>
            <a:ext cx="5426158" cy="993913"/>
          </a:xfrm>
        </p:spPr>
        <p:txBody>
          <a:bodyPr/>
          <a:lstStyle/>
          <a:p>
            <a:r>
              <a:rPr lang="en-US" dirty="0"/>
              <a:t>WAIT DISTRIBUTION</a:t>
            </a:r>
          </a:p>
        </p:txBody>
      </p:sp>
      <p:pic>
        <p:nvPicPr>
          <p:cNvPr id="1028" name="Picture 4">
            <a:extLst>
              <a:ext uri="{FF2B5EF4-FFF2-40B4-BE49-F238E27FC236}">
                <a16:creationId xmlns:a16="http://schemas.microsoft.com/office/drawing/2014/main" id="{41CA17FA-9380-08DE-00E4-139D0B1AB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159" y="745228"/>
            <a:ext cx="5049075" cy="43338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344CC9F-898C-F662-E485-8599A7F845EC}"/>
              </a:ext>
            </a:extLst>
          </p:cNvPr>
          <p:cNvSpPr txBox="1"/>
          <p:nvPr/>
        </p:nvSpPr>
        <p:spPr>
          <a:xfrm>
            <a:off x="1784547" y="2582590"/>
            <a:ext cx="4881297"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the dataset, most of the values is 526.00 which is more than 70% data.</a:t>
            </a:r>
          </a:p>
          <a:p>
            <a:pPr marL="285750" indent="-285750">
              <a:lnSpc>
                <a:spcPct val="150000"/>
              </a:lnSpc>
              <a:buFont typeface="Arial" panose="020B0604020202020204" pitchFamily="34" charset="0"/>
              <a:buChar char="•"/>
            </a:pPr>
            <a:r>
              <a:rPr lang="en-US" dirty="0"/>
              <a:t>It is not important features for model evaluation so we can skip this features for model selection.</a:t>
            </a:r>
          </a:p>
        </p:txBody>
      </p:sp>
    </p:spTree>
    <p:extLst>
      <p:ext uri="{BB962C8B-B14F-4D97-AF65-F5344CB8AC3E}">
        <p14:creationId xmlns:p14="http://schemas.microsoft.com/office/powerpoint/2010/main" val="137943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1E80154-B94B-1B1F-AC71-2FEBDFE6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732" y="639571"/>
            <a:ext cx="4281268" cy="31868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BBE6559-884E-41F6-BC96-4D61A93B0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439" y="639572"/>
            <a:ext cx="4736121" cy="307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E142794-C000-4398-8C21-E85852EF280D}"/>
              </a:ext>
            </a:extLst>
          </p:cNvPr>
          <p:cNvSpPr txBox="1"/>
          <p:nvPr/>
        </p:nvSpPr>
        <p:spPr>
          <a:xfrm>
            <a:off x="1948070" y="4306957"/>
            <a:ext cx="8494643"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Total Endotherm has significant variation over the data</a:t>
            </a:r>
          </a:p>
          <a:p>
            <a:pPr marL="285750" indent="-285750">
              <a:lnSpc>
                <a:spcPct val="150000"/>
              </a:lnSpc>
              <a:buFont typeface="Arial" panose="020B0604020202020204" pitchFamily="34" charset="0"/>
              <a:buChar char="•"/>
            </a:pPr>
            <a:r>
              <a:rPr lang="en-US" dirty="0"/>
              <a:t>We can use it for feature Selection.</a:t>
            </a:r>
          </a:p>
        </p:txBody>
      </p:sp>
    </p:spTree>
    <p:extLst>
      <p:ext uri="{BB962C8B-B14F-4D97-AF65-F5344CB8AC3E}">
        <p14:creationId xmlns:p14="http://schemas.microsoft.com/office/powerpoint/2010/main" val="49916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2107</TotalTime>
  <Words>2293</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Calibri</vt:lpstr>
      <vt:lpstr>Corbel</vt:lpstr>
      <vt:lpstr>KaTeX_Main</vt:lpstr>
      <vt:lpstr>KaTeX_Math</vt:lpstr>
      <vt:lpstr>Söhne</vt:lpstr>
      <vt:lpstr>Parallax</vt:lpstr>
      <vt:lpstr>Prediction of Research Octane Number(RON) using Machine Learning Models</vt:lpstr>
      <vt:lpstr>INTRODUCTION</vt:lpstr>
      <vt:lpstr>PowerPoint Presentation</vt:lpstr>
      <vt:lpstr>DATA SET ANALYSIS</vt:lpstr>
      <vt:lpstr>PowerPoint Presentation</vt:lpstr>
      <vt:lpstr>PowerPoint Presentation</vt:lpstr>
      <vt:lpstr>Features Analysis</vt:lpstr>
      <vt:lpstr>WAIT DISTRIBUTION</vt:lpstr>
      <vt:lpstr>PowerPoint Presentation</vt:lpstr>
      <vt:lpstr>PowerPoint Presentation</vt:lpstr>
      <vt:lpstr>PowerPoint Presentation</vt:lpstr>
      <vt:lpstr>PowerPoint Presentation</vt:lpstr>
      <vt:lpstr>Correlation Matrix</vt:lpstr>
      <vt:lpstr>PowerPoint Presentation</vt:lpstr>
      <vt:lpstr>Features Selections</vt:lpstr>
      <vt:lpstr>Models Evaluation</vt:lpstr>
      <vt:lpstr>Train Test Split</vt:lpstr>
      <vt:lpstr>Supervised Machine Learning</vt:lpstr>
      <vt:lpstr>PowerPoint Presentation</vt:lpstr>
      <vt:lpstr>Polynomial Regression </vt:lpstr>
      <vt:lpstr>PowerPoint Presentation</vt:lpstr>
      <vt:lpstr>Decision Tree Regression</vt:lpstr>
      <vt:lpstr>PowerPoint Presentation</vt:lpstr>
      <vt:lpstr>PowerPoint Presentation</vt:lpstr>
      <vt:lpstr>Random Forest Regression</vt:lpstr>
      <vt:lpstr>PowerPoint Presentation</vt:lpstr>
      <vt:lpstr>PowerPoint Presentation</vt:lpstr>
      <vt:lpstr>Problem of Overfitting</vt:lpstr>
      <vt:lpstr>Cross-Validation</vt:lpstr>
      <vt:lpstr>Results and Conclusions</vt:lpstr>
      <vt:lpstr>What we will do next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RON using Machine Learning Models</dc:title>
  <dc:creator>Shivansh Srivastava</dc:creator>
  <cp:lastModifiedBy>Shivansh Srivastava</cp:lastModifiedBy>
  <cp:revision>27</cp:revision>
  <dcterms:created xsi:type="dcterms:W3CDTF">2023-12-02T18:39:06Z</dcterms:created>
  <dcterms:modified xsi:type="dcterms:W3CDTF">2023-12-04T08:44:36Z</dcterms:modified>
</cp:coreProperties>
</file>