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SzPts val="1400"/>
              <a:buFont typeface="Times New Roman"/>
              <a:buNone/>
            </a:pPr>
            <a:fld id="{00000000-1234-1234-1234-123412341234}" type="slidenum">
              <a:rPr b="0" i="0" lang="en"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p:nvPr>
            <p:ph idx="2" type="sldImg"/>
          </p:nvPr>
        </p:nvSpPr>
        <p:spPr>
          <a:xfrm>
            <a:off x="38088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1: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l">
              <a:lnSpc>
                <a:spcPct val="100000"/>
              </a:lnSpc>
              <a:spcBef>
                <a:spcPts val="0"/>
              </a:spcBef>
              <a:spcAft>
                <a:spcPts val="0"/>
              </a:spcAft>
              <a:buClr>
                <a:srgbClr val="000000"/>
              </a:buClr>
              <a:buSzPts val="1100"/>
              <a:buFont typeface="Arial"/>
              <a:buNone/>
            </a:pPr>
            <a:r>
              <a:rPr b="0" lang="en" sz="1100" strike="noStrike">
                <a:solidFill>
                  <a:srgbClr val="000000"/>
                </a:solidFill>
                <a:latin typeface="Arial"/>
                <a:ea typeface="Arial"/>
                <a:cs typeface="Arial"/>
                <a:sym typeface="Arial"/>
              </a:rPr>
              <a:t>The max flow algorithm in the visualization is :-</a:t>
            </a:r>
            <a:endParaRPr b="0" sz="11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8" name="Google Shape;158;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2"/>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 name="Google Shape;19;p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54" name="Shape 54"/>
        <p:cNvGrpSpPr/>
        <p:nvPr/>
      </p:nvGrpSpPr>
      <p:grpSpPr>
        <a:xfrm>
          <a:off x="0" y="0"/>
          <a:ext cx="0" cy="0"/>
          <a:chOff x="0" y="0"/>
          <a:chExt cx="0" cy="0"/>
        </a:xfrm>
      </p:grpSpPr>
      <p:sp>
        <p:nvSpPr>
          <p:cNvPr id="55" name="Google Shape;55;p11"/>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1"/>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9" name="Shape 59"/>
        <p:cNvGrpSpPr/>
        <p:nvPr/>
      </p:nvGrpSpPr>
      <p:grpSpPr>
        <a:xfrm>
          <a:off x="0" y="0"/>
          <a:ext cx="0" cy="0"/>
          <a:chOff x="0" y="0"/>
          <a:chExt cx="0" cy="0"/>
        </a:xfrm>
      </p:grpSpPr>
      <p:sp>
        <p:nvSpPr>
          <p:cNvPr id="60" name="Google Shape;60;p12"/>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2"/>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66" name="Shape 66"/>
        <p:cNvGrpSpPr/>
        <p:nvPr/>
      </p:nvGrpSpPr>
      <p:grpSpPr>
        <a:xfrm>
          <a:off x="0" y="0"/>
          <a:ext cx="0" cy="0"/>
          <a:chOff x="0" y="0"/>
          <a:chExt cx="0" cy="0"/>
        </a:xfrm>
      </p:grpSpPr>
      <p:sp>
        <p:nvSpPr>
          <p:cNvPr id="67" name="Google Shape;67;p13"/>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3"/>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3"/>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3"/>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3"/>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3"/>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3" name="Google Shape;73;p13"/>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4" name="Google Shape;74;p1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15"/>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3" name="Shape 83"/>
        <p:cNvGrpSpPr/>
        <p:nvPr/>
      </p:nvGrpSpPr>
      <p:grpSpPr>
        <a:xfrm>
          <a:off x="0" y="0"/>
          <a:ext cx="0" cy="0"/>
          <a:chOff x="0" y="0"/>
          <a:chExt cx="0" cy="0"/>
        </a:xfrm>
      </p:grpSpPr>
      <p:sp>
        <p:nvSpPr>
          <p:cNvPr id="84" name="Google Shape;84;p1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85" name="Shape 85"/>
        <p:cNvGrpSpPr/>
        <p:nvPr/>
      </p:nvGrpSpPr>
      <p:grpSpPr>
        <a:xfrm>
          <a:off x="0" y="0"/>
          <a:ext cx="0" cy="0"/>
          <a:chOff x="0" y="0"/>
          <a:chExt cx="0" cy="0"/>
        </a:xfrm>
      </p:grpSpPr>
      <p:sp>
        <p:nvSpPr>
          <p:cNvPr id="86" name="Google Shape;86;p17"/>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9" name="Shape 89"/>
        <p:cNvGrpSpPr/>
        <p:nvPr/>
      </p:nvGrpSpPr>
      <p:grpSpPr>
        <a:xfrm>
          <a:off x="0" y="0"/>
          <a:ext cx="0" cy="0"/>
          <a:chOff x="0" y="0"/>
          <a:chExt cx="0" cy="0"/>
        </a:xfrm>
      </p:grpSpPr>
      <p:sp>
        <p:nvSpPr>
          <p:cNvPr id="90" name="Google Shape;90;p18"/>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93" name="Shape 93"/>
        <p:cNvGrpSpPr/>
        <p:nvPr/>
      </p:nvGrpSpPr>
      <p:grpSpPr>
        <a:xfrm>
          <a:off x="0" y="0"/>
          <a:ext cx="0" cy="0"/>
          <a:chOff x="0" y="0"/>
          <a:chExt cx="0" cy="0"/>
        </a:xfrm>
      </p:grpSpPr>
      <p:sp>
        <p:nvSpPr>
          <p:cNvPr id="94" name="Google Shape;94;p19"/>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9"/>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8" name="Shape 98"/>
        <p:cNvGrpSpPr/>
        <p:nvPr/>
      </p:nvGrpSpPr>
      <p:grpSpPr>
        <a:xfrm>
          <a:off x="0" y="0"/>
          <a:ext cx="0" cy="0"/>
          <a:chOff x="0" y="0"/>
          <a:chExt cx="0" cy="0"/>
        </a:xfrm>
      </p:grpSpPr>
      <p:sp>
        <p:nvSpPr>
          <p:cNvPr id="99" name="Google Shape;99;p20"/>
          <p:cNvSpPr txBox="1"/>
          <p:nvPr>
            <p:ph idx="1" type="subTitle"/>
          </p:nvPr>
        </p:nvSpPr>
        <p:spPr>
          <a:xfrm>
            <a:off x="311760" y="500760"/>
            <a:ext cx="8520120" cy="289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01" name="Shape 101"/>
        <p:cNvGrpSpPr/>
        <p:nvPr/>
      </p:nvGrpSpPr>
      <p:grpSpPr>
        <a:xfrm>
          <a:off x="0" y="0"/>
          <a:ext cx="0" cy="0"/>
          <a:chOff x="0" y="0"/>
          <a:chExt cx="0" cy="0"/>
        </a:xfrm>
      </p:grpSpPr>
      <p:sp>
        <p:nvSpPr>
          <p:cNvPr id="102" name="Google Shape;102;p21"/>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4" name="Google Shape;104;p21"/>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1"/>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2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 name="Shape 20"/>
        <p:cNvGrpSpPr/>
        <p:nvPr/>
      </p:nvGrpSpPr>
      <p:grpSpPr>
        <a:xfrm>
          <a:off x="0" y="0"/>
          <a:ext cx="0" cy="0"/>
          <a:chOff x="0" y="0"/>
          <a:chExt cx="0" cy="0"/>
        </a:xfrm>
      </p:grpSpPr>
      <p:sp>
        <p:nvSpPr>
          <p:cNvPr id="21" name="Google Shape;21;p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07" name="Shape 107"/>
        <p:cNvGrpSpPr/>
        <p:nvPr/>
      </p:nvGrpSpPr>
      <p:grpSpPr>
        <a:xfrm>
          <a:off x="0" y="0"/>
          <a:ext cx="0" cy="0"/>
          <a:chOff x="0" y="0"/>
          <a:chExt cx="0" cy="0"/>
        </a:xfrm>
      </p:grpSpPr>
      <p:sp>
        <p:nvSpPr>
          <p:cNvPr id="108" name="Google Shape;108;p22"/>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2"/>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2"/>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3" name="Shape 113"/>
        <p:cNvGrpSpPr/>
        <p:nvPr/>
      </p:nvGrpSpPr>
      <p:grpSpPr>
        <a:xfrm>
          <a:off x="0" y="0"/>
          <a:ext cx="0" cy="0"/>
          <a:chOff x="0" y="0"/>
          <a:chExt cx="0" cy="0"/>
        </a:xfrm>
      </p:grpSpPr>
      <p:sp>
        <p:nvSpPr>
          <p:cNvPr id="114" name="Google Shape;114;p23"/>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3"/>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8" name="Google Shape;118;p23"/>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19" name="Shape 119"/>
        <p:cNvGrpSpPr/>
        <p:nvPr/>
      </p:nvGrpSpPr>
      <p:grpSpPr>
        <a:xfrm>
          <a:off x="0" y="0"/>
          <a:ext cx="0" cy="0"/>
          <a:chOff x="0" y="0"/>
          <a:chExt cx="0" cy="0"/>
        </a:xfrm>
      </p:grpSpPr>
      <p:sp>
        <p:nvSpPr>
          <p:cNvPr id="120" name="Google Shape;120;p24"/>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2" name="Google Shape;122;p24"/>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3" name="Google Shape;123;p2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24" name="Shape 124"/>
        <p:cNvGrpSpPr/>
        <p:nvPr/>
      </p:nvGrpSpPr>
      <p:grpSpPr>
        <a:xfrm>
          <a:off x="0" y="0"/>
          <a:ext cx="0" cy="0"/>
          <a:chOff x="0" y="0"/>
          <a:chExt cx="0" cy="0"/>
        </a:xfrm>
      </p:grpSpPr>
      <p:sp>
        <p:nvSpPr>
          <p:cNvPr id="125" name="Google Shape;125;p25"/>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7" name="Google Shape;127;p25"/>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8" name="Google Shape;128;p2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25"/>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2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31" name="Shape 131"/>
        <p:cNvGrpSpPr/>
        <p:nvPr/>
      </p:nvGrpSpPr>
      <p:grpSpPr>
        <a:xfrm>
          <a:off x="0" y="0"/>
          <a:ext cx="0" cy="0"/>
          <a:chOff x="0" y="0"/>
          <a:chExt cx="0" cy="0"/>
        </a:xfrm>
      </p:grpSpPr>
      <p:sp>
        <p:nvSpPr>
          <p:cNvPr id="132" name="Google Shape;132;p26"/>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6"/>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26"/>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26"/>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6" name="Google Shape;136;p26"/>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7" name="Google Shape;137;p26"/>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26"/>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2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6" name="Shape 26"/>
        <p:cNvGrpSpPr/>
        <p:nvPr/>
      </p:nvGrpSpPr>
      <p:grpSpPr>
        <a:xfrm>
          <a:off x="0" y="0"/>
          <a:ext cx="0" cy="0"/>
          <a:chOff x="0" y="0"/>
          <a:chExt cx="0" cy="0"/>
        </a:xfrm>
      </p:grpSpPr>
      <p:sp>
        <p:nvSpPr>
          <p:cNvPr id="27" name="Google Shape;27;p5"/>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5"/>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3" name="Shape 33"/>
        <p:cNvGrpSpPr/>
        <p:nvPr/>
      </p:nvGrpSpPr>
      <p:grpSpPr>
        <a:xfrm>
          <a:off x="0" y="0"/>
          <a:ext cx="0" cy="0"/>
          <a:chOff x="0" y="0"/>
          <a:chExt cx="0" cy="0"/>
        </a:xfrm>
      </p:grpSpPr>
      <p:sp>
        <p:nvSpPr>
          <p:cNvPr id="34" name="Google Shape;34;p7"/>
          <p:cNvSpPr txBox="1"/>
          <p:nvPr>
            <p:ph idx="1" type="subTitle"/>
          </p:nvPr>
        </p:nvSpPr>
        <p:spPr>
          <a:xfrm>
            <a:off x="311760" y="500760"/>
            <a:ext cx="8520120" cy="2891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6" name="Shape 36"/>
        <p:cNvGrpSpPr/>
        <p:nvPr/>
      </p:nvGrpSpPr>
      <p:grpSpPr>
        <a:xfrm>
          <a:off x="0" y="0"/>
          <a:ext cx="0" cy="0"/>
          <a:chOff x="0" y="0"/>
          <a:chExt cx="0" cy="0"/>
        </a:xfrm>
      </p:grpSpPr>
      <p:sp>
        <p:nvSpPr>
          <p:cNvPr id="37" name="Google Shape;37;p8"/>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8"/>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8"/>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42" name="Shape 42"/>
        <p:cNvGrpSpPr/>
        <p:nvPr/>
      </p:nvGrpSpPr>
      <p:grpSpPr>
        <a:xfrm>
          <a:off x="0" y="0"/>
          <a:ext cx="0" cy="0"/>
          <a:chOff x="0" y="0"/>
          <a:chExt cx="0" cy="0"/>
        </a:xfrm>
      </p:grpSpPr>
      <p:sp>
        <p:nvSpPr>
          <p:cNvPr id="43" name="Google Shape;43;p9"/>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9"/>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9"/>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8" name="Shape 48"/>
        <p:cNvGrpSpPr/>
        <p:nvPr/>
      </p:nvGrpSpPr>
      <p:grpSpPr>
        <a:xfrm>
          <a:off x="0" y="0"/>
          <a:ext cx="0" cy="0"/>
          <a:chOff x="0" y="0"/>
          <a:chExt cx="0" cy="0"/>
        </a:xfrm>
      </p:grpSpPr>
      <p:sp>
        <p:nvSpPr>
          <p:cNvPr id="49" name="Google Shape;49;p10"/>
          <p:cNvSpPr txBox="1"/>
          <p:nvPr>
            <p:ph type="title"/>
          </p:nvPr>
        </p:nvSpPr>
        <p:spPr>
          <a:xfrm>
            <a:off x="311760" y="500760"/>
            <a:ext cx="8520120" cy="6235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0"/>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0"/>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1pPr>
            <a:lvl2pPr indent="0" lvl="1"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2pPr>
            <a:lvl3pPr indent="0" lvl="2"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3pPr>
            <a:lvl4pPr indent="0" lvl="3"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4pPr>
            <a:lvl5pPr indent="0" lvl="4"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5pPr>
            <a:lvl6pPr indent="0" lvl="5"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6pPr>
            <a:lvl7pPr indent="0" lvl="6"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7pPr>
            <a:lvl8pPr indent="0" lvl="7"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8pPr>
            <a:lvl9pPr indent="0" lvl="8" marL="0" algn="r">
              <a:lnSpc>
                <a:spcPct val="100000"/>
              </a:lnSpc>
              <a:spcBef>
                <a:spcPts val="0"/>
              </a:spcBef>
              <a:buClr>
                <a:srgbClr val="666666"/>
              </a:buClr>
              <a:buSzPts val="1000"/>
              <a:buFont typeface="Roboto"/>
              <a:buNone/>
              <a:defRPr b="0" sz="1000"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p:nvPr/>
        </p:nvSpPr>
        <p:spPr>
          <a:xfrm>
            <a:off x="0" y="0"/>
            <a:ext cx="9143640" cy="12769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ph type="title"/>
          </p:nvPr>
        </p:nvSpPr>
        <p:spPr>
          <a:xfrm>
            <a:off x="311760" y="500760"/>
            <a:ext cx="8520120" cy="623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 type="body"/>
          </p:nvPr>
        </p:nvSpPr>
        <p:spPr>
          <a:xfrm>
            <a:off x="311760" y="1505880"/>
            <a:ext cx="3999600" cy="3075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3" name="Google Shape;13;p1"/>
          <p:cNvSpPr txBox="1"/>
          <p:nvPr>
            <p:ph idx="2" type="body"/>
          </p:nvPr>
        </p:nvSpPr>
        <p:spPr>
          <a:xfrm>
            <a:off x="4832280" y="1505880"/>
            <a:ext cx="3999600" cy="30758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4" name="Google Shape;14;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1pPr>
            <a:lvl2pPr indent="0" lvl="1"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2pPr>
            <a:lvl3pPr indent="0" lvl="2"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3pPr>
            <a:lvl4pPr indent="0" lvl="3"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4pPr>
            <a:lvl5pPr indent="0" lvl="4"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5pPr>
            <a:lvl6pPr indent="0" lvl="5"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6pPr>
            <a:lvl7pPr indent="0" lvl="6"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7pPr>
            <a:lvl8pPr indent="0" lvl="7"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8pPr>
            <a:lvl9pPr indent="0" lvl="8"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 name="Shape 75"/>
        <p:cNvGrpSpPr/>
        <p:nvPr/>
      </p:nvGrpSpPr>
      <p:grpSpPr>
        <a:xfrm>
          <a:off x="0" y="0"/>
          <a:ext cx="0" cy="0"/>
          <a:chOff x="0" y="0"/>
          <a:chExt cx="0" cy="0"/>
        </a:xfrm>
      </p:grpSpPr>
      <p:sp>
        <p:nvSpPr>
          <p:cNvPr id="76" name="Google Shape;76;p14"/>
          <p:cNvSpPr/>
          <p:nvPr/>
        </p:nvSpPr>
        <p:spPr>
          <a:xfrm>
            <a:off x="0" y="0"/>
            <a:ext cx="9143640" cy="127692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4"/>
          <p:cNvSpPr txBox="1"/>
          <p:nvPr>
            <p:ph type="title"/>
          </p:nvPr>
        </p:nvSpPr>
        <p:spPr>
          <a:xfrm>
            <a:off x="311760" y="500760"/>
            <a:ext cx="8520120" cy="62352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8" name="Google Shape;78;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1pPr>
            <a:lvl2pPr indent="0" lvl="1"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2pPr>
            <a:lvl3pPr indent="0" lvl="2"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3pPr>
            <a:lvl4pPr indent="0" lvl="3"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4pPr>
            <a:lvl5pPr indent="0" lvl="4"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5pPr>
            <a:lvl6pPr indent="0" lvl="5"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6pPr>
            <a:lvl7pPr indent="0" lvl="6"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7pPr>
            <a:lvl8pPr indent="0" lvl="7"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8pPr>
            <a:lvl9pPr indent="0" lvl="8" marL="0" marR="0" rtl="0" algn="r">
              <a:lnSpc>
                <a:spcPct val="100000"/>
              </a:lnSpc>
              <a:spcBef>
                <a:spcPts val="0"/>
              </a:spcBef>
              <a:buClr>
                <a:srgbClr val="666666"/>
              </a:buClr>
              <a:buSzPts val="1000"/>
              <a:buFont typeface="Roboto"/>
              <a:buNone/>
              <a:defRPr b="0" i="0" sz="1000" u="none" cap="none" strike="noStrike">
                <a:solidFill>
                  <a:srgbClr val="666666"/>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79" name="Google Shape;79;p1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martinfowler.com/articles/microservices.html" TargetMode="External"/><Relationship Id="rId5" Type="http://schemas.openxmlformats.org/officeDocument/2006/relationships/hyperlink" Target="https://www.scitepress.org/PublishedPapers/2016/57855/57855.pdf?utm_source=chatgpt.com" TargetMode="External"/><Relationship Id="rId6" Type="http://schemas.openxmlformats.org/officeDocument/2006/relationships/hyperlink" Target="https://www.scitepress.org/PublishedPapers/2016/57855/57855.pdf?utm_source=chatgpt.com" TargetMode="External"/><Relationship Id="rId7" Type="http://schemas.openxmlformats.org/officeDocument/2006/relationships/hyperlink" Target="https://core.ac.uk/download/77019042.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7"/>
          <p:cNvPicPr preferRelativeResize="0"/>
          <p:nvPr/>
        </p:nvPicPr>
        <p:blipFill rotWithShape="1">
          <a:blip r:embed="rId3">
            <a:alphaModFix/>
          </a:blip>
          <a:srcRect b="0" l="0" r="0" t="0"/>
          <a:stretch/>
        </p:blipFill>
        <p:spPr>
          <a:xfrm>
            <a:off x="878400" y="0"/>
            <a:ext cx="7386480" cy="1299240"/>
          </a:xfrm>
          <a:prstGeom prst="rect">
            <a:avLst/>
          </a:prstGeom>
          <a:noFill/>
          <a:ln>
            <a:noFill/>
          </a:ln>
        </p:spPr>
      </p:pic>
      <p:sp>
        <p:nvSpPr>
          <p:cNvPr id="145" name="Google Shape;145;p27"/>
          <p:cNvSpPr/>
          <p:nvPr/>
        </p:nvSpPr>
        <p:spPr>
          <a:xfrm>
            <a:off x="141480" y="2770920"/>
            <a:ext cx="4296240" cy="210132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980000"/>
              </a:buClr>
              <a:buSzPts val="1400"/>
              <a:buFont typeface="Arial"/>
              <a:buNone/>
            </a:pPr>
            <a:r>
              <a:rPr b="0" i="0" lang="en" sz="1400" u="none" cap="none" strike="noStrike">
                <a:solidFill>
                  <a:srgbClr val="980000"/>
                </a:solidFill>
                <a:latin typeface="Arial"/>
                <a:ea typeface="Arial"/>
                <a:cs typeface="Arial"/>
                <a:sym typeface="Arial"/>
              </a:rPr>
              <a:t>Domain:</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SzPts val="1400"/>
              <a:buFont typeface="Arial"/>
              <a:buNone/>
            </a:pPr>
            <a:r>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980000"/>
              </a:buClr>
              <a:buSzPts val="1400"/>
              <a:buFont typeface="Arial"/>
              <a:buNone/>
            </a:pPr>
            <a:r>
              <a:rPr b="0" i="0" lang="en" sz="1400" u="none" cap="none" strike="noStrike">
                <a:solidFill>
                  <a:srgbClr val="980000"/>
                </a:solidFill>
                <a:latin typeface="Arial"/>
                <a:ea typeface="Arial"/>
                <a:cs typeface="Arial"/>
                <a:sym typeface="Arial"/>
              </a:rPr>
              <a:t>Group Members:</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Clr>
                <a:srgbClr val="980000"/>
              </a:buClr>
              <a:buSzPts val="1400"/>
              <a:buFont typeface="Arial"/>
              <a:buNone/>
            </a:pPr>
            <a:r>
              <a:rPr b="0" i="0" lang="en" sz="1400" u="none" cap="none" strike="noStrike">
                <a:solidFill>
                  <a:srgbClr val="980000"/>
                </a:solidFill>
                <a:latin typeface="Arial"/>
                <a:ea typeface="Arial"/>
                <a:cs typeface="Arial"/>
                <a:sym typeface="Arial"/>
              </a:rPr>
              <a:t>Member 1 :</a:t>
            </a:r>
            <a:r>
              <a:rPr lang="en">
                <a:solidFill>
                  <a:srgbClr val="980000"/>
                </a:solidFill>
              </a:rPr>
              <a:t> </a:t>
            </a:r>
            <a:r>
              <a:rPr lang="en">
                <a:solidFill>
                  <a:schemeClr val="dk1"/>
                </a:solidFill>
              </a:rPr>
              <a:t>Gaurav Hinduja:-37</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980000"/>
              </a:buClr>
              <a:buSzPts val="1400"/>
              <a:buFont typeface="Arial"/>
              <a:buNone/>
            </a:pPr>
            <a:r>
              <a:rPr b="0" i="0" lang="en" sz="1400" u="none" cap="none" strike="noStrike">
                <a:solidFill>
                  <a:srgbClr val="980000"/>
                </a:solidFill>
                <a:latin typeface="Arial"/>
                <a:ea typeface="Arial"/>
                <a:cs typeface="Arial"/>
                <a:sym typeface="Arial"/>
              </a:rPr>
              <a:t>Member 2: </a:t>
            </a:r>
            <a:r>
              <a:rPr b="0" i="0" lang="en" sz="1400" u="none" cap="none" strike="noStrike">
                <a:solidFill>
                  <a:schemeClr val="dk1"/>
                </a:solidFill>
                <a:latin typeface="Arial"/>
                <a:ea typeface="Arial"/>
                <a:cs typeface="Arial"/>
                <a:sym typeface="Arial"/>
              </a:rPr>
              <a:t>Sahil Jak</a:t>
            </a:r>
            <a:r>
              <a:rPr lang="en">
                <a:solidFill>
                  <a:schemeClr val="dk1"/>
                </a:solidFill>
              </a:rPr>
              <a:t>hariya:-38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980000"/>
              </a:buClr>
              <a:buSzPts val="1400"/>
              <a:buFont typeface="Arial"/>
              <a:buNone/>
            </a:pPr>
            <a:r>
              <a:rPr b="0" i="0" lang="en" sz="1400" u="none" cap="none" strike="noStrike">
                <a:solidFill>
                  <a:srgbClr val="980000"/>
                </a:solidFill>
                <a:latin typeface="Arial"/>
                <a:ea typeface="Arial"/>
                <a:cs typeface="Arial"/>
                <a:sym typeface="Arial"/>
              </a:rPr>
              <a:t>Member 3: </a:t>
            </a:r>
            <a:r>
              <a:rPr b="0" i="0" lang="en" sz="1400" u="none" cap="none" strike="noStrike">
                <a:solidFill>
                  <a:schemeClr val="dk1"/>
                </a:solidFill>
                <a:latin typeface="Arial"/>
                <a:ea typeface="Arial"/>
                <a:cs typeface="Arial"/>
                <a:sym typeface="Arial"/>
              </a:rPr>
              <a:t>Jatin Jhamnani:-39</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980000"/>
              </a:buClr>
              <a:buSzPts val="1400"/>
              <a:buFont typeface="Arial"/>
              <a:buNone/>
            </a:pPr>
            <a:r>
              <a:rPr b="0" i="0" lang="en" sz="1400" u="none" cap="none" strike="noStrike">
                <a:solidFill>
                  <a:srgbClr val="980000"/>
                </a:solidFill>
                <a:latin typeface="Arial"/>
                <a:ea typeface="Arial"/>
                <a:cs typeface="Arial"/>
                <a:sym typeface="Arial"/>
              </a:rPr>
              <a:t>Member 4: </a:t>
            </a:r>
            <a:r>
              <a:rPr b="0" i="0" lang="en" sz="1400" u="none" cap="none" strike="noStrike">
                <a:solidFill>
                  <a:schemeClr val="dk1"/>
                </a:solidFill>
                <a:latin typeface="Arial"/>
                <a:ea typeface="Arial"/>
                <a:cs typeface="Arial"/>
                <a:sym typeface="Arial"/>
              </a:rPr>
              <a:t>Rohit Nagare:-74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SzPts val="1400"/>
              <a:buFont typeface="Arial"/>
              <a:buNone/>
            </a:pPr>
            <a:r>
              <a:t/>
            </a:r>
            <a:endParaRPr b="0" i="0" sz="1400" u="none" cap="none" strike="noStrike">
              <a:latin typeface="Arial"/>
              <a:ea typeface="Arial"/>
              <a:cs typeface="Arial"/>
              <a:sym typeface="Arial"/>
            </a:endParaRPr>
          </a:p>
          <a:p>
            <a:pPr indent="0" lvl="0" marL="0" marR="0" rtl="0" algn="l">
              <a:lnSpc>
                <a:spcPct val="100000"/>
              </a:lnSpc>
              <a:spcBef>
                <a:spcPts val="0"/>
              </a:spcBef>
              <a:spcAft>
                <a:spcPts val="0"/>
              </a:spcAft>
              <a:buSzPts val="1400"/>
              <a:buFont typeface="Arial"/>
              <a:buNone/>
            </a:pPr>
            <a:r>
              <a:t/>
            </a:r>
            <a:endParaRPr b="0" i="0" sz="1400" u="none" cap="none" strike="noStrike">
              <a:latin typeface="Arial"/>
              <a:ea typeface="Arial"/>
              <a:cs typeface="Arial"/>
              <a:sym typeface="Arial"/>
            </a:endParaRPr>
          </a:p>
        </p:txBody>
      </p:sp>
      <p:sp>
        <p:nvSpPr>
          <p:cNvPr id="146" name="Google Shape;146;p27"/>
          <p:cNvSpPr/>
          <p:nvPr/>
        </p:nvSpPr>
        <p:spPr>
          <a:xfrm>
            <a:off x="4524480" y="2770920"/>
            <a:ext cx="4466520" cy="8532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980000"/>
              </a:buClr>
              <a:buSzPts val="1400"/>
              <a:buFont typeface="Roboto"/>
              <a:buNone/>
            </a:pPr>
            <a:r>
              <a:rPr b="0" i="0" lang="en" sz="1400" u="none" cap="none" strike="noStrike">
                <a:solidFill>
                  <a:srgbClr val="980000"/>
                </a:solidFill>
                <a:latin typeface="Roboto"/>
                <a:ea typeface="Roboto"/>
                <a:cs typeface="Roboto"/>
                <a:sym typeface="Roboto"/>
              </a:rPr>
              <a:t>Mentor Name: </a:t>
            </a:r>
            <a:r>
              <a:rPr b="0" i="0" lang="en" sz="1400" u="none" cap="none" strike="noStrike">
                <a:solidFill>
                  <a:schemeClr val="dk1"/>
                </a:solidFill>
                <a:latin typeface="Roboto"/>
                <a:ea typeface="Roboto"/>
                <a:cs typeface="Roboto"/>
                <a:sym typeface="Roboto"/>
              </a:rPr>
              <a:t>Kaj</a:t>
            </a:r>
            <a:r>
              <a:rPr lang="en">
                <a:solidFill>
                  <a:schemeClr val="dk1"/>
                </a:solidFill>
                <a:latin typeface="Roboto"/>
                <a:ea typeface="Roboto"/>
                <a:cs typeface="Roboto"/>
                <a:sym typeface="Roboto"/>
              </a:rPr>
              <a:t>al Jewani</a:t>
            </a:r>
            <a:endParaRPr b="0" i="0" sz="1400" u="none" cap="none" strike="noStrike">
              <a:solidFill>
                <a:schemeClr val="dk1"/>
              </a:solidFill>
              <a:latin typeface="Arial"/>
              <a:ea typeface="Arial"/>
              <a:cs typeface="Arial"/>
              <a:sym typeface="Arial"/>
            </a:endParaRPr>
          </a:p>
        </p:txBody>
      </p:sp>
      <p:sp>
        <p:nvSpPr>
          <p:cNvPr id="147" name="Google Shape;147;p27"/>
          <p:cNvSpPr/>
          <p:nvPr/>
        </p:nvSpPr>
        <p:spPr>
          <a:xfrm>
            <a:off x="1866600" y="1461600"/>
            <a:ext cx="5096160" cy="35748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80000"/>
              </a:buClr>
              <a:buSzPts val="1400"/>
              <a:buFont typeface="Roboto"/>
              <a:buNone/>
            </a:pPr>
            <a:r>
              <a:rPr b="1" i="0" lang="en" sz="1400" u="none" cap="none" strike="noStrike">
                <a:solidFill>
                  <a:srgbClr val="980000"/>
                </a:solidFill>
                <a:latin typeface="Roboto"/>
                <a:ea typeface="Roboto"/>
                <a:cs typeface="Roboto"/>
                <a:sym typeface="Roboto"/>
              </a:rPr>
              <a:t>Semester: IV</a:t>
            </a:r>
            <a:endParaRPr b="0" i="0" sz="1400" u="none" cap="none" strike="noStrike">
              <a:latin typeface="Arial"/>
              <a:ea typeface="Arial"/>
              <a:cs typeface="Arial"/>
              <a:sym typeface="Arial"/>
            </a:endParaRPr>
          </a:p>
        </p:txBody>
      </p:sp>
      <p:sp>
        <p:nvSpPr>
          <p:cNvPr id="148" name="Google Shape;148;p27"/>
          <p:cNvSpPr/>
          <p:nvPr/>
        </p:nvSpPr>
        <p:spPr>
          <a:xfrm>
            <a:off x="1866600" y="1819400"/>
            <a:ext cx="5164500" cy="8532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980000"/>
              </a:buClr>
              <a:buSzPts val="1400"/>
              <a:buFont typeface="Roboto"/>
              <a:buNone/>
            </a:pPr>
            <a:r>
              <a:rPr b="0" i="0" lang="en" sz="1400" u="none" cap="none" strike="noStrike">
                <a:solidFill>
                  <a:srgbClr val="980000"/>
                </a:solidFill>
                <a:latin typeface="Roboto"/>
                <a:ea typeface="Roboto"/>
                <a:cs typeface="Roboto"/>
                <a:sym typeface="Roboto"/>
              </a:rPr>
              <a:t>Title of the Project: </a:t>
            </a:r>
            <a:endParaRPr b="0" i="0" sz="1400" u="none" cap="none" strike="noStrike">
              <a:solidFill>
                <a:srgbClr val="980000"/>
              </a:solidFill>
              <a:latin typeface="Roboto"/>
              <a:ea typeface="Roboto"/>
              <a:cs typeface="Roboto"/>
              <a:sym typeface="Roboto"/>
            </a:endParaRPr>
          </a:p>
          <a:p>
            <a:pPr indent="0" lvl="0" marL="0" marR="0" rtl="0" algn="ctr">
              <a:lnSpc>
                <a:spcPct val="100000"/>
              </a:lnSpc>
              <a:spcBef>
                <a:spcPts val="0"/>
              </a:spcBef>
              <a:spcAft>
                <a:spcPts val="0"/>
              </a:spcAft>
              <a:buClr>
                <a:srgbClr val="980000"/>
              </a:buClr>
              <a:buSzPts val="1400"/>
              <a:buFont typeface="Roboto"/>
              <a:buNone/>
            </a:pPr>
            <a:r>
              <a:rPr b="1" i="0" lang="en" sz="2200" u="none" cap="none" strike="noStrike">
                <a:solidFill>
                  <a:schemeClr val="dk1"/>
                </a:solidFill>
                <a:latin typeface="Roboto"/>
                <a:ea typeface="Roboto"/>
                <a:cs typeface="Roboto"/>
                <a:sym typeface="Roboto"/>
              </a:rPr>
              <a:t>Microservices </a:t>
            </a:r>
            <a:r>
              <a:rPr b="1" lang="en" sz="2200">
                <a:solidFill>
                  <a:schemeClr val="dk1"/>
                </a:solidFill>
                <a:latin typeface="Roboto"/>
                <a:ea typeface="Roboto"/>
                <a:cs typeface="Roboto"/>
                <a:sym typeface="Roboto"/>
              </a:rPr>
              <a:t>&amp; Its Applications</a:t>
            </a:r>
            <a:endParaRPr b="1" i="0" sz="2200" u="none" cap="none" strike="noStrike">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type="title"/>
          </p:nvPr>
        </p:nvSpPr>
        <p:spPr>
          <a:xfrm>
            <a:off x="311760" y="500760"/>
            <a:ext cx="8520000" cy="62340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Clr>
                <a:srgbClr val="FFFF00"/>
              </a:buClr>
              <a:buSzPts val="2800"/>
              <a:buFont typeface="Merriweather"/>
              <a:buNone/>
            </a:pPr>
            <a:r>
              <a:rPr b="1" lang="en" sz="2800">
                <a:solidFill>
                  <a:srgbClr val="FFFF00"/>
                </a:solidFill>
                <a:latin typeface="Merriweather"/>
                <a:ea typeface="Merriweather"/>
                <a:cs typeface="Merriweather"/>
                <a:sym typeface="Merriweather"/>
              </a:rPr>
              <a:t>Reference</a:t>
            </a:r>
            <a:endParaRPr b="0" sz="28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2800" strike="noStrike">
              <a:solidFill>
                <a:srgbClr val="000000"/>
              </a:solidFill>
              <a:latin typeface="Arial"/>
              <a:ea typeface="Arial"/>
              <a:cs typeface="Arial"/>
              <a:sym typeface="Arial"/>
            </a:endParaRPr>
          </a:p>
        </p:txBody>
      </p:sp>
      <p:pic>
        <p:nvPicPr>
          <p:cNvPr id="220" name="Google Shape;220;p36"/>
          <p:cNvPicPr preferRelativeResize="0"/>
          <p:nvPr/>
        </p:nvPicPr>
        <p:blipFill rotWithShape="1">
          <a:blip r:embed="rId3">
            <a:alphaModFix/>
          </a:blip>
          <a:srcRect b="0" l="0" r="0" t="0"/>
          <a:stretch/>
        </p:blipFill>
        <p:spPr>
          <a:xfrm>
            <a:off x="412920" y="96120"/>
            <a:ext cx="680760" cy="1099440"/>
          </a:xfrm>
          <a:prstGeom prst="rect">
            <a:avLst/>
          </a:prstGeom>
          <a:noFill/>
          <a:ln>
            <a:noFill/>
          </a:ln>
        </p:spPr>
      </p:pic>
      <p:sp>
        <p:nvSpPr>
          <p:cNvPr id="221" name="Google Shape;221;p3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ml</a:t>
            </a:r>
            <a:endParaRPr/>
          </a:p>
        </p:txBody>
      </p:sp>
      <p:sp>
        <p:nvSpPr>
          <p:cNvPr id="222" name="Google Shape;222;p36"/>
          <p:cNvSpPr txBox="1"/>
          <p:nvPr/>
        </p:nvSpPr>
        <p:spPr>
          <a:xfrm>
            <a:off x="726950" y="1855750"/>
            <a:ext cx="7715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u="sng">
                <a:solidFill>
                  <a:schemeClr val="hlink"/>
                </a:solidFill>
                <a:hlinkClick r:id="rId4"/>
              </a:rPr>
              <a:t>https://martinfowler.com/articles/microservices.html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u="sng">
                <a:solidFill>
                  <a:schemeClr val="hlink"/>
                </a:solidFill>
                <a:hlinkClick r:id="rId5"/>
              </a:rPr>
              <a:t>https://www.scitepress.org/PublishedPapers/2016/57855/57855.pdf?utm_source</a:t>
            </a:r>
            <a:r>
              <a:rPr lang="en" sz="1800" u="sng">
                <a:solidFill>
                  <a:schemeClr val="hlink"/>
                </a:solidFill>
                <a:hlinkClick r:id="rId6"/>
              </a:rPr>
              <a:t>=chatgpt.com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u="sng">
                <a:solidFill>
                  <a:schemeClr val="hlink"/>
                </a:solidFill>
                <a:hlinkClick r:id="rId7"/>
              </a:rPr>
              <a:t>https://core.ac.uk/download/77019042.pdf</a:t>
            </a:r>
            <a:endParaRPr sz="1800"/>
          </a:p>
          <a:p>
            <a:pPr indent="0" lvl="0" marL="0" rtl="0" algn="l">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11760" y="364680"/>
            <a:ext cx="8520120" cy="62352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rgbClr val="FFFF00"/>
              </a:buClr>
              <a:buSzPts val="2800"/>
              <a:buFont typeface="Merriweather"/>
              <a:buNone/>
            </a:pPr>
            <a:r>
              <a:rPr b="0" lang="en" sz="3500" strike="noStrike">
                <a:solidFill>
                  <a:srgbClr val="FFFF00"/>
                </a:solidFill>
                <a:latin typeface="Merriweather"/>
                <a:ea typeface="Merriweather"/>
                <a:cs typeface="Merriweather"/>
                <a:sym typeface="Merriweather"/>
              </a:rPr>
              <a:t>Content</a:t>
            </a:r>
            <a:endParaRPr b="0" sz="3500" strike="noStrike">
              <a:solidFill>
                <a:srgbClr val="000000"/>
              </a:solidFill>
              <a:latin typeface="Arial"/>
              <a:ea typeface="Arial"/>
              <a:cs typeface="Arial"/>
              <a:sym typeface="Arial"/>
            </a:endParaRPr>
          </a:p>
        </p:txBody>
      </p:sp>
      <p:sp>
        <p:nvSpPr>
          <p:cNvPr id="154" name="Google Shape;154;p28"/>
          <p:cNvSpPr txBox="1"/>
          <p:nvPr>
            <p:ph idx="1" type="body"/>
          </p:nvPr>
        </p:nvSpPr>
        <p:spPr>
          <a:xfrm>
            <a:off x="311760" y="1291320"/>
            <a:ext cx="8278920" cy="3851640"/>
          </a:xfrm>
          <a:prstGeom prst="rect">
            <a:avLst/>
          </a:prstGeom>
          <a:noFill/>
          <a:ln>
            <a:noFill/>
          </a:ln>
        </p:spPr>
        <p:txBody>
          <a:bodyPr anchorCtr="0" anchor="t" bIns="91425" lIns="0" spcFirstLastPara="1" rIns="0" wrap="square" tIns="91425">
            <a:noAutofit/>
          </a:bodyPr>
          <a:lstStyle/>
          <a:p>
            <a:pPr indent="0" lvl="0" marL="0" marR="0" rtl="0" algn="l">
              <a:lnSpc>
                <a:spcPct val="115000"/>
              </a:lnSpc>
              <a:spcBef>
                <a:spcPts val="0"/>
              </a:spcBef>
              <a:spcAft>
                <a:spcPts val="0"/>
              </a:spcAft>
              <a:buNone/>
            </a:pPr>
            <a:r>
              <a:rPr b="0" i="0" lang="en" sz="1300" u="none" cap="none" strike="noStrike">
                <a:solidFill>
                  <a:srgbClr val="31394D"/>
                </a:solidFill>
                <a:latin typeface="Roboto"/>
                <a:ea typeface="Roboto"/>
                <a:cs typeface="Roboto"/>
                <a:sym typeface="Roboto"/>
              </a:rPr>
              <a:t> </a:t>
            </a:r>
            <a:endParaRPr b="0" i="0" sz="1300" u="none" cap="none" strike="noStrike">
              <a:solidFill>
                <a:srgbClr val="000000"/>
              </a:solidFill>
              <a:latin typeface="Arial"/>
              <a:ea typeface="Arial"/>
              <a:cs typeface="Arial"/>
              <a:sym typeface="Arial"/>
            </a:endParaRPr>
          </a:p>
          <a:p>
            <a:pPr indent="-368190" lvl="0" marL="457200" marR="0" rtl="0" algn="l">
              <a:lnSpc>
                <a:spcPct val="115000"/>
              </a:lnSpc>
              <a:spcBef>
                <a:spcPts val="0"/>
              </a:spcBef>
              <a:spcAft>
                <a:spcPts val="0"/>
              </a:spcAft>
              <a:buClr>
                <a:srgbClr val="666666"/>
              </a:buClr>
              <a:buSzPts val="2200"/>
              <a:buFont typeface="Roboto"/>
              <a:buChar char="●"/>
            </a:pPr>
            <a:r>
              <a:rPr b="0" i="0" lang="en" sz="2200" u="none" cap="none" strike="noStrike">
                <a:solidFill>
                  <a:srgbClr val="31394D"/>
                </a:solidFill>
                <a:latin typeface="Roboto"/>
                <a:ea typeface="Roboto"/>
                <a:cs typeface="Roboto"/>
                <a:sym typeface="Roboto"/>
              </a:rPr>
              <a:t>Introduction</a:t>
            </a:r>
            <a:endParaRPr b="0" i="0" sz="2200" u="none" cap="none" strike="noStrike">
              <a:solidFill>
                <a:srgbClr val="000000"/>
              </a:solidFill>
              <a:latin typeface="Arial"/>
              <a:ea typeface="Arial"/>
              <a:cs typeface="Arial"/>
              <a:sym typeface="Arial"/>
            </a:endParaRPr>
          </a:p>
          <a:p>
            <a:pPr indent="-368190" lvl="0" marL="457200" marR="0" rtl="0" algn="l">
              <a:lnSpc>
                <a:spcPct val="115000"/>
              </a:lnSpc>
              <a:spcBef>
                <a:spcPts val="0"/>
              </a:spcBef>
              <a:spcAft>
                <a:spcPts val="0"/>
              </a:spcAft>
              <a:buClr>
                <a:srgbClr val="666666"/>
              </a:buClr>
              <a:buSzPts val="2200"/>
              <a:buFont typeface="Roboto"/>
              <a:buChar char="●"/>
            </a:pPr>
            <a:r>
              <a:rPr lang="en" sz="2200">
                <a:solidFill>
                  <a:srgbClr val="31394D"/>
                </a:solidFill>
                <a:latin typeface="Roboto"/>
                <a:ea typeface="Roboto"/>
                <a:cs typeface="Roboto"/>
                <a:sym typeface="Roboto"/>
              </a:rPr>
              <a:t>Microservices Architecture</a:t>
            </a:r>
            <a:endParaRPr b="0" i="0" sz="2200" u="none" cap="none" strike="noStrike">
              <a:solidFill>
                <a:srgbClr val="000000"/>
              </a:solidFill>
              <a:latin typeface="Arial"/>
              <a:ea typeface="Arial"/>
              <a:cs typeface="Arial"/>
              <a:sym typeface="Arial"/>
            </a:endParaRPr>
          </a:p>
          <a:p>
            <a:pPr indent="-368189" lvl="0" marL="457200" marR="0" rtl="0" algn="l">
              <a:lnSpc>
                <a:spcPct val="115000"/>
              </a:lnSpc>
              <a:spcBef>
                <a:spcPts val="0"/>
              </a:spcBef>
              <a:spcAft>
                <a:spcPts val="0"/>
              </a:spcAft>
              <a:buClr>
                <a:srgbClr val="666666"/>
              </a:buClr>
              <a:buSzPts val="2200"/>
              <a:buFont typeface="Roboto"/>
              <a:buChar char="●"/>
            </a:pPr>
            <a:r>
              <a:rPr lang="en" sz="2200">
                <a:solidFill>
                  <a:srgbClr val="31394D"/>
                </a:solidFill>
                <a:latin typeface="Roboto"/>
                <a:ea typeface="Roboto"/>
                <a:cs typeface="Roboto"/>
                <a:sym typeface="Roboto"/>
              </a:rPr>
              <a:t>OS Support </a:t>
            </a:r>
            <a:r>
              <a:rPr b="0" i="0" lang="en" sz="2200" u="none" cap="none" strike="noStrike">
                <a:solidFill>
                  <a:srgbClr val="31394D"/>
                </a:solidFill>
                <a:latin typeface="Roboto"/>
                <a:ea typeface="Roboto"/>
                <a:cs typeface="Roboto"/>
                <a:sym typeface="Roboto"/>
              </a:rPr>
              <a:t> </a:t>
            </a:r>
            <a:endParaRPr b="0" i="0" sz="2200" u="none" cap="none" strike="noStrike">
              <a:solidFill>
                <a:srgbClr val="000000"/>
              </a:solidFill>
              <a:latin typeface="Arial"/>
              <a:ea typeface="Arial"/>
              <a:cs typeface="Arial"/>
              <a:sym typeface="Arial"/>
            </a:endParaRPr>
          </a:p>
          <a:p>
            <a:pPr indent="-368190" lvl="0" marL="457200" marR="0" rtl="0" algn="l">
              <a:lnSpc>
                <a:spcPct val="115000"/>
              </a:lnSpc>
              <a:spcBef>
                <a:spcPts val="0"/>
              </a:spcBef>
              <a:spcAft>
                <a:spcPts val="0"/>
              </a:spcAft>
              <a:buClr>
                <a:srgbClr val="666666"/>
              </a:buClr>
              <a:buSzPts val="2200"/>
              <a:buFont typeface="Roboto"/>
              <a:buChar char="●"/>
            </a:pPr>
            <a:r>
              <a:rPr lang="en" sz="2200">
                <a:solidFill>
                  <a:srgbClr val="31394D"/>
                </a:solidFill>
                <a:latin typeface="Roboto"/>
                <a:ea typeface="Roboto"/>
                <a:cs typeface="Roboto"/>
                <a:sym typeface="Roboto"/>
              </a:rPr>
              <a:t>Applications</a:t>
            </a:r>
            <a:r>
              <a:rPr b="0" i="0" lang="en" sz="2200" u="none" cap="none" strike="noStrike">
                <a:solidFill>
                  <a:srgbClr val="31394D"/>
                </a:solidFill>
                <a:latin typeface="Roboto"/>
                <a:ea typeface="Roboto"/>
                <a:cs typeface="Roboto"/>
                <a:sym typeface="Roboto"/>
              </a:rPr>
              <a:t> </a:t>
            </a:r>
            <a:endParaRPr b="0" i="0" sz="2200" u="none" cap="none" strike="noStrike">
              <a:solidFill>
                <a:srgbClr val="000000"/>
              </a:solidFill>
              <a:latin typeface="Arial"/>
              <a:ea typeface="Arial"/>
              <a:cs typeface="Arial"/>
              <a:sym typeface="Arial"/>
            </a:endParaRPr>
          </a:p>
          <a:p>
            <a:pPr indent="-368190" lvl="0" marL="457200" marR="0" rtl="0" algn="l">
              <a:lnSpc>
                <a:spcPct val="115000"/>
              </a:lnSpc>
              <a:spcBef>
                <a:spcPts val="0"/>
              </a:spcBef>
              <a:spcAft>
                <a:spcPts val="0"/>
              </a:spcAft>
              <a:buClr>
                <a:srgbClr val="31394D"/>
              </a:buClr>
              <a:buSzPts val="2200"/>
              <a:buFont typeface="Roboto"/>
              <a:buChar char="●"/>
            </a:pPr>
            <a:r>
              <a:rPr lang="en" sz="2200">
                <a:solidFill>
                  <a:srgbClr val="31394D"/>
                </a:solidFill>
                <a:latin typeface="Roboto"/>
                <a:ea typeface="Roboto"/>
                <a:cs typeface="Roboto"/>
                <a:sym typeface="Roboto"/>
              </a:rPr>
              <a:t>Challenges And Solutions </a:t>
            </a:r>
            <a:endParaRPr b="0" i="0" sz="2200" u="none" cap="none" strike="noStrike">
              <a:solidFill>
                <a:srgbClr val="000000"/>
              </a:solidFill>
              <a:latin typeface="Arial"/>
              <a:ea typeface="Arial"/>
              <a:cs typeface="Arial"/>
              <a:sym typeface="Arial"/>
            </a:endParaRPr>
          </a:p>
          <a:p>
            <a:pPr indent="-368190" lvl="0" marL="457200" marR="0" rtl="0" algn="l">
              <a:lnSpc>
                <a:spcPct val="115000"/>
              </a:lnSpc>
              <a:spcBef>
                <a:spcPts val="0"/>
              </a:spcBef>
              <a:spcAft>
                <a:spcPts val="0"/>
              </a:spcAft>
              <a:buClr>
                <a:srgbClr val="666666"/>
              </a:buClr>
              <a:buSzPts val="2200"/>
              <a:buFont typeface="Roboto"/>
              <a:buChar char="●"/>
            </a:pPr>
            <a:r>
              <a:rPr lang="en" sz="2200">
                <a:solidFill>
                  <a:srgbClr val="31394D"/>
                </a:solidFill>
                <a:latin typeface="Roboto"/>
                <a:ea typeface="Roboto"/>
                <a:cs typeface="Roboto"/>
                <a:sym typeface="Roboto"/>
              </a:rPr>
              <a:t>Future Trends</a:t>
            </a:r>
            <a:endParaRPr b="0" i="0" sz="2200" u="none" cap="none" strike="noStrike">
              <a:solidFill>
                <a:srgbClr val="000000"/>
              </a:solidFill>
              <a:latin typeface="Arial"/>
              <a:ea typeface="Arial"/>
              <a:cs typeface="Arial"/>
              <a:sym typeface="Arial"/>
            </a:endParaRPr>
          </a:p>
          <a:p>
            <a:pPr indent="-368189" lvl="0" marL="457200" marR="0" rtl="0" algn="l">
              <a:lnSpc>
                <a:spcPct val="115000"/>
              </a:lnSpc>
              <a:spcBef>
                <a:spcPts val="0"/>
              </a:spcBef>
              <a:spcAft>
                <a:spcPts val="0"/>
              </a:spcAft>
              <a:buClr>
                <a:srgbClr val="31394D"/>
              </a:buClr>
              <a:buSzPts val="2200"/>
              <a:buFont typeface="Roboto"/>
              <a:buChar char="●"/>
            </a:pPr>
            <a:r>
              <a:rPr lang="en" sz="2200">
                <a:solidFill>
                  <a:srgbClr val="31394D"/>
                </a:solidFill>
                <a:latin typeface="Roboto"/>
                <a:ea typeface="Roboto"/>
                <a:cs typeface="Roboto"/>
                <a:sym typeface="Roboto"/>
              </a:rPr>
              <a:t>Conclusion</a:t>
            </a:r>
            <a:endParaRPr sz="2200">
              <a:solidFill>
                <a:srgbClr val="31394D"/>
              </a:solidFill>
              <a:latin typeface="Roboto"/>
              <a:ea typeface="Roboto"/>
              <a:cs typeface="Roboto"/>
              <a:sym typeface="Roboto"/>
            </a:endParaRPr>
          </a:p>
          <a:p>
            <a:pPr indent="-368189" lvl="0" marL="457200" marR="0" rtl="0" algn="l">
              <a:lnSpc>
                <a:spcPct val="115000"/>
              </a:lnSpc>
              <a:spcBef>
                <a:spcPts val="0"/>
              </a:spcBef>
              <a:spcAft>
                <a:spcPts val="0"/>
              </a:spcAft>
              <a:buClr>
                <a:srgbClr val="31394D"/>
              </a:buClr>
              <a:buSzPts val="2200"/>
              <a:buFont typeface="Roboto"/>
              <a:buChar char="●"/>
            </a:pPr>
            <a:r>
              <a:rPr lang="en" sz="2200">
                <a:solidFill>
                  <a:srgbClr val="31394D"/>
                </a:solidFill>
                <a:latin typeface="Roboto"/>
                <a:ea typeface="Roboto"/>
                <a:cs typeface="Roboto"/>
                <a:sym typeface="Roboto"/>
              </a:rPr>
              <a:t>Reference</a:t>
            </a:r>
            <a:r>
              <a:rPr lang="en" sz="2200">
                <a:solidFill>
                  <a:srgbClr val="31394D"/>
                </a:solidFill>
                <a:latin typeface="Roboto"/>
                <a:ea typeface="Roboto"/>
                <a:cs typeface="Roboto"/>
                <a:sym typeface="Roboto"/>
              </a:rPr>
              <a:t> </a:t>
            </a:r>
            <a:endParaRPr sz="2200">
              <a:solidFill>
                <a:srgbClr val="31394D"/>
              </a:solidFill>
              <a:latin typeface="Roboto"/>
              <a:ea typeface="Roboto"/>
              <a:cs typeface="Roboto"/>
              <a:sym typeface="Roboto"/>
            </a:endParaRPr>
          </a:p>
          <a:p>
            <a:pPr indent="-311040" lvl="0" marL="457200" marR="0" rtl="0" algn="l">
              <a:lnSpc>
                <a:spcPct val="115000"/>
              </a:lnSpc>
              <a:spcBef>
                <a:spcPts val="0"/>
              </a:spcBef>
              <a:spcAft>
                <a:spcPts val="0"/>
              </a:spcAft>
              <a:buSzPts val="1300"/>
              <a:buFont typeface="Arial"/>
              <a:buNone/>
            </a:pPr>
            <a:r>
              <a:t/>
            </a:r>
            <a:endParaRPr b="0" i="0" u="none" cap="none" strike="noStrike">
              <a:solidFill>
                <a:srgbClr val="000000"/>
              </a:solidFill>
              <a:latin typeface="Arial"/>
              <a:ea typeface="Arial"/>
              <a:cs typeface="Arial"/>
              <a:sym typeface="Arial"/>
            </a:endParaRPr>
          </a:p>
          <a:p>
            <a:pPr indent="-228600" lvl="0" marL="457200" marR="0" rtl="0" algn="l">
              <a:lnSpc>
                <a:spcPct val="115000"/>
              </a:lnSpc>
              <a:spcBef>
                <a:spcPts val="0"/>
              </a:spcBef>
              <a:spcAft>
                <a:spcPts val="0"/>
              </a:spcAft>
              <a:buSzPts val="1300"/>
              <a:buFont typeface="Arial"/>
              <a:buNone/>
            </a:pPr>
            <a:r>
              <a:t/>
            </a:r>
            <a:endParaRPr b="0" i="0" sz="1300" u="none" cap="none" strike="noStrike">
              <a:solidFill>
                <a:srgbClr val="000000"/>
              </a:solidFill>
              <a:latin typeface="Arial"/>
              <a:ea typeface="Arial"/>
              <a:cs typeface="Arial"/>
              <a:sym typeface="Arial"/>
            </a:endParaRPr>
          </a:p>
        </p:txBody>
      </p:sp>
      <p:pic>
        <p:nvPicPr>
          <p:cNvPr id="155" name="Google Shape;155;p28"/>
          <p:cNvPicPr preferRelativeResize="0"/>
          <p:nvPr/>
        </p:nvPicPr>
        <p:blipFill rotWithShape="1">
          <a:blip r:embed="rId3">
            <a:alphaModFix/>
          </a:blip>
          <a:srcRect b="0" l="0" r="0" t="0"/>
          <a:stretch/>
        </p:blipFill>
        <p:spPr>
          <a:xfrm>
            <a:off x="412920" y="96120"/>
            <a:ext cx="680760" cy="10994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60" y="302760"/>
            <a:ext cx="8520120" cy="62352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rgbClr val="FFFF00"/>
              </a:buClr>
              <a:buSzPts val="2800"/>
              <a:buFont typeface="Merriweather"/>
              <a:buNone/>
            </a:pPr>
            <a:r>
              <a:rPr b="1" lang="en" sz="3500" strike="noStrike">
                <a:solidFill>
                  <a:srgbClr val="FFFF00"/>
                </a:solidFill>
                <a:latin typeface="Merriweather"/>
                <a:ea typeface="Merriweather"/>
                <a:cs typeface="Merriweather"/>
                <a:sym typeface="Merriweather"/>
              </a:rPr>
              <a:t>Introduction</a:t>
            </a:r>
            <a:endParaRPr b="0" sz="35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35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3500" strike="noStrike">
              <a:solidFill>
                <a:srgbClr val="000000"/>
              </a:solidFill>
              <a:latin typeface="Arial"/>
              <a:ea typeface="Arial"/>
              <a:cs typeface="Arial"/>
              <a:sym typeface="Arial"/>
            </a:endParaRPr>
          </a:p>
        </p:txBody>
      </p:sp>
      <p:sp>
        <p:nvSpPr>
          <p:cNvPr id="161" name="Google Shape;161;p29"/>
          <p:cNvSpPr txBox="1"/>
          <p:nvPr>
            <p:ph idx="4294967295" type="body"/>
          </p:nvPr>
        </p:nvSpPr>
        <p:spPr>
          <a:xfrm>
            <a:off x="311760" y="1529280"/>
            <a:ext cx="8520120" cy="3445920"/>
          </a:xfrm>
          <a:prstGeom prst="rect">
            <a:avLst/>
          </a:prstGeom>
          <a:noFill/>
          <a:ln>
            <a:noFill/>
          </a:ln>
        </p:spPr>
        <p:txBody>
          <a:bodyPr anchorCtr="0" anchor="t" bIns="91425" lIns="0" spcFirstLastPara="1" rIns="0" wrap="square" tIns="91425">
            <a:noAutofit/>
          </a:bodyPr>
          <a:lstStyle/>
          <a:p>
            <a:pPr indent="0" lvl="0" marL="457200" marR="0" rtl="0" algn="just">
              <a:lnSpc>
                <a:spcPct val="100000"/>
              </a:lnSpc>
              <a:spcBef>
                <a:spcPts val="0"/>
              </a:spcBef>
              <a:spcAft>
                <a:spcPts val="0"/>
              </a:spcAft>
              <a:buClr>
                <a:srgbClr val="FFFFFF"/>
              </a:buClr>
              <a:buSzPts val="1800"/>
              <a:buFont typeface="Times New Roman"/>
              <a:buNone/>
            </a:pPr>
            <a:r>
              <a:rPr b="0" i="0" lang="en" sz="1800" u="none" cap="none" strike="noStrike">
                <a:solidFill>
                  <a:srgbClr val="FFFFFF"/>
                </a:solidFill>
                <a:latin typeface="Times New Roman"/>
                <a:ea typeface="Times New Roman"/>
                <a:cs typeface="Times New Roman"/>
                <a:sym typeface="Times New Roman"/>
              </a:rPr>
              <a:t>r Rates</a:t>
            </a:r>
            <a:endParaRPr b="0" i="0" sz="1800" u="none" cap="none" strike="noStrike">
              <a:solidFill>
                <a:srgbClr val="000000"/>
              </a:solidFill>
              <a:latin typeface="Arial"/>
              <a:ea typeface="Arial"/>
              <a:cs typeface="Arial"/>
              <a:sym typeface="Arial"/>
            </a:endParaRPr>
          </a:p>
        </p:txBody>
      </p:sp>
      <p:sp>
        <p:nvSpPr>
          <p:cNvPr id="162" name="Google Shape;162;p29"/>
          <p:cNvSpPr/>
          <p:nvPr/>
        </p:nvSpPr>
        <p:spPr>
          <a:xfrm>
            <a:off x="1369800" y="3731760"/>
            <a:ext cx="7099920" cy="419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9"/>
          <p:cNvSpPr txBox="1"/>
          <p:nvPr>
            <p:ph idx="4294967295" type="body"/>
          </p:nvPr>
        </p:nvSpPr>
        <p:spPr>
          <a:xfrm>
            <a:off x="79560" y="1344960"/>
            <a:ext cx="8984520" cy="381492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b="1" i="1" lang="en" u="sng"/>
              <a:t>What are Microservices?</a:t>
            </a:r>
            <a:endParaRPr b="1" i="1" u="sng"/>
          </a:p>
          <a:p>
            <a:pPr indent="0" lvl="0" marL="0" rtl="0" algn="l">
              <a:spcBef>
                <a:spcPts val="0"/>
              </a:spcBef>
              <a:spcAft>
                <a:spcPts val="0"/>
              </a:spcAft>
              <a:buClr>
                <a:schemeClr val="dk1"/>
              </a:buClr>
              <a:buSzPts val="1100"/>
              <a:buFont typeface="Arial"/>
              <a:buNone/>
            </a:pPr>
            <a:r>
              <a:rPr lang="en"/>
              <a:t>Microservices, or microservices architecture, is a software development approach where an application is composed of small, independent services that communicate via APIs. Each microservice runs its own process and is responsible for a specific function within the application.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i="1" lang="en" u="sng"/>
              <a:t>Why Microservices?</a:t>
            </a:r>
            <a:endParaRPr b="1" i="1" u="sng"/>
          </a:p>
          <a:p>
            <a:pPr indent="0" lvl="0" marL="0" rtl="0" algn="l">
              <a:spcBef>
                <a:spcPts val="0"/>
              </a:spcBef>
              <a:spcAft>
                <a:spcPts val="0"/>
              </a:spcAft>
              <a:buClr>
                <a:schemeClr val="dk1"/>
              </a:buClr>
              <a:buSzPts val="1100"/>
              <a:buFont typeface="Arial"/>
              <a:buNone/>
            </a:pPr>
            <a:r>
              <a:rPr lang="en"/>
              <a:t>Traditional monolithic applications are large, complex, and difficult to scale. Microservices offer:</a:t>
            </a:r>
            <a:endParaRPr/>
          </a:p>
          <a:p>
            <a:pPr indent="0" lvl="0" marL="0" rtl="0" algn="l">
              <a:spcBef>
                <a:spcPts val="0"/>
              </a:spcBef>
              <a:spcAft>
                <a:spcPts val="0"/>
              </a:spcAft>
              <a:buClr>
                <a:schemeClr val="dk1"/>
              </a:buClr>
              <a:buSzPts val="1100"/>
              <a:buFont typeface="Arial"/>
              <a:buNone/>
            </a:pPr>
            <a:r>
              <a:rPr lang="en"/>
              <a:t>1.Scalability – Each service can scale independently.</a:t>
            </a:r>
            <a:endParaRPr/>
          </a:p>
          <a:p>
            <a:pPr indent="0" lvl="0" marL="0" rtl="0" algn="l">
              <a:spcBef>
                <a:spcPts val="0"/>
              </a:spcBef>
              <a:spcAft>
                <a:spcPts val="0"/>
              </a:spcAft>
              <a:buClr>
                <a:schemeClr val="dk1"/>
              </a:buClr>
              <a:buSzPts val="1100"/>
              <a:buFont typeface="Arial"/>
              <a:buNone/>
            </a:pPr>
            <a:r>
              <a:rPr lang="en"/>
              <a:t>2.</a:t>
            </a:r>
            <a:r>
              <a:rPr lang="en"/>
              <a:t>Flexibility – Developers can use different programming languages and frameworks.</a:t>
            </a:r>
            <a:endParaRPr/>
          </a:p>
          <a:p>
            <a:pPr indent="0" lvl="0" marL="0" rtl="0" algn="l">
              <a:spcBef>
                <a:spcPts val="0"/>
              </a:spcBef>
              <a:spcAft>
                <a:spcPts val="0"/>
              </a:spcAft>
              <a:buClr>
                <a:schemeClr val="dk1"/>
              </a:buClr>
              <a:buSzPts val="1100"/>
              <a:buFont typeface="Arial"/>
              <a:buNone/>
            </a:pPr>
            <a:r>
              <a:rPr lang="en"/>
              <a:t>3.</a:t>
            </a:r>
            <a:r>
              <a:rPr lang="en"/>
              <a:t>Resilience – Failures in one service do not crash the entire system.</a:t>
            </a:r>
            <a:endParaRPr/>
          </a:p>
          <a:p>
            <a:pPr indent="0" lvl="0" marL="0" rtl="0" algn="l">
              <a:spcBef>
                <a:spcPts val="0"/>
              </a:spcBef>
              <a:spcAft>
                <a:spcPts val="0"/>
              </a:spcAft>
              <a:buClr>
                <a:schemeClr val="dk1"/>
              </a:buClr>
              <a:buSzPts val="1100"/>
              <a:buFont typeface="Arial"/>
              <a:buNone/>
            </a:pPr>
            <a:r>
              <a:rPr lang="en"/>
              <a:t>4.Faster Deployment – Continuous deployment and DevOps integration are easier.</a:t>
            </a:r>
            <a:endParaRPr/>
          </a:p>
        </p:txBody>
      </p:sp>
      <p:pic>
        <p:nvPicPr>
          <p:cNvPr id="164" name="Google Shape;164;p29"/>
          <p:cNvPicPr preferRelativeResize="0"/>
          <p:nvPr/>
        </p:nvPicPr>
        <p:blipFill rotWithShape="1">
          <a:blip r:embed="rId3">
            <a:alphaModFix/>
          </a:blip>
          <a:srcRect b="0" l="0" r="0" t="0"/>
          <a:stretch/>
        </p:blipFill>
        <p:spPr>
          <a:xfrm>
            <a:off x="412920" y="96120"/>
            <a:ext cx="680760" cy="10994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60" y="302760"/>
            <a:ext cx="8520120" cy="62352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Clr>
                <a:srgbClr val="FFFF00"/>
              </a:buClr>
              <a:buSzPts val="2800"/>
              <a:buFont typeface="Merriweather"/>
              <a:buNone/>
            </a:pPr>
            <a:r>
              <a:rPr b="1" lang="en" sz="3200">
                <a:solidFill>
                  <a:srgbClr val="FFFF00"/>
                </a:solidFill>
                <a:latin typeface="Merriweather"/>
                <a:ea typeface="Merriweather"/>
                <a:cs typeface="Merriweather"/>
                <a:sym typeface="Merriweather"/>
              </a:rPr>
              <a:t>Microservice Architecture</a:t>
            </a:r>
            <a:endParaRPr b="0" sz="32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32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3200" strike="noStrike">
              <a:solidFill>
                <a:srgbClr val="000000"/>
              </a:solidFill>
              <a:latin typeface="Arial"/>
              <a:ea typeface="Arial"/>
              <a:cs typeface="Arial"/>
              <a:sym typeface="Arial"/>
            </a:endParaRPr>
          </a:p>
        </p:txBody>
      </p:sp>
      <p:sp>
        <p:nvSpPr>
          <p:cNvPr id="170" name="Google Shape;170;p30"/>
          <p:cNvSpPr txBox="1"/>
          <p:nvPr>
            <p:ph idx="4294967295" type="body"/>
          </p:nvPr>
        </p:nvSpPr>
        <p:spPr>
          <a:xfrm>
            <a:off x="311760" y="1529280"/>
            <a:ext cx="8520120" cy="3445920"/>
          </a:xfrm>
          <a:prstGeom prst="rect">
            <a:avLst/>
          </a:prstGeom>
          <a:noFill/>
          <a:ln>
            <a:noFill/>
          </a:ln>
        </p:spPr>
        <p:txBody>
          <a:bodyPr anchorCtr="0" anchor="t" bIns="91425" lIns="0" spcFirstLastPara="1" rIns="0" wrap="square" tIns="91425">
            <a:noAutofit/>
          </a:bodyPr>
          <a:lstStyle/>
          <a:p>
            <a:pPr indent="0" lvl="0" marL="457200" marR="0" rtl="0" algn="just">
              <a:lnSpc>
                <a:spcPct val="100000"/>
              </a:lnSpc>
              <a:spcBef>
                <a:spcPts val="0"/>
              </a:spcBef>
              <a:spcAft>
                <a:spcPts val="0"/>
              </a:spcAft>
              <a:buClr>
                <a:srgbClr val="FFFFFF"/>
              </a:buClr>
              <a:buSzPts val="1800"/>
              <a:buFont typeface="Times New Roman"/>
              <a:buNone/>
            </a:pPr>
            <a:r>
              <a:rPr b="0" i="0" lang="en" sz="1800" u="none" cap="none" strike="noStrike">
                <a:solidFill>
                  <a:srgbClr val="FFFFFF"/>
                </a:solidFill>
                <a:latin typeface="Times New Roman"/>
                <a:ea typeface="Times New Roman"/>
                <a:cs typeface="Times New Roman"/>
                <a:sym typeface="Times New Roman"/>
              </a:rPr>
              <a:t>r Rates</a:t>
            </a:r>
            <a:endParaRPr b="0" i="0" sz="1800" u="none" cap="none" strike="noStrike">
              <a:solidFill>
                <a:srgbClr val="000000"/>
              </a:solidFill>
              <a:latin typeface="Arial"/>
              <a:ea typeface="Arial"/>
              <a:cs typeface="Arial"/>
              <a:sym typeface="Arial"/>
            </a:endParaRPr>
          </a:p>
        </p:txBody>
      </p:sp>
      <p:sp>
        <p:nvSpPr>
          <p:cNvPr id="171" name="Google Shape;171;p30"/>
          <p:cNvSpPr/>
          <p:nvPr/>
        </p:nvSpPr>
        <p:spPr>
          <a:xfrm>
            <a:off x="1369800" y="3731760"/>
            <a:ext cx="7099920" cy="4190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0"/>
          <p:cNvSpPr txBox="1"/>
          <p:nvPr>
            <p:ph idx="4294967295" type="body"/>
          </p:nvPr>
        </p:nvSpPr>
        <p:spPr>
          <a:xfrm>
            <a:off x="79550" y="1058025"/>
            <a:ext cx="8984400" cy="4101900"/>
          </a:xfrm>
          <a:prstGeom prst="rect">
            <a:avLst/>
          </a:prstGeom>
          <a:noFill/>
          <a:ln>
            <a:noFill/>
          </a:ln>
        </p:spPr>
        <p:txBody>
          <a:bodyPr anchorCtr="0" anchor="t" bIns="91425" lIns="0" spcFirstLastPara="1" rIns="0" wrap="square" tIns="91425">
            <a:noAutofit/>
          </a:bodyPr>
          <a:lstStyle/>
          <a:p>
            <a:pPr indent="0" lvl="0" marL="457200" marR="0" rtl="0" algn="just">
              <a:lnSpc>
                <a:spcPct val="115000"/>
              </a:lnSpc>
              <a:spcBef>
                <a:spcPts val="0"/>
              </a:spcBef>
              <a:spcAft>
                <a:spcPts val="0"/>
              </a:spcAft>
              <a:buSzPts val="1800"/>
              <a:buFont typeface="Arial"/>
              <a:buNone/>
            </a:pPr>
            <a:r>
              <a:t/>
            </a:r>
            <a:endParaRPr b="0" i="0" sz="1800" u="none" cap="none" strike="noStrike">
              <a:solidFill>
                <a:srgbClr val="000000"/>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 u="sng"/>
              <a:t>Key Characteristics:-</a:t>
            </a:r>
            <a:endParaRPr b="1" u="sng"/>
          </a:p>
          <a:p>
            <a:pPr indent="0" lvl="0" marL="0" rtl="0" algn="l">
              <a:lnSpc>
                <a:spcPct val="115000"/>
              </a:lnSpc>
              <a:spcBef>
                <a:spcPts val="0"/>
              </a:spcBef>
              <a:spcAft>
                <a:spcPts val="0"/>
              </a:spcAft>
              <a:buClr>
                <a:schemeClr val="dk1"/>
              </a:buClr>
              <a:buSzPts val="1100"/>
              <a:buFont typeface="Arial"/>
              <a:buNone/>
            </a:pPr>
            <a:r>
              <a:rPr lang="en" sz="1500"/>
              <a:t>1.Decentralized Data Management – Each microservice manages its own database.</a:t>
            </a:r>
            <a:endParaRPr sz="1500"/>
          </a:p>
          <a:p>
            <a:pPr indent="0" lvl="0" marL="0" rtl="0" algn="l">
              <a:lnSpc>
                <a:spcPct val="115000"/>
              </a:lnSpc>
              <a:spcBef>
                <a:spcPts val="0"/>
              </a:spcBef>
              <a:spcAft>
                <a:spcPts val="0"/>
              </a:spcAft>
              <a:buClr>
                <a:schemeClr val="dk1"/>
              </a:buClr>
              <a:buSzPts val="1100"/>
              <a:buFont typeface="Arial"/>
              <a:buNone/>
            </a:pPr>
            <a:r>
              <a:rPr lang="en" sz="1500"/>
              <a:t>2.Independent Deployment – Services can be updated without affecting others.</a:t>
            </a:r>
            <a:endParaRPr sz="1500"/>
          </a:p>
          <a:p>
            <a:pPr indent="0" lvl="0" marL="0" rtl="0" algn="l">
              <a:lnSpc>
                <a:spcPct val="115000"/>
              </a:lnSpc>
              <a:spcBef>
                <a:spcPts val="0"/>
              </a:spcBef>
              <a:spcAft>
                <a:spcPts val="0"/>
              </a:spcAft>
              <a:buClr>
                <a:schemeClr val="dk1"/>
              </a:buClr>
              <a:buSzPts val="1100"/>
              <a:buFont typeface="Arial"/>
              <a:buNone/>
            </a:pPr>
            <a:r>
              <a:rPr lang="en" sz="1500"/>
              <a:t>3.Lightweight Communication – Uses RESTful APIs, gRPC, or messaging queues (Kafka, RabbitMQ).</a:t>
            </a:r>
            <a:endParaRPr sz="1500"/>
          </a:p>
          <a:p>
            <a:pPr indent="0" lvl="0" marL="0" rtl="0" algn="l">
              <a:lnSpc>
                <a:spcPct val="115000"/>
              </a:lnSpc>
              <a:spcBef>
                <a:spcPts val="0"/>
              </a:spcBef>
              <a:spcAft>
                <a:spcPts val="0"/>
              </a:spcAft>
              <a:buClr>
                <a:schemeClr val="dk1"/>
              </a:buClr>
              <a:buSzPts val="1100"/>
              <a:buFont typeface="Arial"/>
              <a:buNone/>
            </a:pPr>
            <a:r>
              <a:t/>
            </a:r>
            <a:endParaRPr sz="1500"/>
          </a:p>
          <a:p>
            <a:pPr indent="0" lvl="0" marL="0" rtl="0" algn="l">
              <a:lnSpc>
                <a:spcPct val="115000"/>
              </a:lnSpc>
              <a:spcBef>
                <a:spcPts val="0"/>
              </a:spcBef>
              <a:spcAft>
                <a:spcPts val="0"/>
              </a:spcAft>
              <a:buSzPts val="1100"/>
              <a:buFont typeface="Arial"/>
              <a:buNone/>
            </a:pPr>
            <a:r>
              <a:rPr b="1" lang="en" u="sng"/>
              <a:t>Comparison with Monolithic Architectur</a:t>
            </a:r>
            <a:r>
              <a:rPr b="1" lang="en" u="sng"/>
              <a:t>e:-</a:t>
            </a:r>
            <a:endParaRPr b="1" u="sng"/>
          </a:p>
          <a:p>
            <a:pPr indent="0" lvl="0" marL="0" rtl="0" algn="l">
              <a:lnSpc>
                <a:spcPct val="115000"/>
              </a:lnSpc>
              <a:spcBef>
                <a:spcPts val="0"/>
              </a:spcBef>
              <a:spcAft>
                <a:spcPts val="0"/>
              </a:spcAft>
              <a:buClr>
                <a:schemeClr val="dk1"/>
              </a:buClr>
              <a:buSzPts val="1100"/>
              <a:buFont typeface="Arial"/>
              <a:buNone/>
            </a:pPr>
            <a:r>
              <a:t/>
            </a:r>
            <a:endParaRPr b="1" u="sng"/>
          </a:p>
          <a:p>
            <a:pPr indent="0" lvl="0" marL="0" rtl="0" algn="l">
              <a:lnSpc>
                <a:spcPct val="115000"/>
              </a:lnSpc>
              <a:spcBef>
                <a:spcPts val="0"/>
              </a:spcBef>
              <a:spcAft>
                <a:spcPts val="0"/>
              </a:spcAft>
              <a:buClr>
                <a:schemeClr val="dk1"/>
              </a:buClr>
              <a:buSzPts val="1100"/>
              <a:buFont typeface="Arial"/>
              <a:buNone/>
            </a:pPr>
            <a:r>
              <a:rPr lang="en" sz="1500"/>
              <a:t>Feature	                   Monolithic Architecture	           Microservices Architecture</a:t>
            </a:r>
            <a:endParaRPr sz="1500"/>
          </a:p>
          <a:p>
            <a:pPr indent="0" lvl="0" marL="0" rtl="0" algn="l">
              <a:lnSpc>
                <a:spcPct val="115000"/>
              </a:lnSpc>
              <a:spcBef>
                <a:spcPts val="0"/>
              </a:spcBef>
              <a:spcAft>
                <a:spcPts val="0"/>
              </a:spcAft>
              <a:buClr>
                <a:schemeClr val="dk1"/>
              </a:buClr>
              <a:buSzPts val="1100"/>
              <a:buFont typeface="Arial"/>
              <a:buNone/>
            </a:pPr>
            <a:r>
              <a:rPr lang="en" sz="1500"/>
              <a:t>1.Scalability	             Limited	                                      Highly scalable</a:t>
            </a:r>
            <a:endParaRPr sz="1500"/>
          </a:p>
          <a:p>
            <a:pPr indent="0" lvl="0" marL="0" rtl="0" algn="l">
              <a:lnSpc>
                <a:spcPct val="115000"/>
              </a:lnSpc>
              <a:spcBef>
                <a:spcPts val="0"/>
              </a:spcBef>
              <a:spcAft>
                <a:spcPts val="0"/>
              </a:spcAft>
              <a:buClr>
                <a:schemeClr val="dk1"/>
              </a:buClr>
              <a:buSzPts val="1100"/>
              <a:buFont typeface="Arial"/>
              <a:buNone/>
            </a:pPr>
            <a:r>
              <a:rPr lang="en" sz="1500"/>
              <a:t>2.Deployment	            Entire system redeploy	            Individual service updates</a:t>
            </a:r>
            <a:endParaRPr sz="1500"/>
          </a:p>
          <a:p>
            <a:pPr indent="0" lvl="0" marL="0" rtl="0" algn="l">
              <a:lnSpc>
                <a:spcPct val="115000"/>
              </a:lnSpc>
              <a:spcBef>
                <a:spcPts val="0"/>
              </a:spcBef>
              <a:spcAft>
                <a:spcPts val="0"/>
              </a:spcAft>
              <a:buClr>
                <a:schemeClr val="dk1"/>
              </a:buClr>
              <a:buSzPts val="1100"/>
              <a:buFont typeface="Arial"/>
              <a:buNone/>
            </a:pPr>
            <a:r>
              <a:rPr lang="en" sz="1500"/>
              <a:t>3.Resilience	            Single failure affects all	            Isolated failures</a:t>
            </a:r>
            <a:endParaRPr sz="1500"/>
          </a:p>
          <a:p>
            <a:pPr indent="0" lvl="0" marL="0" rtl="0" algn="l">
              <a:lnSpc>
                <a:spcPct val="115000"/>
              </a:lnSpc>
              <a:spcBef>
                <a:spcPts val="0"/>
              </a:spcBef>
              <a:spcAft>
                <a:spcPts val="0"/>
              </a:spcAft>
              <a:buClr>
                <a:schemeClr val="dk1"/>
              </a:buClr>
              <a:buSzPts val="1100"/>
              <a:buFont typeface="Arial"/>
              <a:buNone/>
            </a:pPr>
            <a:r>
              <a:rPr lang="en" sz="1500"/>
              <a:t>4.Flexibility	            Single technology stack	            Multiple technologies</a:t>
            </a:r>
            <a:endParaRPr sz="1500"/>
          </a:p>
          <a:p>
            <a:pPr indent="0" lvl="0" marL="0" rtl="0" algn="l">
              <a:lnSpc>
                <a:spcPct val="115000"/>
              </a:lnSpc>
              <a:spcBef>
                <a:spcPts val="0"/>
              </a:spcBef>
              <a:spcAft>
                <a:spcPts val="0"/>
              </a:spcAft>
              <a:buClr>
                <a:schemeClr val="dk1"/>
              </a:buClr>
              <a:buSzPts val="1100"/>
              <a:buFont typeface="Arial"/>
              <a:buNone/>
            </a:pPr>
            <a:r>
              <a:t/>
            </a:r>
            <a:endParaRPr sz="1500"/>
          </a:p>
          <a:p>
            <a:pPr indent="0" lvl="0" marL="0" marR="0" rtl="0" algn="l">
              <a:lnSpc>
                <a:spcPct val="115000"/>
              </a:lnSpc>
              <a:spcBef>
                <a:spcPts val="0"/>
              </a:spcBef>
              <a:spcAft>
                <a:spcPts val="0"/>
              </a:spcAft>
              <a:buSzPts val="1500"/>
              <a:buFont typeface="Arial"/>
              <a:buNone/>
            </a:pPr>
            <a:r>
              <a:t/>
            </a:r>
            <a:endParaRPr sz="1500"/>
          </a:p>
        </p:txBody>
      </p:sp>
      <p:pic>
        <p:nvPicPr>
          <p:cNvPr id="173" name="Google Shape;173;p30"/>
          <p:cNvPicPr preferRelativeResize="0"/>
          <p:nvPr/>
        </p:nvPicPr>
        <p:blipFill rotWithShape="1">
          <a:blip r:embed="rId3">
            <a:alphaModFix/>
          </a:blip>
          <a:srcRect b="0" l="0" r="0" t="0"/>
          <a:stretch/>
        </p:blipFill>
        <p:spPr>
          <a:xfrm>
            <a:off x="412920" y="96120"/>
            <a:ext cx="680760" cy="1099440"/>
          </a:xfrm>
          <a:prstGeom prst="rect">
            <a:avLst/>
          </a:prstGeom>
          <a:noFill/>
          <a:ln>
            <a:noFill/>
          </a:ln>
        </p:spPr>
      </p:pic>
      <p:cxnSp>
        <p:nvCxnSpPr>
          <p:cNvPr id="174" name="Google Shape;174;p30"/>
          <p:cNvCxnSpPr/>
          <p:nvPr/>
        </p:nvCxnSpPr>
        <p:spPr>
          <a:xfrm flipH="1" rot="10800000">
            <a:off x="-39800" y="3672700"/>
            <a:ext cx="7165200" cy="10500"/>
          </a:xfrm>
          <a:prstGeom prst="straightConnector1">
            <a:avLst/>
          </a:prstGeom>
          <a:noFill/>
          <a:ln cap="flat" cmpd="sng" w="28575">
            <a:solidFill>
              <a:schemeClr val="dk2"/>
            </a:solidFill>
            <a:prstDash val="solid"/>
            <a:round/>
            <a:headEnd len="med" w="med" type="none"/>
            <a:tailEnd len="med" w="med" type="none"/>
          </a:ln>
        </p:spPr>
      </p:cxnSp>
      <p:cxnSp>
        <p:nvCxnSpPr>
          <p:cNvPr id="175" name="Google Shape;175;p30"/>
          <p:cNvCxnSpPr/>
          <p:nvPr/>
        </p:nvCxnSpPr>
        <p:spPr>
          <a:xfrm flipH="1">
            <a:off x="1615300" y="3421325"/>
            <a:ext cx="10500" cy="14667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30"/>
          <p:cNvCxnSpPr/>
          <p:nvPr/>
        </p:nvCxnSpPr>
        <p:spPr>
          <a:xfrm flipH="1">
            <a:off x="4391325" y="3431800"/>
            <a:ext cx="10500" cy="13722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30"/>
          <p:cNvCxnSpPr/>
          <p:nvPr/>
        </p:nvCxnSpPr>
        <p:spPr>
          <a:xfrm>
            <a:off x="7125450" y="3431825"/>
            <a:ext cx="0" cy="1445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25440" y="402840"/>
            <a:ext cx="8738640" cy="90180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Clr>
                <a:srgbClr val="FFFF00"/>
              </a:buClr>
              <a:buSzPts val="2800"/>
              <a:buFont typeface="Merriweather"/>
              <a:buNone/>
            </a:pPr>
            <a:r>
              <a:rPr b="1" lang="en" sz="2600" strike="noStrike">
                <a:solidFill>
                  <a:srgbClr val="FFFF00"/>
                </a:solidFill>
                <a:latin typeface="Merriweather"/>
                <a:ea typeface="Merriweather"/>
                <a:cs typeface="Merriweather"/>
                <a:sym typeface="Merriweather"/>
              </a:rPr>
              <a:t>    </a:t>
            </a:r>
            <a:r>
              <a:rPr b="1" lang="en" sz="2600">
                <a:solidFill>
                  <a:srgbClr val="FFFF00"/>
                </a:solidFill>
                <a:latin typeface="Merriweather"/>
                <a:ea typeface="Merriweather"/>
                <a:cs typeface="Merriweather"/>
                <a:sym typeface="Merriweather"/>
              </a:rPr>
              <a:t>Operating system support for microservices</a:t>
            </a:r>
            <a:endParaRPr b="0" sz="2500" strike="noStrike">
              <a:solidFill>
                <a:srgbClr val="000000"/>
              </a:solidFill>
              <a:latin typeface="Arial"/>
              <a:ea typeface="Arial"/>
              <a:cs typeface="Arial"/>
              <a:sym typeface="Arial"/>
            </a:endParaRPr>
          </a:p>
          <a:p>
            <a:pPr indent="0" lvl="0" marL="0" rtl="0" algn="l">
              <a:lnSpc>
                <a:spcPct val="100000"/>
              </a:lnSpc>
              <a:spcBef>
                <a:spcPts val="0"/>
              </a:spcBef>
              <a:spcAft>
                <a:spcPts val="0"/>
              </a:spcAft>
              <a:buSzPts val="2800"/>
              <a:buNone/>
            </a:pPr>
            <a:r>
              <a:t/>
            </a:r>
            <a:endParaRPr b="0" sz="2600" strike="noStrike">
              <a:solidFill>
                <a:srgbClr val="000000"/>
              </a:solidFill>
              <a:latin typeface="Arial"/>
              <a:ea typeface="Arial"/>
              <a:cs typeface="Arial"/>
              <a:sym typeface="Arial"/>
            </a:endParaRPr>
          </a:p>
        </p:txBody>
      </p:sp>
      <p:pic>
        <p:nvPicPr>
          <p:cNvPr id="183" name="Google Shape;183;p31"/>
          <p:cNvPicPr preferRelativeResize="0"/>
          <p:nvPr/>
        </p:nvPicPr>
        <p:blipFill rotWithShape="1">
          <a:blip r:embed="rId3">
            <a:alphaModFix/>
          </a:blip>
          <a:srcRect b="0" l="0" r="0" t="0"/>
          <a:stretch/>
        </p:blipFill>
        <p:spPr>
          <a:xfrm>
            <a:off x="412920" y="96120"/>
            <a:ext cx="680760" cy="1099440"/>
          </a:xfrm>
          <a:prstGeom prst="rect">
            <a:avLst/>
          </a:prstGeom>
          <a:noFill/>
          <a:ln>
            <a:noFill/>
          </a:ln>
        </p:spPr>
      </p:pic>
      <p:sp>
        <p:nvSpPr>
          <p:cNvPr id="184" name="Google Shape;184;p31"/>
          <p:cNvSpPr txBox="1"/>
          <p:nvPr/>
        </p:nvSpPr>
        <p:spPr>
          <a:xfrm>
            <a:off x="258500" y="1438600"/>
            <a:ext cx="7715400" cy="350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600" u="sng">
                <a:solidFill>
                  <a:schemeClr val="dk1"/>
                </a:solidFill>
              </a:rPr>
              <a:t>1.Resource Management</a:t>
            </a:r>
            <a:endParaRPr b="1" sz="1600" u="sng">
              <a:solidFill>
                <a:schemeClr val="dk1"/>
              </a:solidFill>
            </a:endParaRPr>
          </a:p>
          <a:p>
            <a:pPr indent="-317500" lvl="0" marL="457200" rtl="0" algn="l">
              <a:lnSpc>
                <a:spcPct val="115000"/>
              </a:lnSpc>
              <a:spcBef>
                <a:spcPts val="1200"/>
              </a:spcBef>
              <a:spcAft>
                <a:spcPts val="0"/>
              </a:spcAft>
              <a:buClr>
                <a:schemeClr val="dk1"/>
              </a:buClr>
              <a:buSzPts val="1400"/>
              <a:buChar char="●"/>
            </a:pPr>
            <a:r>
              <a:rPr lang="en">
                <a:solidFill>
                  <a:schemeClr val="dk1"/>
                </a:solidFill>
              </a:rPr>
              <a:t>Optimized CPU &amp; memory allocation for efficiency</a:t>
            </a:r>
            <a:r>
              <a:rPr lang="en">
                <a:solidFill>
                  <a:schemeClr val="dk1"/>
                </a:solidFill>
              </a:rPr>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Process isolation using namespaces for security.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600" u="sng">
                <a:solidFill>
                  <a:schemeClr val="dk1"/>
                </a:solidFill>
              </a:rPr>
              <a:t>2.Linux vs. Windows</a:t>
            </a:r>
            <a:endParaRPr b="1" sz="1600" u="sng">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Linux</a:t>
            </a:r>
            <a:r>
              <a:rPr lang="en">
                <a:solidFill>
                  <a:schemeClr val="dk1"/>
                </a:solidFill>
              </a:rPr>
              <a:t> – High performance, native container support, open-source, strong security.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Windows</a:t>
            </a:r>
            <a:r>
              <a:rPr lang="en">
                <a:solidFill>
                  <a:schemeClr val="dk1"/>
                </a:solidFill>
              </a:rPr>
              <a:t> – Moderate performance, limited Docker support, license-based, proprietary security.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600" u="sng">
                <a:solidFill>
                  <a:schemeClr val="dk1"/>
                </a:solidFill>
              </a:rPr>
              <a:t>3.Containerization &amp; OS Integration</a:t>
            </a:r>
            <a:endParaRPr b="1" sz="1600" u="sng">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Portability</a:t>
            </a:r>
            <a:r>
              <a:rPr lang="en">
                <a:solidFill>
                  <a:schemeClr val="dk1"/>
                </a:solidFill>
              </a:rPr>
              <a:t> – Run across different OS environments.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Fast Deployment</a:t>
            </a:r>
            <a:r>
              <a:rPr lang="en">
                <a:solidFill>
                  <a:schemeClr val="dk1"/>
                </a:solidFill>
              </a:rPr>
              <a:t> – Pre-configured service environment.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60" y="500760"/>
            <a:ext cx="8520120" cy="62352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Clr>
                <a:srgbClr val="FFFF00"/>
              </a:buClr>
              <a:buSzPts val="2800"/>
              <a:buFont typeface="Merriweather"/>
              <a:buNone/>
            </a:pPr>
            <a:r>
              <a:rPr b="1" lang="en" sz="2800">
                <a:solidFill>
                  <a:srgbClr val="FFFF00"/>
                </a:solidFill>
                <a:latin typeface="Merriweather"/>
                <a:ea typeface="Merriweather"/>
                <a:cs typeface="Merriweather"/>
                <a:sym typeface="Merriweather"/>
              </a:rPr>
              <a:t>Applications of Microservices</a:t>
            </a:r>
            <a:endParaRPr b="0" sz="2800" strike="noStrike">
              <a:solidFill>
                <a:srgbClr val="000000"/>
              </a:solidFill>
              <a:latin typeface="Arial"/>
              <a:ea typeface="Arial"/>
              <a:cs typeface="Arial"/>
              <a:sym typeface="Arial"/>
            </a:endParaRPr>
          </a:p>
        </p:txBody>
      </p:sp>
      <p:pic>
        <p:nvPicPr>
          <p:cNvPr id="190" name="Google Shape;190;p32"/>
          <p:cNvPicPr preferRelativeResize="0"/>
          <p:nvPr/>
        </p:nvPicPr>
        <p:blipFill rotWithShape="1">
          <a:blip r:embed="rId3">
            <a:alphaModFix/>
          </a:blip>
          <a:srcRect b="0" l="0" r="0" t="0"/>
          <a:stretch/>
        </p:blipFill>
        <p:spPr>
          <a:xfrm>
            <a:off x="412920" y="96120"/>
            <a:ext cx="680760" cy="1099440"/>
          </a:xfrm>
          <a:prstGeom prst="rect">
            <a:avLst/>
          </a:prstGeom>
          <a:noFill/>
          <a:ln>
            <a:noFill/>
          </a:ln>
        </p:spPr>
      </p:pic>
      <p:sp>
        <p:nvSpPr>
          <p:cNvPr id="191" name="Google Shape;191;p32"/>
          <p:cNvSpPr txBox="1"/>
          <p:nvPr/>
        </p:nvSpPr>
        <p:spPr>
          <a:xfrm>
            <a:off x="0" y="1293200"/>
            <a:ext cx="7772700" cy="420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500" u="sng"/>
              <a:t>1.Cloud Computing</a:t>
            </a:r>
            <a:endParaRPr b="1" sz="1500" u="sng"/>
          </a:p>
          <a:p>
            <a:pPr indent="0" lvl="0" marL="0" rtl="0" algn="l">
              <a:spcBef>
                <a:spcPts val="0"/>
              </a:spcBef>
              <a:spcAft>
                <a:spcPts val="0"/>
              </a:spcAft>
              <a:buClr>
                <a:schemeClr val="dk1"/>
              </a:buClr>
              <a:buSzPts val="1100"/>
              <a:buFont typeface="Arial"/>
              <a:buNone/>
            </a:pPr>
            <a:r>
              <a:rPr lang="en" sz="1500"/>
              <a:t>AWS Lambda, Azure Functions, Google Cloud Functions provide serverless microservices.</a:t>
            </a:r>
            <a:endParaRPr sz="1500"/>
          </a:p>
          <a:p>
            <a:pPr indent="0" lvl="0" marL="0" rtl="0" algn="l">
              <a:spcBef>
                <a:spcPts val="0"/>
              </a:spcBef>
              <a:spcAft>
                <a:spcPts val="0"/>
              </a:spcAft>
              <a:buClr>
                <a:schemeClr val="dk1"/>
              </a:buClr>
              <a:buSzPts val="1100"/>
              <a:buFont typeface="Arial"/>
              <a:buNone/>
            </a:pPr>
            <a:r>
              <a:rPr lang="en" sz="1500"/>
              <a:t>Netflix uses microservices to scale video streaming efficiently.</a:t>
            </a:r>
            <a:endParaRPr sz="1500"/>
          </a:p>
          <a:p>
            <a:pPr indent="0" lvl="0" marL="0" rtl="0" algn="l">
              <a:spcBef>
                <a:spcPts val="0"/>
              </a:spcBef>
              <a:spcAft>
                <a:spcPts val="0"/>
              </a:spcAft>
              <a:buClr>
                <a:schemeClr val="dk1"/>
              </a:buClr>
              <a:buSzPts val="1100"/>
              <a:buFont typeface="Arial"/>
              <a:buNone/>
            </a:pPr>
            <a:r>
              <a:t/>
            </a:r>
            <a:endParaRPr b="1" sz="1500" u="sng"/>
          </a:p>
          <a:p>
            <a:pPr indent="0" lvl="0" marL="0" rtl="0" algn="l">
              <a:spcBef>
                <a:spcPts val="0"/>
              </a:spcBef>
              <a:spcAft>
                <a:spcPts val="0"/>
              </a:spcAft>
              <a:buClr>
                <a:schemeClr val="dk1"/>
              </a:buClr>
              <a:buSzPts val="1100"/>
              <a:buFont typeface="Arial"/>
              <a:buNone/>
            </a:pPr>
            <a:r>
              <a:rPr b="1" lang="en" sz="1500" u="sng"/>
              <a:t>2.E-Commerce</a:t>
            </a:r>
            <a:endParaRPr b="1" sz="1500" u="sng"/>
          </a:p>
          <a:p>
            <a:pPr indent="0" lvl="0" marL="0" rtl="0" algn="l">
              <a:spcBef>
                <a:spcPts val="0"/>
              </a:spcBef>
              <a:spcAft>
                <a:spcPts val="0"/>
              </a:spcAft>
              <a:buClr>
                <a:schemeClr val="dk1"/>
              </a:buClr>
              <a:buSzPts val="1100"/>
              <a:buFont typeface="Arial"/>
              <a:buNone/>
            </a:pPr>
            <a:r>
              <a:rPr lang="en" sz="1500"/>
              <a:t>Amazon and eBay use microservices for inventory, payment, and order processing.</a:t>
            </a:r>
            <a:endParaRPr sz="1500"/>
          </a:p>
          <a:p>
            <a:pPr indent="0" lvl="0" marL="0" rtl="0" algn="l">
              <a:spcBef>
                <a:spcPts val="0"/>
              </a:spcBef>
              <a:spcAft>
                <a:spcPts val="0"/>
              </a:spcAft>
              <a:buClr>
                <a:schemeClr val="dk1"/>
              </a:buClr>
              <a:buSzPts val="1100"/>
              <a:buFont typeface="Arial"/>
              <a:buNone/>
            </a:pPr>
            <a:r>
              <a:rPr lang="en" sz="1500"/>
              <a:t>Each function (cart, search, payment) is an independent microservice.</a:t>
            </a:r>
            <a:endParaRPr sz="15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u="sng"/>
              <a:t>3.Banking and FinTech</a:t>
            </a:r>
            <a:endParaRPr b="1" u="sng"/>
          </a:p>
          <a:p>
            <a:pPr indent="0" lvl="0" marL="0" rtl="0" algn="l">
              <a:spcBef>
                <a:spcPts val="0"/>
              </a:spcBef>
              <a:spcAft>
                <a:spcPts val="0"/>
              </a:spcAft>
              <a:buClr>
                <a:schemeClr val="dk1"/>
              </a:buClr>
              <a:buSzPts val="1100"/>
              <a:buFont typeface="Arial"/>
              <a:buNone/>
            </a:pPr>
            <a:r>
              <a:rPr lang="en"/>
              <a:t>PayPal and Stripe use microservices for secure transactions and fraud detection.</a:t>
            </a:r>
            <a:endParaRPr/>
          </a:p>
          <a:p>
            <a:pPr indent="0" lvl="0" marL="0" rtl="0" algn="l">
              <a:spcBef>
                <a:spcPts val="0"/>
              </a:spcBef>
              <a:spcAft>
                <a:spcPts val="0"/>
              </a:spcAft>
              <a:buClr>
                <a:schemeClr val="dk1"/>
              </a:buClr>
              <a:buSzPts val="1100"/>
              <a:buFont typeface="Arial"/>
              <a:buNone/>
            </a:pPr>
            <a:r>
              <a:rPr lang="en"/>
              <a:t>Real-time risk analysis is performed using distributed services.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u="sng"/>
              <a:t>4.Healthcare</a:t>
            </a:r>
            <a:endParaRPr b="1" u="sng"/>
          </a:p>
          <a:p>
            <a:pPr indent="0" lvl="0" marL="0" rtl="0" algn="l">
              <a:spcBef>
                <a:spcPts val="0"/>
              </a:spcBef>
              <a:spcAft>
                <a:spcPts val="0"/>
              </a:spcAft>
              <a:buClr>
                <a:schemeClr val="dk1"/>
              </a:buClr>
              <a:buSzPts val="1100"/>
              <a:buFont typeface="Arial"/>
              <a:buNone/>
            </a:pPr>
            <a:r>
              <a:rPr lang="en"/>
              <a:t>Electronic Health Records (EHRs) are managed using microservices.</a:t>
            </a:r>
            <a:endParaRPr/>
          </a:p>
          <a:p>
            <a:pPr indent="0" lvl="0" marL="0" rtl="0" algn="l">
              <a:spcBef>
                <a:spcPts val="0"/>
              </a:spcBef>
              <a:spcAft>
                <a:spcPts val="0"/>
              </a:spcAft>
              <a:buClr>
                <a:schemeClr val="dk1"/>
              </a:buClr>
              <a:buSzPts val="1100"/>
              <a:buFont typeface="Arial"/>
              <a:buNone/>
            </a:pPr>
            <a:r>
              <a:rPr lang="en"/>
              <a:t>Telemedicine applications like Teladoc use microservices for video calls and patient management.</a:t>
            </a:r>
            <a:endParaRPr sz="1500"/>
          </a:p>
          <a:p>
            <a:pPr indent="0" lvl="0" marL="0" rtl="0" algn="l">
              <a:spcBef>
                <a:spcPts val="0"/>
              </a:spcBef>
              <a:spcAft>
                <a:spcPts val="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type="title"/>
          </p:nvPr>
        </p:nvSpPr>
        <p:spPr>
          <a:xfrm>
            <a:off x="311760" y="500760"/>
            <a:ext cx="8520120" cy="62352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Clr>
                <a:srgbClr val="FFFF00"/>
              </a:buClr>
              <a:buSzPts val="2800"/>
              <a:buFont typeface="Merriweather"/>
              <a:buNone/>
            </a:pPr>
            <a:r>
              <a:rPr b="1" lang="en" sz="2800">
                <a:solidFill>
                  <a:srgbClr val="FFFF00"/>
                </a:solidFill>
                <a:latin typeface="Merriweather"/>
                <a:ea typeface="Merriweather"/>
                <a:cs typeface="Merriweather"/>
                <a:sym typeface="Merriweather"/>
              </a:rPr>
              <a:t>Challenges</a:t>
            </a:r>
            <a:r>
              <a:rPr b="1" lang="en" sz="2800">
                <a:solidFill>
                  <a:srgbClr val="FFFF00"/>
                </a:solidFill>
                <a:latin typeface="Merriweather"/>
                <a:ea typeface="Merriweather"/>
                <a:cs typeface="Merriweather"/>
                <a:sym typeface="Merriweather"/>
              </a:rPr>
              <a:t> and Solutions</a:t>
            </a:r>
            <a:endParaRPr b="0" sz="2800" strike="noStrike">
              <a:solidFill>
                <a:srgbClr val="000000"/>
              </a:solidFill>
              <a:latin typeface="Arial"/>
              <a:ea typeface="Arial"/>
              <a:cs typeface="Arial"/>
              <a:sym typeface="Arial"/>
            </a:endParaRPr>
          </a:p>
        </p:txBody>
      </p:sp>
      <p:sp>
        <p:nvSpPr>
          <p:cNvPr id="197" name="Google Shape;197;p33"/>
          <p:cNvSpPr/>
          <p:nvPr/>
        </p:nvSpPr>
        <p:spPr>
          <a:xfrm>
            <a:off x="358563" y="1626395"/>
            <a:ext cx="8427000" cy="3113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pic>
        <p:nvPicPr>
          <p:cNvPr id="198" name="Google Shape;198;p33"/>
          <p:cNvPicPr preferRelativeResize="0"/>
          <p:nvPr/>
        </p:nvPicPr>
        <p:blipFill rotWithShape="1">
          <a:blip r:embed="rId3">
            <a:alphaModFix/>
          </a:blip>
          <a:srcRect b="0" l="0" r="0" t="0"/>
          <a:stretch/>
        </p:blipFill>
        <p:spPr>
          <a:xfrm>
            <a:off x="412920" y="96120"/>
            <a:ext cx="680760" cy="1099440"/>
          </a:xfrm>
          <a:prstGeom prst="rect">
            <a:avLst/>
          </a:prstGeom>
          <a:noFill/>
          <a:ln>
            <a:noFill/>
          </a:ln>
        </p:spPr>
      </p:pic>
      <p:sp>
        <p:nvSpPr>
          <p:cNvPr id="199" name="Google Shape;199;p33"/>
          <p:cNvSpPr txBox="1"/>
          <p:nvPr/>
        </p:nvSpPr>
        <p:spPr>
          <a:xfrm>
            <a:off x="0" y="1282200"/>
            <a:ext cx="91440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u="sng"/>
              <a:t>1.Security Risks</a:t>
            </a:r>
            <a:endParaRPr b="1" sz="1600" u="sng"/>
          </a:p>
          <a:p>
            <a:pPr indent="0" lvl="0" marL="0" rtl="0" algn="l">
              <a:spcBef>
                <a:spcPts val="0"/>
              </a:spcBef>
              <a:spcAft>
                <a:spcPts val="0"/>
              </a:spcAft>
              <a:buClr>
                <a:schemeClr val="dk1"/>
              </a:buClr>
              <a:buSzPts val="1100"/>
              <a:buFont typeface="Arial"/>
              <a:buNone/>
            </a:pPr>
            <a:r>
              <a:rPr lang="en" sz="1600"/>
              <a:t>Problem: Microservices increase the attack surface.</a:t>
            </a:r>
            <a:endParaRPr sz="1600"/>
          </a:p>
          <a:p>
            <a:pPr indent="0" lvl="0" marL="0" rtl="0" algn="l">
              <a:spcBef>
                <a:spcPts val="0"/>
              </a:spcBef>
              <a:spcAft>
                <a:spcPts val="0"/>
              </a:spcAft>
              <a:buClr>
                <a:schemeClr val="dk1"/>
              </a:buClr>
              <a:buSzPts val="1100"/>
              <a:buFont typeface="Arial"/>
              <a:buNone/>
            </a:pPr>
            <a:r>
              <a:rPr lang="en" sz="1600"/>
              <a:t>Solution: API gateways, end-to-end encryption, OAuth authentication.</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en" sz="1600" u="sng"/>
              <a:t>2.Data Consistency</a:t>
            </a:r>
            <a:endParaRPr b="1" sz="1600" u="sng"/>
          </a:p>
          <a:p>
            <a:pPr indent="0" lvl="0" marL="0" rtl="0" algn="l">
              <a:spcBef>
                <a:spcPts val="0"/>
              </a:spcBef>
              <a:spcAft>
                <a:spcPts val="0"/>
              </a:spcAft>
              <a:buClr>
                <a:schemeClr val="dk1"/>
              </a:buClr>
              <a:buSzPts val="1100"/>
              <a:buFont typeface="Arial"/>
              <a:buNone/>
            </a:pPr>
            <a:r>
              <a:rPr lang="en" sz="1600"/>
              <a:t>Problem: Each microservice has its own database, leading to consistency issues.</a:t>
            </a:r>
            <a:endParaRPr sz="1600"/>
          </a:p>
          <a:p>
            <a:pPr indent="0" lvl="0" marL="0" rtl="0" algn="l">
              <a:spcBef>
                <a:spcPts val="0"/>
              </a:spcBef>
              <a:spcAft>
                <a:spcPts val="0"/>
              </a:spcAft>
              <a:buClr>
                <a:schemeClr val="dk1"/>
              </a:buClr>
              <a:buSzPts val="1100"/>
              <a:buFont typeface="Arial"/>
              <a:buNone/>
            </a:pPr>
            <a:r>
              <a:rPr lang="en" sz="1600"/>
              <a:t>Solution: Event-driven architectures, database synchronization techniques.</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b="1" lang="en" sz="1600" u="sng"/>
              <a:t>3.Resource Consumption</a:t>
            </a:r>
            <a:endParaRPr b="1" sz="1600" u="sng"/>
          </a:p>
          <a:p>
            <a:pPr indent="0" lvl="0" marL="0" rtl="0" algn="l">
              <a:spcBef>
                <a:spcPts val="0"/>
              </a:spcBef>
              <a:spcAft>
                <a:spcPts val="0"/>
              </a:spcAft>
              <a:buClr>
                <a:schemeClr val="dk1"/>
              </a:buClr>
              <a:buSzPts val="1100"/>
              <a:buFont typeface="Arial"/>
              <a:buNone/>
            </a:pPr>
            <a:r>
              <a:rPr lang="en" sz="1600"/>
              <a:t>Problem: Excessive microservices increase memory and CPU usage.</a:t>
            </a:r>
            <a:endParaRPr sz="1600"/>
          </a:p>
          <a:p>
            <a:pPr indent="0" lvl="0" marL="0" rtl="0" algn="l">
              <a:spcBef>
                <a:spcPts val="0"/>
              </a:spcBef>
              <a:spcAft>
                <a:spcPts val="0"/>
              </a:spcAft>
              <a:buClr>
                <a:schemeClr val="dk1"/>
              </a:buClr>
              <a:buSzPts val="1100"/>
              <a:buFont typeface="Arial"/>
              <a:buNone/>
            </a:pPr>
            <a:r>
              <a:rPr lang="en" sz="1600"/>
              <a:t>Solution: Auto-scaling, efficient load balancing.</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b="1" lang="en" sz="1600" u="sng"/>
              <a:t>4.Scalability Management</a:t>
            </a:r>
            <a:endParaRPr b="1" sz="1600" u="sng"/>
          </a:p>
          <a:p>
            <a:pPr indent="0" lvl="0" marL="0" rtl="0" algn="l">
              <a:spcBef>
                <a:spcPts val="0"/>
              </a:spcBef>
              <a:spcAft>
                <a:spcPts val="0"/>
              </a:spcAft>
              <a:buClr>
                <a:schemeClr val="dk1"/>
              </a:buClr>
              <a:buSzPts val="1100"/>
              <a:buFont typeface="Arial"/>
              <a:buNone/>
            </a:pPr>
            <a:r>
              <a:rPr lang="en" sz="1600"/>
              <a:t>Problem: Managing thousands of microservices is complex.</a:t>
            </a:r>
            <a:endParaRPr sz="1600"/>
          </a:p>
          <a:p>
            <a:pPr indent="0" lvl="0" marL="0" rtl="0" algn="l">
              <a:spcBef>
                <a:spcPts val="0"/>
              </a:spcBef>
              <a:spcAft>
                <a:spcPts val="0"/>
              </a:spcAft>
              <a:buClr>
                <a:schemeClr val="dk1"/>
              </a:buClr>
              <a:buSzPts val="1100"/>
              <a:buFont typeface="Arial"/>
              <a:buNone/>
            </a:pPr>
            <a:r>
              <a:rPr lang="en" sz="1600"/>
              <a:t>Solution: Kubernetes for automated scaling and service discovery.</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60" y="500760"/>
            <a:ext cx="8520120" cy="623520"/>
          </a:xfrm>
          <a:prstGeom prst="rect">
            <a:avLst/>
          </a:prstGeom>
          <a:noFill/>
          <a:ln>
            <a:noFill/>
          </a:ln>
        </p:spPr>
        <p:txBody>
          <a:bodyPr anchorCtr="0" anchor="t" bIns="91425" lIns="0" spcFirstLastPara="1" rIns="0"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2800">
                <a:solidFill>
                  <a:srgbClr val="FFFF00"/>
                </a:solidFill>
                <a:latin typeface="Merriweather"/>
                <a:ea typeface="Merriweather"/>
                <a:cs typeface="Merriweather"/>
                <a:sym typeface="Merriweather"/>
              </a:rPr>
              <a:t> Future Trends in Microservices</a:t>
            </a:r>
            <a:endParaRPr b="1" sz="2800">
              <a:solidFill>
                <a:srgbClr val="FFFF00"/>
              </a:solidFill>
              <a:latin typeface="Merriweather"/>
              <a:ea typeface="Merriweather"/>
              <a:cs typeface="Merriweather"/>
              <a:sym typeface="Merriweather"/>
            </a:endParaRPr>
          </a:p>
          <a:p>
            <a:pPr indent="0" lvl="0" marL="0" rtl="0" algn="ctr">
              <a:lnSpc>
                <a:spcPct val="115000"/>
              </a:lnSpc>
              <a:spcBef>
                <a:spcPts val="0"/>
              </a:spcBef>
              <a:spcAft>
                <a:spcPts val="0"/>
              </a:spcAft>
              <a:buClr>
                <a:schemeClr val="dk1"/>
              </a:buClr>
              <a:buSzPts val="1100"/>
              <a:buFont typeface="Arial"/>
              <a:buNone/>
            </a:pPr>
            <a:r>
              <a:t/>
            </a:r>
            <a:endParaRPr b="1" sz="2800">
              <a:solidFill>
                <a:srgbClr val="FFFF00"/>
              </a:solidFill>
              <a:latin typeface="Merriweather"/>
              <a:ea typeface="Merriweather"/>
              <a:cs typeface="Merriweather"/>
              <a:sym typeface="Merriweather"/>
            </a:endParaRPr>
          </a:p>
          <a:p>
            <a:pPr indent="0" lvl="0" marL="0" rtl="0" algn="ctr">
              <a:lnSpc>
                <a:spcPct val="115000"/>
              </a:lnSpc>
              <a:spcBef>
                <a:spcPts val="0"/>
              </a:spcBef>
              <a:spcAft>
                <a:spcPts val="0"/>
              </a:spcAft>
              <a:buClr>
                <a:srgbClr val="FFFF00"/>
              </a:buClr>
              <a:buSzPts val="2800"/>
              <a:buFont typeface="Merriweather"/>
              <a:buNone/>
            </a:pPr>
            <a:r>
              <a:t/>
            </a:r>
            <a:endParaRPr b="1" sz="2800">
              <a:solidFill>
                <a:srgbClr val="FFFF00"/>
              </a:solidFill>
              <a:latin typeface="Merriweather"/>
              <a:ea typeface="Merriweather"/>
              <a:cs typeface="Merriweather"/>
              <a:sym typeface="Merriweather"/>
            </a:endParaRPr>
          </a:p>
        </p:txBody>
      </p:sp>
      <p:pic>
        <p:nvPicPr>
          <p:cNvPr id="205" name="Google Shape;205;p34"/>
          <p:cNvPicPr preferRelativeResize="0"/>
          <p:nvPr/>
        </p:nvPicPr>
        <p:blipFill rotWithShape="1">
          <a:blip r:embed="rId3">
            <a:alphaModFix/>
          </a:blip>
          <a:srcRect b="0" l="0" r="0" t="0"/>
          <a:stretch/>
        </p:blipFill>
        <p:spPr>
          <a:xfrm>
            <a:off x="412920" y="96120"/>
            <a:ext cx="680760" cy="1099440"/>
          </a:xfrm>
          <a:prstGeom prst="rect">
            <a:avLst/>
          </a:prstGeom>
          <a:noFill/>
          <a:ln>
            <a:noFill/>
          </a:ln>
        </p:spPr>
      </p:pic>
      <p:sp>
        <p:nvSpPr>
          <p:cNvPr id="206" name="Google Shape;206;p34"/>
          <p:cNvSpPr txBox="1"/>
          <p:nvPr/>
        </p:nvSpPr>
        <p:spPr>
          <a:xfrm>
            <a:off x="231375" y="1563300"/>
            <a:ext cx="7715400" cy="412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u="sng"/>
              <a:t>1.AI-Driven Microservices</a:t>
            </a:r>
            <a:endParaRPr b="1" sz="1600" u="sng"/>
          </a:p>
          <a:p>
            <a:pPr indent="0" lvl="0" marL="0" rtl="0" algn="l">
              <a:spcBef>
                <a:spcPts val="0"/>
              </a:spcBef>
              <a:spcAft>
                <a:spcPts val="0"/>
              </a:spcAft>
              <a:buClr>
                <a:schemeClr val="dk1"/>
              </a:buClr>
              <a:buSzPts val="1100"/>
              <a:buFont typeface="Arial"/>
              <a:buNone/>
            </a:pPr>
            <a:r>
              <a:rPr lang="en" sz="1600"/>
              <a:t>AI-powered microservices can analyze large datasets for predictive analytics.</a:t>
            </a:r>
            <a:endParaRPr sz="1600"/>
          </a:p>
          <a:p>
            <a:pPr indent="0" lvl="0" marL="0" rtl="0" algn="l">
              <a:spcBef>
                <a:spcPts val="0"/>
              </a:spcBef>
              <a:spcAft>
                <a:spcPts val="0"/>
              </a:spcAft>
              <a:buClr>
                <a:schemeClr val="dk1"/>
              </a:buClr>
              <a:buSzPts val="1100"/>
              <a:buFont typeface="Arial"/>
              <a:buNone/>
            </a:pPr>
            <a:r>
              <a:rPr lang="en" sz="1600"/>
              <a:t>Chatbots and recommendation systems leverage microservices for intelligent decision-making.</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en" sz="1600" u="sng"/>
              <a:t>2.Serverless Computing</a:t>
            </a:r>
            <a:endParaRPr b="1" sz="1600" u="sng"/>
          </a:p>
          <a:p>
            <a:pPr indent="0" lvl="0" marL="0" rtl="0" algn="l">
              <a:spcBef>
                <a:spcPts val="0"/>
              </a:spcBef>
              <a:spcAft>
                <a:spcPts val="0"/>
              </a:spcAft>
              <a:buClr>
                <a:schemeClr val="dk1"/>
              </a:buClr>
              <a:buSzPts val="1100"/>
              <a:buFont typeface="Arial"/>
              <a:buNone/>
            </a:pPr>
            <a:r>
              <a:rPr lang="en" sz="1600"/>
              <a:t>Serverless platforms (AWS Lambda, Google Cloud Functions) reduce infrastructure management.</a:t>
            </a:r>
            <a:endParaRPr sz="1600"/>
          </a:p>
          <a:p>
            <a:pPr indent="0" lvl="0" marL="0" rtl="0" algn="l">
              <a:spcBef>
                <a:spcPts val="0"/>
              </a:spcBef>
              <a:spcAft>
                <a:spcPts val="0"/>
              </a:spcAft>
              <a:buClr>
                <a:schemeClr val="dk1"/>
              </a:buClr>
              <a:buSzPts val="1100"/>
              <a:buFont typeface="Arial"/>
              <a:buNone/>
            </a:pPr>
            <a:r>
              <a:rPr lang="en" sz="1600"/>
              <a:t>Functions execute only when triggered, reducing costs.</a:t>
            </a:r>
            <a:endParaRPr sz="1600"/>
          </a:p>
          <a:p>
            <a:pPr indent="0" lvl="0" marL="0" rtl="0" algn="l">
              <a:spcBef>
                <a:spcPts val="0"/>
              </a:spcBef>
              <a:spcAft>
                <a:spcPts val="0"/>
              </a:spcAft>
              <a:buClr>
                <a:schemeClr val="dk1"/>
              </a:buClr>
              <a:buSzPts val="1100"/>
              <a:buFont typeface="Arial"/>
              <a:buNone/>
            </a:pPr>
            <a:r>
              <a:t/>
            </a:r>
            <a:endParaRPr b="1" sz="1600" u="sng"/>
          </a:p>
          <a:p>
            <a:pPr indent="0" lvl="0" marL="0" rtl="0" algn="l">
              <a:spcBef>
                <a:spcPts val="0"/>
              </a:spcBef>
              <a:spcAft>
                <a:spcPts val="0"/>
              </a:spcAft>
              <a:buClr>
                <a:schemeClr val="dk1"/>
              </a:buClr>
              <a:buSzPts val="1100"/>
              <a:buFont typeface="Arial"/>
              <a:buNone/>
            </a:pPr>
            <a:r>
              <a:rPr b="1" lang="en" sz="1600" u="sng"/>
              <a:t>3.Enhanced OS-Level Support</a:t>
            </a:r>
            <a:endParaRPr b="1" sz="1600" u="sng"/>
          </a:p>
          <a:p>
            <a:pPr indent="0" lvl="0" marL="0" rtl="0" algn="l">
              <a:spcBef>
                <a:spcPts val="0"/>
              </a:spcBef>
              <a:spcAft>
                <a:spcPts val="0"/>
              </a:spcAft>
              <a:buClr>
                <a:schemeClr val="dk1"/>
              </a:buClr>
              <a:buSzPts val="1100"/>
              <a:buFont typeface="Arial"/>
              <a:buNone/>
            </a:pPr>
            <a:r>
              <a:rPr lang="en" sz="1600"/>
              <a:t>Future operating systems will provide native microservices orchestration.</a:t>
            </a:r>
            <a:endParaRPr sz="1600"/>
          </a:p>
          <a:p>
            <a:pPr indent="0" lvl="0" marL="0" rtl="0" algn="l">
              <a:spcBef>
                <a:spcPts val="0"/>
              </a:spcBef>
              <a:spcAft>
                <a:spcPts val="0"/>
              </a:spcAft>
              <a:buClr>
                <a:schemeClr val="dk1"/>
              </a:buClr>
              <a:buSzPts val="1100"/>
              <a:buFont typeface="Arial"/>
              <a:buNone/>
            </a:pPr>
            <a:r>
              <a:rPr lang="en" sz="1600"/>
              <a:t>Optimized resource allocation for AI and machine learning workloads.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60" y="500760"/>
            <a:ext cx="8520120" cy="623520"/>
          </a:xfrm>
          <a:prstGeom prst="rect">
            <a:avLst/>
          </a:prstGeom>
          <a:noFill/>
          <a:ln>
            <a:noFill/>
          </a:ln>
        </p:spPr>
        <p:txBody>
          <a:bodyPr anchorCtr="0" anchor="t" bIns="91425" lIns="0" spcFirstLastPara="1" rIns="0" wrap="square" tIns="91425">
            <a:noAutofit/>
          </a:bodyPr>
          <a:lstStyle/>
          <a:p>
            <a:pPr indent="0" lvl="0" marL="0" rtl="0" algn="ctr">
              <a:lnSpc>
                <a:spcPct val="100000"/>
              </a:lnSpc>
              <a:spcBef>
                <a:spcPts val="0"/>
              </a:spcBef>
              <a:spcAft>
                <a:spcPts val="0"/>
              </a:spcAft>
              <a:buClr>
                <a:srgbClr val="FFFF00"/>
              </a:buClr>
              <a:buSzPts val="2800"/>
              <a:buFont typeface="Merriweather"/>
              <a:buNone/>
            </a:pPr>
            <a:r>
              <a:rPr b="1" lang="en" sz="2800" strike="noStrike">
                <a:solidFill>
                  <a:srgbClr val="FFFF00"/>
                </a:solidFill>
                <a:latin typeface="Merriweather"/>
                <a:ea typeface="Merriweather"/>
                <a:cs typeface="Merriweather"/>
                <a:sym typeface="Merriweather"/>
              </a:rPr>
              <a:t>Conclusion</a:t>
            </a:r>
            <a:endParaRPr b="0" sz="2800" strike="noStrike">
              <a:solidFill>
                <a:srgbClr val="000000"/>
              </a:solidFill>
              <a:latin typeface="Arial"/>
              <a:ea typeface="Arial"/>
              <a:cs typeface="Arial"/>
              <a:sym typeface="Arial"/>
            </a:endParaRPr>
          </a:p>
        </p:txBody>
      </p:sp>
      <p:sp>
        <p:nvSpPr>
          <p:cNvPr id="212" name="Google Shape;212;p35"/>
          <p:cNvSpPr/>
          <p:nvPr/>
        </p:nvSpPr>
        <p:spPr>
          <a:xfrm>
            <a:off x="3006300" y="742405"/>
            <a:ext cx="6717600" cy="783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 name="Google Shape;213;p35"/>
          <p:cNvPicPr preferRelativeResize="0"/>
          <p:nvPr/>
        </p:nvPicPr>
        <p:blipFill rotWithShape="1">
          <a:blip r:embed="rId3">
            <a:alphaModFix/>
          </a:blip>
          <a:srcRect b="0" l="0" r="0" t="0"/>
          <a:stretch/>
        </p:blipFill>
        <p:spPr>
          <a:xfrm>
            <a:off x="412920" y="89280"/>
            <a:ext cx="680760" cy="1099440"/>
          </a:xfrm>
          <a:prstGeom prst="rect">
            <a:avLst/>
          </a:prstGeom>
          <a:noFill/>
          <a:ln>
            <a:noFill/>
          </a:ln>
        </p:spPr>
      </p:pic>
      <p:sp>
        <p:nvSpPr>
          <p:cNvPr id="214" name="Google Shape;214;p35"/>
          <p:cNvSpPr txBox="1"/>
          <p:nvPr/>
        </p:nvSpPr>
        <p:spPr>
          <a:xfrm>
            <a:off x="0" y="1435150"/>
            <a:ext cx="8629800" cy="474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800"/>
              <a:t>Microservices architecture has revolutionized software development, enabling scalability, resilience, and flexibility. Operating systems play a vital role in supporting microservices through containerization, process management, and security. Real-world applications span cloud computing, e-commerce, banking, healthcare, and IoT, demonstrating the widespread adoption of microservices. However, challenges such as security risks, data consistency, and resource management must be addressed with best practices and modern technologies. The future of microservices is closely linked to AI, serverless computing, and enhanced OS-level optimizations, making it an exciting field for ongoing research and innovation.</a:t>
            </a:r>
            <a:endParaRPr sz="1800"/>
          </a:p>
          <a:p>
            <a:pPr indent="0" lvl="0" marL="0" rtl="0" algn="l">
              <a:lnSpc>
                <a:spcPct val="115000"/>
              </a:lnSpc>
              <a:spcBef>
                <a:spcPts val="1200"/>
              </a:spcBef>
              <a:spcAft>
                <a:spcPts val="0"/>
              </a:spcAft>
              <a:buClr>
                <a:schemeClr val="dk1"/>
              </a:buClr>
              <a:buSzPts val="1100"/>
              <a:buFont typeface="Arial"/>
              <a:buNone/>
            </a:pPr>
            <a:r>
              <a:t/>
            </a:r>
            <a:endParaRPr sz="1800"/>
          </a:p>
          <a:p>
            <a:pPr indent="0" lvl="0" marL="0" rtl="0" algn="l">
              <a:lnSpc>
                <a:spcPct val="115000"/>
              </a:lnSpc>
              <a:spcBef>
                <a:spcPts val="1200"/>
              </a:spcBef>
              <a:spcAft>
                <a:spcPts val="0"/>
              </a:spcAft>
              <a:buClr>
                <a:schemeClr val="dk1"/>
              </a:buClr>
              <a:buSzPts val="1100"/>
              <a:buFont typeface="Arial"/>
              <a:buNone/>
            </a:pPr>
            <a:r>
              <a:t/>
            </a:r>
            <a:endParaRPr sz="1800"/>
          </a:p>
          <a:p>
            <a:pPr indent="0" lvl="0" marL="0" rtl="0" algn="l">
              <a:spcBef>
                <a:spcPts val="120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