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B18C4F-9E6B-A4DA-5AA2-73CECDA30D90}"/>
              </a:ext>
            </a:extLst>
          </p:cNvPr>
          <p:cNvSpPr>
            <a:spLocks noGrp="1"/>
          </p:cNvSpPr>
          <p:nvPr>
            <p:ph type="subTitle" idx="1"/>
          </p:nvPr>
        </p:nvSpPr>
        <p:spPr>
          <a:xfrm>
            <a:off x="1876424" y="1600200"/>
            <a:ext cx="8791575" cy="1427493"/>
          </a:xfrm>
        </p:spPr>
        <p:txBody>
          <a:bodyPr>
            <a:normAutofit/>
          </a:bodyPr>
          <a:lstStyle/>
          <a:p>
            <a:r>
              <a:rPr lang="en-US" dirty="0"/>
              <a:t>"Secure building Web Applications with CI/CD pipeline using Git, Jenkins, and </a:t>
            </a:r>
            <a:r>
              <a:rPr lang="en-US" dirty="0" err="1"/>
              <a:t>DockerHub</a:t>
            </a:r>
            <a:r>
              <a:rPr lang="en-US" dirty="0"/>
              <a:t>"</a:t>
            </a:r>
          </a:p>
          <a:p>
            <a:endParaRPr lang="en-IN" dirty="0"/>
          </a:p>
        </p:txBody>
      </p:sp>
      <p:pic>
        <p:nvPicPr>
          <p:cNvPr id="4" name="Picture 3">
            <a:extLst>
              <a:ext uri="{FF2B5EF4-FFF2-40B4-BE49-F238E27FC236}">
                <a16:creationId xmlns:a16="http://schemas.microsoft.com/office/drawing/2014/main" id="{AD64CA1C-0FC4-B824-3218-4619BF9F0172}"/>
              </a:ext>
            </a:extLst>
          </p:cNvPr>
          <p:cNvPicPr/>
          <p:nvPr/>
        </p:nvPicPr>
        <p:blipFill>
          <a:blip r:embed="rId2"/>
          <a:stretch>
            <a:fillRect/>
          </a:stretch>
        </p:blipFill>
        <p:spPr>
          <a:xfrm>
            <a:off x="114064" y="120546"/>
            <a:ext cx="845159" cy="1164360"/>
          </a:xfrm>
          <a:prstGeom prst="rect">
            <a:avLst/>
          </a:prstGeom>
        </p:spPr>
      </p:pic>
      <p:pic>
        <p:nvPicPr>
          <p:cNvPr id="5" name="Picture 4">
            <a:extLst>
              <a:ext uri="{FF2B5EF4-FFF2-40B4-BE49-F238E27FC236}">
                <a16:creationId xmlns:a16="http://schemas.microsoft.com/office/drawing/2014/main" id="{86F01730-F025-282D-CF89-047F5B5A8C0A}"/>
              </a:ext>
            </a:extLst>
          </p:cNvPr>
          <p:cNvPicPr/>
          <p:nvPr/>
        </p:nvPicPr>
        <p:blipFill>
          <a:blip r:embed="rId3"/>
          <a:stretch>
            <a:fillRect/>
          </a:stretch>
        </p:blipFill>
        <p:spPr>
          <a:xfrm>
            <a:off x="10463696" y="120546"/>
            <a:ext cx="1506664" cy="777746"/>
          </a:xfrm>
          <a:prstGeom prst="rect">
            <a:avLst/>
          </a:prstGeom>
        </p:spPr>
      </p:pic>
      <p:sp>
        <p:nvSpPr>
          <p:cNvPr id="8" name="Title 1">
            <a:extLst>
              <a:ext uri="{FF2B5EF4-FFF2-40B4-BE49-F238E27FC236}">
                <a16:creationId xmlns:a16="http://schemas.microsoft.com/office/drawing/2014/main" id="{ADF14030-EF71-6672-EC9B-315385F6D6C3}"/>
              </a:ext>
            </a:extLst>
          </p:cNvPr>
          <p:cNvSpPr>
            <a:spLocks noGrp="1"/>
          </p:cNvSpPr>
          <p:nvPr>
            <p:ph type="ctrTitle"/>
          </p:nvPr>
        </p:nvSpPr>
        <p:spPr>
          <a:xfrm>
            <a:off x="2245360" y="1600200"/>
            <a:ext cx="8422640" cy="45719"/>
          </a:xfrm>
        </p:spPr>
        <p:txBody>
          <a:bodyPr>
            <a:normAutofit fontScale="90000"/>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AND</a:t>
            </a:r>
            <a:r>
              <a:rPr lang="en-IN" sz="1800" b="1" dirty="0">
                <a:latin typeface="Arial Black" panose="020B0A0402010202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SOFTWARE DEVELOPMENT AKURDI, PUNE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Subtitle 2">
            <a:extLst>
              <a:ext uri="{FF2B5EF4-FFF2-40B4-BE49-F238E27FC236}">
                <a16:creationId xmlns:a16="http://schemas.microsoft.com/office/drawing/2014/main" id="{4D312C83-684F-74EA-3A7E-430A59574D3E}"/>
              </a:ext>
            </a:extLst>
          </p:cNvPr>
          <p:cNvSpPr txBox="1"/>
          <p:nvPr/>
        </p:nvSpPr>
        <p:spPr>
          <a:xfrm>
            <a:off x="801278" y="3611877"/>
            <a:ext cx="10711882" cy="22606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15"/>
              </a:spcAft>
              <a:tabLst>
                <a:tab pos="3079115" algn="ctr"/>
              </a:tabLs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GROUP NO: </a:t>
            </a:r>
            <a:r>
              <a:rPr lang="en-US" alt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16</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a:lnSpc>
                <a:spcPct val="107000"/>
              </a:lnSpc>
              <a:spcAft>
                <a:spcPts val="15"/>
              </a:spcAft>
              <a:tabLst>
                <a:tab pos="3079115" algn="ctr"/>
              </a:tabLst>
            </a:pPr>
            <a:r>
              <a:rPr lang="en-US" alt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altLang="en-IN" sz="1600" b="1"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Kaustubh Veer	233413</a:t>
            </a:r>
            <a:endParaRPr lang="en-IN" altLang="en-IN"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15"/>
              </a:spcAft>
              <a:tabLst>
                <a:tab pos="3079115" algn="ctr"/>
              </a:tabLst>
            </a:pPr>
            <a:r>
              <a:rPr lang="en-US" sz="1600" b="1"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 Gaurav R Jadhav            233412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p>
          <a:p>
            <a:pPr marL="392430" algn="l">
              <a:lnSpc>
                <a:spcPct val="107000"/>
              </a:lnSpc>
              <a:spcAft>
                <a:spcPts val="15"/>
              </a:spcAft>
            </a:pPr>
            <a:r>
              <a:rPr 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Mr. Kartik </a:t>
            </a:r>
            <a:r>
              <a:rPr lang="en-IN" sz="1600" b="1" dirty="0" err="1">
                <a:effectLst/>
                <a:latin typeface="Arial Black" panose="020B0A04020102020204" pitchFamily="34" charset="0"/>
                <a:ea typeface="Calibri" panose="020F0502020204030204" pitchFamily="34" charset="0"/>
                <a:cs typeface="Times New Roman" panose="02020603050405020304" pitchFamily="18" charset="0"/>
                <a:sym typeface="+mn-ea"/>
              </a:rPr>
              <a:t>Awari</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Mr</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Rohit Puranik</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PROJECT GUIDE</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sym typeface="+mn-ea"/>
              </a:rPr>
              <a:t>CENTRE CO-ORDINATOR</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sym typeface="+mn-ea"/>
              </a:rPr>
              <a:t>  							</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a:effectLst/>
                <a:latin typeface="Arial Black" panose="020B0A04020102020204" pitchFamily="34" charset="0"/>
                <a:ea typeface="Calibri" panose="020F0502020204030204" pitchFamily="34" charset="0"/>
                <a:cs typeface="Times New Roman" panose="02020603050405020304" pitchFamily="18" charset="0"/>
              </a:rPr>
              <a:t>      				  	            </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600" b="1" dirty="0">
              <a:latin typeface="Arial Black" panose="020B0A04020102020204" pitchFamily="34" charset="0"/>
            </a:endParaRPr>
          </a:p>
        </p:txBody>
      </p:sp>
    </p:spTree>
    <p:extLst>
      <p:ext uri="{BB962C8B-B14F-4D97-AF65-F5344CB8AC3E}">
        <p14:creationId xmlns:p14="http://schemas.microsoft.com/office/powerpoint/2010/main" val="264956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E2-913D-B573-BE57-857765B3618F}"/>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9E0D6ED-72AC-A854-F512-8BE1316E721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5DD85DB-78F2-BB22-7710-0AB6B234F35A}"/>
              </a:ext>
            </a:extLst>
          </p:cNvPr>
          <p:cNvPicPr>
            <a:picLocks noChangeAspect="1"/>
          </p:cNvPicPr>
          <p:nvPr/>
        </p:nvPicPr>
        <p:blipFill>
          <a:blip r:embed="rId2"/>
          <a:stretch>
            <a:fillRect/>
          </a:stretch>
        </p:blipFill>
        <p:spPr>
          <a:xfrm>
            <a:off x="34613" y="580878"/>
            <a:ext cx="12122773" cy="5696243"/>
          </a:xfrm>
          <a:prstGeom prst="rect">
            <a:avLst/>
          </a:prstGeom>
        </p:spPr>
      </p:pic>
    </p:spTree>
    <p:extLst>
      <p:ext uri="{BB962C8B-B14F-4D97-AF65-F5344CB8AC3E}">
        <p14:creationId xmlns:p14="http://schemas.microsoft.com/office/powerpoint/2010/main" val="259307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9226-6BFE-773D-5E0F-912A9D68024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89910D9-41EA-0500-D283-3DFD3D06D8E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BF8E0DF-0359-D224-DA7C-8E5AEB7065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7622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E0DA-762D-84C1-4BDB-A3934A16DE7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6BE00A8-DD57-62C4-90FF-9AEF5508285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3903D32-2A0F-7E33-E195-0747A602CFCD}"/>
              </a:ext>
            </a:extLst>
          </p:cNvPr>
          <p:cNvPicPr>
            <a:picLocks noChangeAspect="1"/>
          </p:cNvPicPr>
          <p:nvPr/>
        </p:nvPicPr>
        <p:blipFill>
          <a:blip r:embed="rId2"/>
          <a:stretch>
            <a:fillRect/>
          </a:stretch>
        </p:blipFill>
        <p:spPr>
          <a:xfrm>
            <a:off x="25088" y="1025401"/>
            <a:ext cx="12141824" cy="4807197"/>
          </a:xfrm>
          <a:prstGeom prst="rect">
            <a:avLst/>
          </a:prstGeom>
        </p:spPr>
      </p:pic>
    </p:spTree>
    <p:extLst>
      <p:ext uri="{BB962C8B-B14F-4D97-AF65-F5344CB8AC3E}">
        <p14:creationId xmlns:p14="http://schemas.microsoft.com/office/powerpoint/2010/main" val="279586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0FF2-86EF-B0B4-B8F3-3E5A9859401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2CFD8BE-744B-4206-B255-E78F6B1138A5}"/>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9D26DF5D-32F2-72C7-03E9-6E8886A4C839}"/>
              </a:ext>
            </a:extLst>
          </p:cNvPr>
          <p:cNvPicPr>
            <a:picLocks noChangeAspect="1"/>
          </p:cNvPicPr>
          <p:nvPr/>
        </p:nvPicPr>
        <p:blipFill>
          <a:blip r:embed="rId2"/>
          <a:stretch>
            <a:fillRect/>
          </a:stretch>
        </p:blipFill>
        <p:spPr>
          <a:xfrm>
            <a:off x="2733502" y="168107"/>
            <a:ext cx="6724996" cy="6521785"/>
          </a:xfrm>
          <a:prstGeom prst="rect">
            <a:avLst/>
          </a:prstGeom>
        </p:spPr>
      </p:pic>
    </p:spTree>
    <p:extLst>
      <p:ext uri="{BB962C8B-B14F-4D97-AF65-F5344CB8AC3E}">
        <p14:creationId xmlns:p14="http://schemas.microsoft.com/office/powerpoint/2010/main" val="184128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0C4F-D7D7-ED97-4DB1-D56E3D7B6C0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F84BDF9-B34A-C827-7900-046080331AD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2B219B9-DA4D-DBDD-7879-790B053115D4}"/>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59515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ABF6-33DB-C63E-7556-BA3E1C47A17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CE52F2D-3202-9403-667C-F9A330DBF3D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ED9A903-72BA-E115-0E53-2A5A168320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0965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111F-2C7B-3907-BFF9-344454CE7C58}"/>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06AAAB27-28B7-9D79-F752-0CE5B90DE2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0497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B7F-581F-AFB6-3A36-6591C7CA5779}"/>
              </a:ext>
            </a:extLst>
          </p:cNvPr>
          <p:cNvSpPr>
            <a:spLocks noGrp="1"/>
          </p:cNvSpPr>
          <p:nvPr>
            <p:ph type="ctrTitle"/>
          </p:nvPr>
        </p:nvSpPr>
        <p:spPr>
          <a:xfrm>
            <a:off x="189864" y="411163"/>
            <a:ext cx="8791575" cy="269557"/>
          </a:xfrm>
        </p:spPr>
        <p:txBody>
          <a:bodyPr>
            <a:normAutofit fontScale="90000"/>
          </a:bodyPr>
          <a:lstStyle/>
          <a:p>
            <a:r>
              <a:rPr lang="en-IN" dirty="0"/>
              <a:t>Introduction</a:t>
            </a:r>
          </a:p>
        </p:txBody>
      </p:sp>
      <p:sp>
        <p:nvSpPr>
          <p:cNvPr id="3" name="Subtitle 2">
            <a:extLst>
              <a:ext uri="{FF2B5EF4-FFF2-40B4-BE49-F238E27FC236}">
                <a16:creationId xmlns:a16="http://schemas.microsoft.com/office/drawing/2014/main" id="{A88D74D5-5EEF-A2B6-6155-6D3AFA4A2A03}"/>
              </a:ext>
            </a:extLst>
          </p:cNvPr>
          <p:cNvSpPr>
            <a:spLocks noGrp="1"/>
          </p:cNvSpPr>
          <p:nvPr>
            <p:ph type="subTitle" idx="1"/>
          </p:nvPr>
        </p:nvSpPr>
        <p:spPr>
          <a:xfrm>
            <a:off x="680720" y="1412240"/>
            <a:ext cx="9987279" cy="5283200"/>
          </a:xfrm>
        </p:spPr>
        <p:txBody>
          <a:bodyPr>
            <a:normAutofit fontScale="85000" lnSpcReduction="20000"/>
          </a:bodyPr>
          <a:lstStyle/>
          <a:p>
            <a:pPr algn="l"/>
            <a:r>
              <a:rPr lang="en-IN" dirty="0"/>
              <a:t>X`</a:t>
            </a:r>
            <a:r>
              <a:rPr lang="en-US" b="0" i="0" dirty="0">
                <a:solidFill>
                  <a:srgbClr val="212529"/>
                </a:solidFill>
                <a:effectLst/>
                <a:latin typeface="Gilroy"/>
              </a:rPr>
              <a:t>The number one reason to do DevOps is code quality, and the number one process teams need for DevOps is CI/CD. Because CI/CD pipelines offer test automation, developers can know about code problems in nearly real-time. That concept of “failing fast” means teams aren’t wasting time or resources with buggy code, and </a:t>
            </a:r>
            <a:r>
              <a:rPr lang="en-US" b="0" i="0" dirty="0" err="1">
                <a:solidFill>
                  <a:srgbClr val="212529"/>
                </a:solidFill>
                <a:effectLst/>
                <a:latin typeface="Gilroy"/>
              </a:rPr>
              <a:t>devs</a:t>
            </a:r>
            <a:r>
              <a:rPr lang="en-US" b="0" i="0" dirty="0">
                <a:solidFill>
                  <a:srgbClr val="212529"/>
                </a:solidFill>
                <a:effectLst/>
                <a:latin typeface="Gilroy"/>
              </a:rPr>
              <a:t> aren’t plagued with endless “fix” requests when they’ve moved on to other projects. Time is saved, money is saved, and developers aren’t endlessly context-switching.</a:t>
            </a:r>
            <a:br>
              <a:rPr lang="en-US" dirty="0"/>
            </a:br>
            <a:r>
              <a:rPr lang="en-US" b="0" i="0" dirty="0">
                <a:solidFill>
                  <a:srgbClr val="212529"/>
                </a:solidFill>
                <a:effectLst/>
                <a:latin typeface="Gilroy"/>
              </a:rPr>
              <a:t>A unified CI/CD pipeline is like a turbo engine when it comes to boosting the rate of software releases. The faster code is released, the more new code can be developed and released ad infinitum. The business bottom line: Expensive developer resources are active when a successful CI/CD pipeline is in play.</a:t>
            </a:r>
          </a:p>
          <a:p>
            <a:pPr algn="l"/>
            <a:r>
              <a:rPr lang="en-US" b="0" i="0" dirty="0">
                <a:solidFill>
                  <a:srgbClr val="212529"/>
                </a:solidFill>
                <a:effectLst/>
                <a:latin typeface="Gilroy"/>
              </a:rPr>
              <a:t>CI/CD is a system that can merge new lines of code with the old system while checking for mistakes or possible bugs. It makes it easier to release new updates with fewer mistakes. It also makes it possible to release updates continuously in a way never possible before.</a:t>
            </a:r>
          </a:p>
          <a:p>
            <a:pPr algn="l"/>
            <a:r>
              <a:rPr lang="en-US" b="0" i="0" dirty="0">
                <a:solidFill>
                  <a:srgbClr val="212529"/>
                </a:solidFill>
                <a:effectLst/>
                <a:latin typeface="Gilroy"/>
              </a:rPr>
              <a:t> </a:t>
            </a:r>
          </a:p>
          <a:p>
            <a:br>
              <a:rPr lang="en-US" dirty="0"/>
            </a:br>
            <a:br>
              <a:rPr lang="en-US" dirty="0"/>
            </a:br>
            <a:br>
              <a:rPr lang="en-US" dirty="0"/>
            </a:br>
            <a:endParaRPr lang="en-IN" dirty="0"/>
          </a:p>
        </p:txBody>
      </p:sp>
    </p:spTree>
    <p:extLst>
      <p:ext uri="{BB962C8B-B14F-4D97-AF65-F5344CB8AC3E}">
        <p14:creationId xmlns:p14="http://schemas.microsoft.com/office/powerpoint/2010/main" val="410111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1401-4310-BAD1-7070-81D80A475BFB}"/>
              </a:ext>
            </a:extLst>
          </p:cNvPr>
          <p:cNvSpPr>
            <a:spLocks noGrp="1"/>
          </p:cNvSpPr>
          <p:nvPr>
            <p:ph type="title"/>
          </p:nvPr>
        </p:nvSpPr>
        <p:spPr>
          <a:xfrm>
            <a:off x="284481" y="294641"/>
            <a:ext cx="2204719" cy="873759"/>
          </a:xfrm>
        </p:spPr>
        <p:txBody>
          <a:bodyPr/>
          <a:lstStyle/>
          <a:p>
            <a:r>
              <a:rPr lang="en-IN" dirty="0"/>
              <a:t>PURPOSE</a:t>
            </a:r>
          </a:p>
        </p:txBody>
      </p:sp>
      <p:sp>
        <p:nvSpPr>
          <p:cNvPr id="3" name="Text Placeholder 2">
            <a:extLst>
              <a:ext uri="{FF2B5EF4-FFF2-40B4-BE49-F238E27FC236}">
                <a16:creationId xmlns:a16="http://schemas.microsoft.com/office/drawing/2014/main" id="{0620B9D7-1C2E-CFD2-22FA-129B34123AD5}"/>
              </a:ext>
            </a:extLst>
          </p:cNvPr>
          <p:cNvSpPr>
            <a:spLocks noGrp="1"/>
          </p:cNvSpPr>
          <p:nvPr>
            <p:ph type="body" idx="1"/>
          </p:nvPr>
        </p:nvSpPr>
        <p:spPr>
          <a:xfrm>
            <a:off x="1141411" y="1168400"/>
            <a:ext cx="9906000" cy="1493520"/>
          </a:xfrm>
        </p:spPr>
        <p:txBody>
          <a:bodyPr/>
          <a:lstStyle/>
          <a:p>
            <a:r>
              <a:rPr lang="en-US" b="0" i="0" dirty="0">
                <a:solidFill>
                  <a:srgbClr val="BDC1C6"/>
                </a:solidFill>
                <a:effectLst/>
                <a:highlight>
                  <a:srgbClr val="000000"/>
                </a:highlight>
                <a:latin typeface="Google Sans"/>
              </a:rPr>
              <a:t>CI/CD </a:t>
            </a:r>
            <a:r>
              <a:rPr lang="en-US" b="0" i="0" dirty="0">
                <a:solidFill>
                  <a:srgbClr val="E2EEFF"/>
                </a:solidFill>
                <a:effectLst/>
                <a:highlight>
                  <a:srgbClr val="000000"/>
                </a:highlight>
                <a:latin typeface="Google Sans"/>
              </a:rPr>
              <a:t>allows organizations to ship software quickly and efficiently</a:t>
            </a:r>
            <a:r>
              <a:rPr lang="en-US" b="0" i="0" dirty="0">
                <a:solidFill>
                  <a:srgbClr val="BDC1C6"/>
                </a:solidFill>
                <a:effectLst/>
                <a:highlight>
                  <a:srgbClr val="000000"/>
                </a:highlight>
                <a:latin typeface="Google Sans"/>
              </a:rPr>
              <a:t>. CI/CD facilitates an effective process for getting products to market faster than ever before, continuously delivering code into production, and ensuring an ongoing flow of new features and bug fixes via the most efficient delivery method.</a:t>
            </a:r>
            <a:endParaRPr lang="en-IN" dirty="0">
              <a:highlight>
                <a:srgbClr val="000000"/>
              </a:highlight>
            </a:endParaRPr>
          </a:p>
        </p:txBody>
      </p:sp>
    </p:spTree>
    <p:extLst>
      <p:ext uri="{BB962C8B-B14F-4D97-AF65-F5344CB8AC3E}">
        <p14:creationId xmlns:p14="http://schemas.microsoft.com/office/powerpoint/2010/main" val="193741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96F3-AF13-32C4-CF5B-DB43E7A9B21A}"/>
              </a:ext>
            </a:extLst>
          </p:cNvPr>
          <p:cNvSpPr>
            <a:spLocks noGrp="1"/>
          </p:cNvSpPr>
          <p:nvPr>
            <p:ph type="title"/>
          </p:nvPr>
        </p:nvSpPr>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Requirement</a:t>
            </a:r>
            <a:endParaRPr lang="en-IN" dirty="0"/>
          </a:p>
        </p:txBody>
      </p:sp>
      <p:sp>
        <p:nvSpPr>
          <p:cNvPr id="4" name="Content Placeholder 2">
            <a:extLst>
              <a:ext uri="{FF2B5EF4-FFF2-40B4-BE49-F238E27FC236}">
                <a16:creationId xmlns:a16="http://schemas.microsoft.com/office/drawing/2014/main" id="{45DBAF65-01C4-71A3-85F7-7AEDB8449A12}"/>
              </a:ext>
            </a:extLst>
          </p:cNvPr>
          <p:cNvSpPr>
            <a:spLocks noGrp="1"/>
          </p:cNvSpPr>
          <p:nvPr>
            <p:ph sz="half" idx="1"/>
          </p:nvPr>
        </p:nvSpPr>
        <p:spPr/>
        <p:txBody>
          <a:bodyPr>
            <a:normAutofit lnSpcReduction="10000"/>
          </a:bodyPr>
          <a:lstStyle/>
          <a:p>
            <a:pPr marL="0" indent="0">
              <a:lnSpc>
                <a:spcPct val="115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Software</a:t>
            </a: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Operating system: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Debian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Firewall: </a:t>
            </a:r>
            <a:r>
              <a:rPr lang="en-US" altLang="en-IN" sz="1800" b="1" dirty="0" err="1">
                <a:effectLst/>
                <a:latin typeface="Times New Roman" panose="02020603050405020304" pitchFamily="18" charset="0"/>
                <a:ea typeface="Calibri" panose="020F0502020204030204" pitchFamily="34" charset="0"/>
                <a:cs typeface="Times New Roman" panose="02020603050405020304" pitchFamily="18" charset="0"/>
              </a:rPr>
              <a:t>IPtables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Platform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Amazon Web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CI Platform : Jenkins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5. Database: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Mariadb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6D30154A-8BE8-52C3-DFF5-79AFC7BD0F29}"/>
              </a:ext>
            </a:extLst>
          </p:cNvPr>
          <p:cNvSpPr>
            <a:spLocks noGrp="1"/>
          </p:cNvSpPr>
          <p:nvPr>
            <p:ph sz="half" idx="2"/>
          </p:nvPr>
        </p:nvSpPr>
        <p:spPr/>
        <p:txBody>
          <a:bodyPr>
            <a:normAutofit lnSpcReduction="10000"/>
          </a:bodyPr>
          <a:lstStyle/>
          <a:p>
            <a:r>
              <a:rPr lang="en-IN" dirty="0"/>
              <a:t>Hardware</a:t>
            </a:r>
          </a:p>
          <a:p>
            <a:r>
              <a:rPr lang="en-IN" dirty="0"/>
              <a:t>CPU		2.5GHz</a:t>
            </a:r>
          </a:p>
          <a:p>
            <a:r>
              <a:rPr lang="en-IN" dirty="0"/>
              <a:t>RAM		8GB</a:t>
            </a:r>
          </a:p>
          <a:p>
            <a:r>
              <a:rPr lang="en-IN" dirty="0"/>
              <a:t>Storage	500GB</a:t>
            </a:r>
          </a:p>
          <a:p>
            <a:r>
              <a:rPr lang="en-IN" dirty="0"/>
              <a:t>Network	100Mbps</a:t>
            </a:r>
          </a:p>
        </p:txBody>
      </p:sp>
    </p:spTree>
    <p:extLst>
      <p:ext uri="{BB962C8B-B14F-4D97-AF65-F5344CB8AC3E}">
        <p14:creationId xmlns:p14="http://schemas.microsoft.com/office/powerpoint/2010/main" val="418095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6C69-66BF-E5CE-DE40-2A6E23679FE5}"/>
              </a:ext>
            </a:extLst>
          </p:cNvPr>
          <p:cNvSpPr>
            <a:spLocks noGrp="1"/>
          </p:cNvSpPr>
          <p:nvPr>
            <p:ph type="ctrTitle"/>
          </p:nvPr>
        </p:nvSpPr>
        <p:spPr>
          <a:xfrm>
            <a:off x="403413" y="322729"/>
            <a:ext cx="3639670" cy="744071"/>
          </a:xfrm>
        </p:spPr>
        <p:txBody>
          <a:bodyPr>
            <a:normAutofit fontScale="90000"/>
          </a:bodyPr>
          <a:lstStyle/>
          <a:p>
            <a:r>
              <a:rPr lang="en-IN" b="1" dirty="0"/>
              <a:t>Architecture</a:t>
            </a:r>
            <a:endParaRPr lang="en-IN" dirty="0"/>
          </a:p>
        </p:txBody>
      </p:sp>
      <p:sp>
        <p:nvSpPr>
          <p:cNvPr id="3" name="Subtitle 2">
            <a:extLst>
              <a:ext uri="{FF2B5EF4-FFF2-40B4-BE49-F238E27FC236}">
                <a16:creationId xmlns:a16="http://schemas.microsoft.com/office/drawing/2014/main" id="{D0F2D0D4-15D2-41AD-EBBF-4F4905EAB572}"/>
              </a:ext>
            </a:extLst>
          </p:cNvPr>
          <p:cNvSpPr>
            <a:spLocks noGrp="1"/>
          </p:cNvSpPr>
          <p:nvPr>
            <p:ph type="subTitle" idx="1"/>
          </p:nvPr>
        </p:nvSpPr>
        <p:spPr>
          <a:xfrm>
            <a:off x="0" y="1066800"/>
            <a:ext cx="12066494" cy="5531224"/>
          </a:xfrm>
        </p:spPr>
        <p:txBody>
          <a:bodyPr/>
          <a:lstStyle/>
          <a:p>
            <a:endParaRPr lang="en-IN"/>
          </a:p>
        </p:txBody>
      </p:sp>
      <p:pic>
        <p:nvPicPr>
          <p:cNvPr id="4" name="Content Placeholder 4" descr="Devops">
            <a:extLst>
              <a:ext uri="{FF2B5EF4-FFF2-40B4-BE49-F238E27FC236}">
                <a16:creationId xmlns:a16="http://schemas.microsoft.com/office/drawing/2014/main" id="{119E4685-1259-42BC-CB1E-05AB1FCDEECB}"/>
              </a:ext>
            </a:extLst>
          </p:cNvPr>
          <p:cNvPicPr>
            <a:picLocks noGrp="1" noChangeAspect="1"/>
          </p:cNvPicPr>
          <p:nvPr>
            <p:ph idx="1"/>
          </p:nvPr>
        </p:nvPicPr>
        <p:blipFill>
          <a:blip r:embed="rId2"/>
          <a:stretch>
            <a:fillRect/>
          </a:stretch>
        </p:blipFill>
        <p:spPr>
          <a:xfrm>
            <a:off x="838200" y="1409065"/>
            <a:ext cx="10290810" cy="5241290"/>
          </a:xfrm>
          <a:prstGeom prst="rect">
            <a:avLst/>
          </a:prstGeom>
        </p:spPr>
      </p:pic>
    </p:spTree>
    <p:extLst>
      <p:ext uri="{BB962C8B-B14F-4D97-AF65-F5344CB8AC3E}">
        <p14:creationId xmlns:p14="http://schemas.microsoft.com/office/powerpoint/2010/main" val="66732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6C2E-DA89-4B29-505A-28490E7D438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FD1E970-7DD2-F9B6-E04A-E6ADE904F96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B93C7A4-E99F-EA86-5342-0308B3CA7DDE}"/>
              </a:ext>
            </a:extLst>
          </p:cNvPr>
          <p:cNvPicPr>
            <a:picLocks noChangeAspect="1"/>
          </p:cNvPicPr>
          <p:nvPr/>
        </p:nvPicPr>
        <p:blipFill>
          <a:blip r:embed="rId2"/>
          <a:stretch>
            <a:fillRect/>
          </a:stretch>
        </p:blipFill>
        <p:spPr>
          <a:xfrm>
            <a:off x="34613" y="187158"/>
            <a:ext cx="12122773" cy="6483683"/>
          </a:xfrm>
          <a:prstGeom prst="rect">
            <a:avLst/>
          </a:prstGeom>
        </p:spPr>
      </p:pic>
    </p:spTree>
    <p:extLst>
      <p:ext uri="{BB962C8B-B14F-4D97-AF65-F5344CB8AC3E}">
        <p14:creationId xmlns:p14="http://schemas.microsoft.com/office/powerpoint/2010/main" val="424004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615D-1A4F-95C4-AE92-02CFD84D59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D5C66B1-FDB1-B6C9-38E8-56B16E546D0C}"/>
              </a:ext>
            </a:extLst>
          </p:cNvPr>
          <p:cNvPicPr>
            <a:picLocks noGrp="1" noChangeAspect="1"/>
          </p:cNvPicPr>
          <p:nvPr>
            <p:ph idx="1"/>
          </p:nvPr>
        </p:nvPicPr>
        <p:blipFill>
          <a:blip r:embed="rId2"/>
          <a:stretch>
            <a:fillRect/>
          </a:stretch>
        </p:blipFill>
        <p:spPr>
          <a:xfrm>
            <a:off x="2511255" y="2249488"/>
            <a:ext cx="7166315" cy="3541712"/>
          </a:xfrm>
        </p:spPr>
      </p:pic>
    </p:spTree>
    <p:extLst>
      <p:ext uri="{BB962C8B-B14F-4D97-AF65-F5344CB8AC3E}">
        <p14:creationId xmlns:p14="http://schemas.microsoft.com/office/powerpoint/2010/main" val="104566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88FF-D32E-17E4-F8CF-627DB4ACF37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6A53857-B0AE-EE2D-F242-8F67DFB34AC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D06CFF2-B439-F452-742E-2F88261F1328}"/>
              </a:ext>
            </a:extLst>
          </p:cNvPr>
          <p:cNvPicPr>
            <a:picLocks noChangeAspect="1"/>
          </p:cNvPicPr>
          <p:nvPr/>
        </p:nvPicPr>
        <p:blipFill>
          <a:blip r:embed="rId2"/>
          <a:stretch>
            <a:fillRect/>
          </a:stretch>
        </p:blipFill>
        <p:spPr>
          <a:xfrm>
            <a:off x="25088" y="787264"/>
            <a:ext cx="12141824" cy="5283472"/>
          </a:xfrm>
          <a:prstGeom prst="rect">
            <a:avLst/>
          </a:prstGeom>
        </p:spPr>
      </p:pic>
    </p:spTree>
    <p:extLst>
      <p:ext uri="{BB962C8B-B14F-4D97-AF65-F5344CB8AC3E}">
        <p14:creationId xmlns:p14="http://schemas.microsoft.com/office/powerpoint/2010/main" val="206942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6C0-D86F-5691-82FE-83C137AD80CE}"/>
              </a:ext>
            </a:extLst>
          </p:cNvPr>
          <p:cNvSpPr>
            <a:spLocks noGrp="1"/>
          </p:cNvSpPr>
          <p:nvPr>
            <p:ph type="ctrTitle"/>
          </p:nvPr>
        </p:nvSpPr>
        <p:spPr>
          <a:xfrm>
            <a:off x="1876424" y="1122363"/>
            <a:ext cx="8791575" cy="2306637"/>
          </a:xfrm>
        </p:spPr>
        <p:txBody>
          <a:bodyPr/>
          <a:lstStyle/>
          <a:p>
            <a:endParaRPr lang="en-IN" dirty="0"/>
          </a:p>
        </p:txBody>
      </p:sp>
      <p:sp>
        <p:nvSpPr>
          <p:cNvPr id="3" name="Subtitle 2">
            <a:extLst>
              <a:ext uri="{FF2B5EF4-FFF2-40B4-BE49-F238E27FC236}">
                <a16:creationId xmlns:a16="http://schemas.microsoft.com/office/drawing/2014/main" id="{B42625F6-A2C3-7463-B9E3-3C2F20F5B2C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74BC713-3D38-65FD-13CD-209DD7E485A7}"/>
              </a:ext>
            </a:extLst>
          </p:cNvPr>
          <p:cNvPicPr>
            <a:picLocks noChangeAspect="1"/>
          </p:cNvPicPr>
          <p:nvPr/>
        </p:nvPicPr>
        <p:blipFill>
          <a:blip r:embed="rId2"/>
          <a:stretch>
            <a:fillRect/>
          </a:stretch>
        </p:blipFill>
        <p:spPr>
          <a:xfrm>
            <a:off x="85416" y="844417"/>
            <a:ext cx="12021168" cy="4993881"/>
          </a:xfrm>
          <a:prstGeom prst="rect">
            <a:avLst/>
          </a:prstGeom>
        </p:spPr>
      </p:pic>
    </p:spTree>
    <p:extLst>
      <p:ext uri="{BB962C8B-B14F-4D97-AF65-F5344CB8AC3E}">
        <p14:creationId xmlns:p14="http://schemas.microsoft.com/office/powerpoint/2010/main" val="3385260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81</TotalTime>
  <Words>413</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Gilroy</vt:lpstr>
      <vt:lpstr>Google Sans</vt:lpstr>
      <vt:lpstr>Times New Roman</vt:lpstr>
      <vt:lpstr>Tw Cen MT</vt:lpstr>
      <vt:lpstr>Circuit</vt:lpstr>
      <vt:lpstr>INSTITUTE FOR ADVANCED COMPUTING  AND SOFTWARE DEVELOPMENT AKURDI, PUNE  </vt:lpstr>
      <vt:lpstr>Introduction</vt:lpstr>
      <vt:lpstr>PURPOSE</vt:lpstr>
      <vt:lpstr>Requirement</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kaustubh Veer</dc:creator>
  <cp:lastModifiedBy>Mayuri Jadhav</cp:lastModifiedBy>
  <cp:revision>2</cp:revision>
  <dcterms:created xsi:type="dcterms:W3CDTF">2023-08-29T16:56:55Z</dcterms:created>
  <dcterms:modified xsi:type="dcterms:W3CDTF">2023-08-30T11:14:28Z</dcterms:modified>
</cp:coreProperties>
</file>