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9" r:id="rId7"/>
    <p:sldId id="267" r:id="rId8"/>
    <p:sldId id="266" r:id="rId9"/>
    <p:sldId id="271" r:id="rId10"/>
    <p:sldId id="270" r:id="rId11"/>
    <p:sldId id="268" r:id="rId12"/>
    <p:sldId id="263" r:id="rId13"/>
    <p:sldId id="264" r:id="rId14"/>
    <p:sldId id="265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19" autoAdjust="0"/>
  </p:normalViewPr>
  <p:slideViewPr>
    <p:cSldViewPr snapToGrid="0">
      <p:cViewPr varScale="1">
        <p:scale>
          <a:sx n="109" d="100"/>
          <a:sy n="109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66829"/>
            <a:ext cx="10993549" cy="1475013"/>
          </a:xfrm>
        </p:spPr>
        <p:txBody>
          <a:bodyPr>
            <a:normAutofit/>
          </a:bodyPr>
          <a:lstStyle/>
          <a:p>
            <a:pPr algn="l" fontAlgn="ctr"/>
            <a:r>
              <a:rPr lang="en-IN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Python for Business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17" y="2256474"/>
            <a:ext cx="10993546" cy="468233"/>
          </a:xfrm>
        </p:spPr>
        <p:txBody>
          <a:bodyPr>
            <a:norm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FINAL GROUP 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3AC9A1BC-5A66-98BF-9381-E4B2EF57FF2F}"/>
              </a:ext>
            </a:extLst>
          </p:cNvPr>
          <p:cNvSpPr/>
          <p:nvPr/>
        </p:nvSpPr>
        <p:spPr>
          <a:xfrm>
            <a:off x="0" y="6196779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Competitive Advantage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8CD2DF1-3C6A-47ED-7A05-EFFF64207D8F}"/>
              </a:ext>
            </a:extLst>
          </p:cNvPr>
          <p:cNvSpPr/>
          <p:nvPr/>
        </p:nvSpPr>
        <p:spPr>
          <a:xfrm>
            <a:off x="2367121" y="807468"/>
            <a:ext cx="7457758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Supply Chain and Shipping Efficiency</a:t>
            </a:r>
            <a:endParaRPr lang="en-IN" sz="2800" dirty="0">
              <a:latin typeface="Aptos" panose="020B000402020202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2EC171F-8C39-1D77-24AD-C0018089CBBD}"/>
              </a:ext>
            </a:extLst>
          </p:cNvPr>
          <p:cNvSpPr/>
          <p:nvPr/>
        </p:nvSpPr>
        <p:spPr>
          <a:xfrm>
            <a:off x="9343119" y="6196772"/>
            <a:ext cx="3114373" cy="661225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Product Portfolio Optimization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E251A6B-822F-203D-FD00-5A20F74FD214}"/>
              </a:ext>
            </a:extLst>
          </p:cNvPr>
          <p:cNvSpPr/>
          <p:nvPr/>
        </p:nvSpPr>
        <p:spPr>
          <a:xfrm>
            <a:off x="6228746" y="6196776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Customer Behavior and Segmentation 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9E5783C-1A05-BFB6-649E-11AC993EFE40}"/>
              </a:ext>
            </a:extLst>
          </p:cNvPr>
          <p:cNvSpPr/>
          <p:nvPr/>
        </p:nvSpPr>
        <p:spPr>
          <a:xfrm>
            <a:off x="3114373" y="6196778"/>
            <a:ext cx="3114373" cy="661219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Market and Sales Performance </a:t>
            </a:r>
            <a:endParaRPr lang="en-IN" sz="1100" dirty="0">
              <a:latin typeface="Aptos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FD422-F20E-54F8-DD39-D7E6A722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2" y="1912035"/>
            <a:ext cx="6043549" cy="3391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AEAE5-733A-60A5-22FA-2ADCFCBDE2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7" t="7520" r="2907" b="2406"/>
          <a:stretch/>
        </p:blipFill>
        <p:spPr>
          <a:xfrm>
            <a:off x="6164215" y="1912035"/>
            <a:ext cx="5720926" cy="33852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743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>
            <a:extLst>
              <a:ext uri="{FF2B5EF4-FFF2-40B4-BE49-F238E27FC236}">
                <a16:creationId xmlns:a16="http://schemas.microsoft.com/office/drawing/2014/main" id="{79E5783C-1A05-BFB6-649E-11AC993EFE40}"/>
              </a:ext>
            </a:extLst>
          </p:cNvPr>
          <p:cNvSpPr/>
          <p:nvPr/>
        </p:nvSpPr>
        <p:spPr>
          <a:xfrm>
            <a:off x="0" y="6196781"/>
            <a:ext cx="3114373" cy="661219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Market and Sales Performance 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AC9A1BC-5A66-98BF-9381-E4B2EF57FF2F}"/>
              </a:ext>
            </a:extLst>
          </p:cNvPr>
          <p:cNvSpPr/>
          <p:nvPr/>
        </p:nvSpPr>
        <p:spPr>
          <a:xfrm>
            <a:off x="2367121" y="807468"/>
            <a:ext cx="7457758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Competitive Advantage</a:t>
            </a:r>
            <a:endParaRPr lang="en-IN" sz="2800" dirty="0">
              <a:latin typeface="Aptos" panose="020B0004020202020204" pitchFamily="34" charset="0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8CD2DF1-3C6A-47ED-7A05-EFFF64207D8F}"/>
              </a:ext>
            </a:extLst>
          </p:cNvPr>
          <p:cNvSpPr/>
          <p:nvPr/>
        </p:nvSpPr>
        <p:spPr>
          <a:xfrm>
            <a:off x="9343119" y="6196775"/>
            <a:ext cx="3114373" cy="661225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Supply Chain and Shipping Efficiency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2EC171F-8C39-1D77-24AD-C0018089CBBD}"/>
              </a:ext>
            </a:extLst>
          </p:cNvPr>
          <p:cNvSpPr/>
          <p:nvPr/>
        </p:nvSpPr>
        <p:spPr>
          <a:xfrm>
            <a:off x="6228746" y="6196775"/>
            <a:ext cx="3114373" cy="661225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Product Portfolio Optimization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E251A6B-822F-203D-FD00-5A20F74FD214}"/>
              </a:ext>
            </a:extLst>
          </p:cNvPr>
          <p:cNvSpPr/>
          <p:nvPr/>
        </p:nvSpPr>
        <p:spPr>
          <a:xfrm>
            <a:off x="3114373" y="6196779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Customer Behavior and Segmentation 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53A949A2-3964-7865-9491-C91C226E082A}"/>
              </a:ext>
            </a:extLst>
          </p:cNvPr>
          <p:cNvSpPr/>
          <p:nvPr/>
        </p:nvSpPr>
        <p:spPr>
          <a:xfrm>
            <a:off x="7232882" y="3867554"/>
            <a:ext cx="2375355" cy="2053337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Aptos" panose="020B0004020202020204" pitchFamily="34" charset="0"/>
              </a:rPr>
              <a:t>Enhancing Customer Experiences</a:t>
            </a:r>
            <a:endParaRPr lang="en-IN" sz="1600" b="1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237C8456-FA2D-161A-CDA8-B67A52E2808C}"/>
              </a:ext>
            </a:extLst>
          </p:cNvPr>
          <p:cNvSpPr/>
          <p:nvPr/>
        </p:nvSpPr>
        <p:spPr>
          <a:xfrm>
            <a:off x="3307424" y="3881622"/>
            <a:ext cx="2375355" cy="205333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Aptos" panose="020B0004020202020204" pitchFamily="34" charset="0"/>
              </a:rPr>
              <a:t>Optimizing Shipping Logistics</a:t>
            </a:r>
            <a:endParaRPr lang="en-IN" sz="1600" b="1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D314F8CE-9096-05E2-BC51-CC8862CB34AF}"/>
              </a:ext>
            </a:extLst>
          </p:cNvPr>
          <p:cNvSpPr/>
          <p:nvPr/>
        </p:nvSpPr>
        <p:spPr>
          <a:xfrm>
            <a:off x="7261018" y="1702190"/>
            <a:ext cx="2375355" cy="2053337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Aptos" panose="020B0004020202020204" pitchFamily="34" charset="0"/>
              </a:rPr>
              <a:t>Targeted Marketing Campaigns</a:t>
            </a:r>
            <a:endParaRPr lang="en-IN" sz="1600" b="1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E540895B-2843-2A85-7CA0-C3B1F031085F}"/>
              </a:ext>
            </a:extLst>
          </p:cNvPr>
          <p:cNvSpPr/>
          <p:nvPr/>
        </p:nvSpPr>
        <p:spPr>
          <a:xfrm>
            <a:off x="3321492" y="1688122"/>
            <a:ext cx="2375355" cy="205333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Aptos" panose="020B0004020202020204" pitchFamily="34" charset="0"/>
                <a:ea typeface="Calibri" panose="020F0502020204030204" pitchFamily="34" charset="0"/>
              </a:rPr>
              <a:t>Product Diversification</a:t>
            </a:r>
            <a:endParaRPr lang="en-IN" sz="1600" b="1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30C308F-575F-F7F3-16F9-5BE0B7BD622B}"/>
              </a:ext>
            </a:extLst>
          </p:cNvPr>
          <p:cNvSpPr/>
          <p:nvPr/>
        </p:nvSpPr>
        <p:spPr>
          <a:xfrm>
            <a:off x="5270153" y="2784868"/>
            <a:ext cx="2375355" cy="2053337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Aptos" panose="020B0004020202020204" pitchFamily="34" charset="0"/>
              </a:rPr>
              <a:t>Continuous Improvement</a:t>
            </a:r>
            <a:endParaRPr lang="en-IN" sz="1600" b="1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93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83464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Aptos" panose="020B0004020202020204" pitchFamily="34" charset="0"/>
              </a:rPr>
              <a:t>THANK YOU </a:t>
            </a:r>
            <a:r>
              <a:rPr lang="en-US" sz="3600" b="1" dirty="0">
                <a:solidFill>
                  <a:srgbClr val="00206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</a:t>
            </a:r>
            <a:endParaRPr lang="en-US" sz="4400" b="1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AE251A6B-822F-203D-FD00-5A20F74FD214}"/>
              </a:ext>
            </a:extLst>
          </p:cNvPr>
          <p:cNvSpPr/>
          <p:nvPr/>
        </p:nvSpPr>
        <p:spPr>
          <a:xfrm>
            <a:off x="3662516" y="4166420"/>
            <a:ext cx="2236849" cy="2067232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Customer Behavior and Segmentation </a:t>
            </a:r>
            <a:endParaRPr lang="en-IN" sz="1600" dirty="0">
              <a:latin typeface="Aptos" panose="020B000402020202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AC9A1BC-5A66-98BF-9381-E4B2EF57FF2F}"/>
              </a:ext>
            </a:extLst>
          </p:cNvPr>
          <p:cNvSpPr/>
          <p:nvPr/>
        </p:nvSpPr>
        <p:spPr>
          <a:xfrm>
            <a:off x="9438933" y="3104536"/>
            <a:ext cx="2236849" cy="2067232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Competitive Advantage</a:t>
            </a:r>
            <a:endParaRPr lang="en-IN" sz="1600" dirty="0">
              <a:latin typeface="Aptos" panose="020B0004020202020204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9E5783C-1A05-BFB6-649E-11AC993EFE40}"/>
              </a:ext>
            </a:extLst>
          </p:cNvPr>
          <p:cNvSpPr/>
          <p:nvPr/>
        </p:nvSpPr>
        <p:spPr>
          <a:xfrm>
            <a:off x="1769811" y="3104536"/>
            <a:ext cx="2236849" cy="206723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Market and Sales Performance </a:t>
            </a:r>
            <a:endParaRPr lang="en-IN" sz="1600" dirty="0">
              <a:latin typeface="Aptos" panose="020B000402020202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2EC171F-8C39-1D77-24AD-C0018089CBBD}"/>
              </a:ext>
            </a:extLst>
          </p:cNvPr>
          <p:cNvSpPr/>
          <p:nvPr/>
        </p:nvSpPr>
        <p:spPr>
          <a:xfrm>
            <a:off x="5604372" y="3104536"/>
            <a:ext cx="2236849" cy="2067232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Product Portfolio Optimization</a:t>
            </a:r>
            <a:endParaRPr lang="en-IN" sz="1600" dirty="0">
              <a:latin typeface="Aptos" panose="020B0004020202020204" pitchFamily="34" charset="0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8CD2DF1-3C6A-47ED-7A05-EFFF64207D8F}"/>
              </a:ext>
            </a:extLst>
          </p:cNvPr>
          <p:cNvSpPr/>
          <p:nvPr/>
        </p:nvSpPr>
        <p:spPr>
          <a:xfrm>
            <a:off x="7497077" y="4166420"/>
            <a:ext cx="2236849" cy="2067232"/>
          </a:xfrm>
          <a:prstGeom prst="hexag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Supply Chain and Shipping Efficiency</a:t>
            </a:r>
            <a:endParaRPr lang="en-IN" sz="1600" dirty="0">
              <a:latin typeface="Aptos" panose="020B0004020202020204" pitchFamily="34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6050CED-688F-CC57-B67F-467C23958288}"/>
              </a:ext>
            </a:extLst>
          </p:cNvPr>
          <p:cNvSpPr/>
          <p:nvPr/>
        </p:nvSpPr>
        <p:spPr>
          <a:xfrm>
            <a:off x="9438932" y="5307576"/>
            <a:ext cx="2236849" cy="2067232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8687B69-EB34-AA7E-39E0-C23BF4285A38}"/>
              </a:ext>
            </a:extLst>
          </p:cNvPr>
          <p:cNvSpPr/>
          <p:nvPr/>
        </p:nvSpPr>
        <p:spPr>
          <a:xfrm>
            <a:off x="5604372" y="5330312"/>
            <a:ext cx="2236849" cy="2067232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5B6E263-9F49-58AE-87D0-05780BFFBFA0}"/>
              </a:ext>
            </a:extLst>
          </p:cNvPr>
          <p:cNvSpPr/>
          <p:nvPr/>
        </p:nvSpPr>
        <p:spPr>
          <a:xfrm>
            <a:off x="7521653" y="1991648"/>
            <a:ext cx="2236849" cy="2067232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13AE7F5-6BF0-628F-51A7-65AFF51C6A6E}"/>
              </a:ext>
            </a:extLst>
          </p:cNvPr>
          <p:cNvSpPr/>
          <p:nvPr/>
        </p:nvSpPr>
        <p:spPr>
          <a:xfrm>
            <a:off x="3669907" y="2000868"/>
            <a:ext cx="2236849" cy="2067232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A426909-3B69-CA06-0327-0453A314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48" y="897200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Consulting </a:t>
            </a:r>
            <a:br>
              <a:rPr lang="en-US" sz="3200" b="1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</a:br>
            <a:r>
              <a:rPr lang="en-US" sz="5300" b="1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Objectives</a:t>
            </a:r>
            <a:endParaRPr lang="en-IN" sz="4400" b="1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51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AE251A6B-822F-203D-FD00-5A20F74FD214}"/>
              </a:ext>
            </a:extLst>
          </p:cNvPr>
          <p:cNvSpPr/>
          <p:nvPr/>
        </p:nvSpPr>
        <p:spPr>
          <a:xfrm>
            <a:off x="23363" y="6196779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Customer Behavior and Segmentation 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AC9A1BC-5A66-98BF-9381-E4B2EF57FF2F}"/>
              </a:ext>
            </a:extLst>
          </p:cNvPr>
          <p:cNvSpPr/>
          <p:nvPr/>
        </p:nvSpPr>
        <p:spPr>
          <a:xfrm>
            <a:off x="9366483" y="6196776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Competitive Advantage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9E5783C-1A05-BFB6-649E-11AC993EFE40}"/>
              </a:ext>
            </a:extLst>
          </p:cNvPr>
          <p:cNvSpPr/>
          <p:nvPr/>
        </p:nvSpPr>
        <p:spPr>
          <a:xfrm>
            <a:off x="2367121" y="774291"/>
            <a:ext cx="7457758" cy="661219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Market and Sales Performance </a:t>
            </a:r>
            <a:endParaRPr lang="en-IN" sz="2800" dirty="0">
              <a:latin typeface="Aptos" panose="020B000402020202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2EC171F-8C39-1D77-24AD-C0018089CBBD}"/>
              </a:ext>
            </a:extLst>
          </p:cNvPr>
          <p:cNvSpPr/>
          <p:nvPr/>
        </p:nvSpPr>
        <p:spPr>
          <a:xfrm>
            <a:off x="3137737" y="6196778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Product Portfolio Optimization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8CD2DF1-3C6A-47ED-7A05-EFFF64207D8F}"/>
              </a:ext>
            </a:extLst>
          </p:cNvPr>
          <p:cNvSpPr/>
          <p:nvPr/>
        </p:nvSpPr>
        <p:spPr>
          <a:xfrm>
            <a:off x="6252110" y="6196777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Supply Chain and Shipping Efficiency</a:t>
            </a:r>
            <a:endParaRPr lang="en-IN" sz="1100" dirty="0">
              <a:latin typeface="Aptos" panose="020B00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EFB3DF-C074-53FE-6B56-ACB2ED3B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652" y="1917795"/>
            <a:ext cx="6794695" cy="37482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E45ED4-C6F3-1E41-B8E6-77EA2A99D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993" y="2818126"/>
            <a:ext cx="981660" cy="6612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2FDBB4-64E7-6A3C-4A3C-9F9A8FA6C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9037" y="3699875"/>
            <a:ext cx="932823" cy="6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42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AE251A6B-822F-203D-FD00-5A20F74FD214}"/>
              </a:ext>
            </a:extLst>
          </p:cNvPr>
          <p:cNvSpPr/>
          <p:nvPr/>
        </p:nvSpPr>
        <p:spPr>
          <a:xfrm>
            <a:off x="23363" y="6196779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Customer Behavior and Segmentation 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AC9A1BC-5A66-98BF-9381-E4B2EF57FF2F}"/>
              </a:ext>
            </a:extLst>
          </p:cNvPr>
          <p:cNvSpPr/>
          <p:nvPr/>
        </p:nvSpPr>
        <p:spPr>
          <a:xfrm>
            <a:off x="9366483" y="6196776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Competitive Advantage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9E5783C-1A05-BFB6-649E-11AC993EFE40}"/>
              </a:ext>
            </a:extLst>
          </p:cNvPr>
          <p:cNvSpPr/>
          <p:nvPr/>
        </p:nvSpPr>
        <p:spPr>
          <a:xfrm>
            <a:off x="2367121" y="774291"/>
            <a:ext cx="7457758" cy="661219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Market and Sales Performance </a:t>
            </a:r>
            <a:endParaRPr lang="en-IN" sz="2800" dirty="0">
              <a:latin typeface="Aptos" panose="020B000402020202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2EC171F-8C39-1D77-24AD-C0018089CBBD}"/>
              </a:ext>
            </a:extLst>
          </p:cNvPr>
          <p:cNvSpPr/>
          <p:nvPr/>
        </p:nvSpPr>
        <p:spPr>
          <a:xfrm>
            <a:off x="3137737" y="6196778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Product Portfolio Optimization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8CD2DF1-3C6A-47ED-7A05-EFFF64207D8F}"/>
              </a:ext>
            </a:extLst>
          </p:cNvPr>
          <p:cNvSpPr/>
          <p:nvPr/>
        </p:nvSpPr>
        <p:spPr>
          <a:xfrm>
            <a:off x="6252110" y="6196777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Supply Chain and Shipping Efficiency</a:t>
            </a:r>
            <a:endParaRPr lang="en-IN" sz="1100" dirty="0">
              <a:latin typeface="Aptos" panose="020B00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0971BA-1285-E854-EAAF-5459D28A3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230" y="1780754"/>
            <a:ext cx="6043539" cy="4070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6495FF-12AD-9ECC-5CE1-3C2921F15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7" y="2818126"/>
            <a:ext cx="926100" cy="510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50123-9A42-E7A3-1F60-193DE28F2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9037" y="3699875"/>
            <a:ext cx="932823" cy="6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95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AE251A6B-822F-203D-FD00-5A20F74FD214}"/>
              </a:ext>
            </a:extLst>
          </p:cNvPr>
          <p:cNvSpPr/>
          <p:nvPr/>
        </p:nvSpPr>
        <p:spPr>
          <a:xfrm>
            <a:off x="23363" y="6196779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Customer Behavior and Segmentation 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AC9A1BC-5A66-98BF-9381-E4B2EF57FF2F}"/>
              </a:ext>
            </a:extLst>
          </p:cNvPr>
          <p:cNvSpPr/>
          <p:nvPr/>
        </p:nvSpPr>
        <p:spPr>
          <a:xfrm>
            <a:off x="9366483" y="6196776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Competitive Advantage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9E5783C-1A05-BFB6-649E-11AC993EFE40}"/>
              </a:ext>
            </a:extLst>
          </p:cNvPr>
          <p:cNvSpPr/>
          <p:nvPr/>
        </p:nvSpPr>
        <p:spPr>
          <a:xfrm>
            <a:off x="2367121" y="774291"/>
            <a:ext cx="7457758" cy="661219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Market and Sales Performance </a:t>
            </a:r>
            <a:endParaRPr lang="en-IN" sz="2800" dirty="0">
              <a:latin typeface="Aptos" panose="020B000402020202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2EC171F-8C39-1D77-24AD-C0018089CBBD}"/>
              </a:ext>
            </a:extLst>
          </p:cNvPr>
          <p:cNvSpPr/>
          <p:nvPr/>
        </p:nvSpPr>
        <p:spPr>
          <a:xfrm>
            <a:off x="3137737" y="6196778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Product Portfolio Optimization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8CD2DF1-3C6A-47ED-7A05-EFFF64207D8F}"/>
              </a:ext>
            </a:extLst>
          </p:cNvPr>
          <p:cNvSpPr/>
          <p:nvPr/>
        </p:nvSpPr>
        <p:spPr>
          <a:xfrm>
            <a:off x="6252110" y="6196777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Supply Chain and Shipping Efficiency</a:t>
            </a:r>
            <a:endParaRPr lang="en-IN" sz="1100" dirty="0">
              <a:latin typeface="Aptos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6E910-7D67-E2E9-37A1-E365A1749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640" y="1727556"/>
            <a:ext cx="6210720" cy="41300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732E27-145D-41B4-0936-F849B895C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7" y="2818126"/>
            <a:ext cx="926100" cy="510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1A2B24-157A-AFE8-2FD2-09D54958C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7" y="3535954"/>
            <a:ext cx="981660" cy="66122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AAB1D9B-A310-1CFB-F38A-0EFC829E042D}"/>
              </a:ext>
            </a:extLst>
          </p:cNvPr>
          <p:cNvGrpSpPr/>
          <p:nvPr/>
        </p:nvGrpSpPr>
        <p:grpSpPr>
          <a:xfrm>
            <a:off x="9993691" y="3101569"/>
            <a:ext cx="2006962" cy="780906"/>
            <a:chOff x="1687633" y="2473435"/>
            <a:chExt cx="9486251" cy="2415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088F01-F623-8911-CCB4-2769DF6DC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7633" y="2473435"/>
              <a:ext cx="4896047" cy="241523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56357CA-3D9B-A164-BF0E-4A67A0AFB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27408" y="2501571"/>
              <a:ext cx="4646476" cy="2369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2222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AE251A6B-822F-203D-FD00-5A20F74FD214}"/>
              </a:ext>
            </a:extLst>
          </p:cNvPr>
          <p:cNvSpPr/>
          <p:nvPr/>
        </p:nvSpPr>
        <p:spPr>
          <a:xfrm>
            <a:off x="23363" y="6196779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Customer Behavior and Segmentation 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AC9A1BC-5A66-98BF-9381-E4B2EF57FF2F}"/>
              </a:ext>
            </a:extLst>
          </p:cNvPr>
          <p:cNvSpPr/>
          <p:nvPr/>
        </p:nvSpPr>
        <p:spPr>
          <a:xfrm>
            <a:off x="9366483" y="6196776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Competitive Advantage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9E5783C-1A05-BFB6-649E-11AC993EFE40}"/>
              </a:ext>
            </a:extLst>
          </p:cNvPr>
          <p:cNvSpPr/>
          <p:nvPr/>
        </p:nvSpPr>
        <p:spPr>
          <a:xfrm>
            <a:off x="2367121" y="774291"/>
            <a:ext cx="7457758" cy="661219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Market and Sales Performance </a:t>
            </a:r>
            <a:endParaRPr lang="en-IN" sz="2800" dirty="0">
              <a:latin typeface="Aptos" panose="020B000402020202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2EC171F-8C39-1D77-24AD-C0018089CBBD}"/>
              </a:ext>
            </a:extLst>
          </p:cNvPr>
          <p:cNvSpPr/>
          <p:nvPr/>
        </p:nvSpPr>
        <p:spPr>
          <a:xfrm>
            <a:off x="3137737" y="6196778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Product Portfolio Optimization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8CD2DF1-3C6A-47ED-7A05-EFFF64207D8F}"/>
              </a:ext>
            </a:extLst>
          </p:cNvPr>
          <p:cNvSpPr/>
          <p:nvPr/>
        </p:nvSpPr>
        <p:spPr>
          <a:xfrm>
            <a:off x="6252110" y="6196777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Supply Chain and Shipping Efficiency</a:t>
            </a:r>
            <a:endParaRPr lang="en-IN" sz="1100" dirty="0">
              <a:latin typeface="Aptos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6E910-7D67-E2E9-37A1-E365A1749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7" y="4404121"/>
            <a:ext cx="994331" cy="6612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732E27-145D-41B4-0936-F849B895C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7" y="2818126"/>
            <a:ext cx="926100" cy="510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1A2B24-157A-AFE8-2FD2-09D54958C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7" y="3535954"/>
            <a:ext cx="981660" cy="66122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8574414-BC4B-13B7-54A8-994C5C7C5354}"/>
              </a:ext>
            </a:extLst>
          </p:cNvPr>
          <p:cNvGrpSpPr/>
          <p:nvPr/>
        </p:nvGrpSpPr>
        <p:grpSpPr>
          <a:xfrm>
            <a:off x="1518821" y="2335237"/>
            <a:ext cx="10313020" cy="2848857"/>
            <a:chOff x="1687633" y="2473435"/>
            <a:chExt cx="9486251" cy="2415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F362C30-26D1-B4F8-F141-88FC4056B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7633" y="2473435"/>
              <a:ext cx="4896047" cy="241523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A142FB-105C-01C1-62E3-5D0E3F73C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27408" y="2501571"/>
              <a:ext cx="4646476" cy="2369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3587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AE251A6B-822F-203D-FD00-5A20F74FD214}"/>
              </a:ext>
            </a:extLst>
          </p:cNvPr>
          <p:cNvSpPr/>
          <p:nvPr/>
        </p:nvSpPr>
        <p:spPr>
          <a:xfrm>
            <a:off x="2367121" y="774289"/>
            <a:ext cx="7457758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Customer Behavior and Segmentation </a:t>
            </a:r>
            <a:endParaRPr lang="en-IN" sz="2400" dirty="0">
              <a:latin typeface="Aptos" panose="020B000402020202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AC9A1BC-5A66-98BF-9381-E4B2EF57FF2F}"/>
              </a:ext>
            </a:extLst>
          </p:cNvPr>
          <p:cNvSpPr/>
          <p:nvPr/>
        </p:nvSpPr>
        <p:spPr>
          <a:xfrm>
            <a:off x="6228746" y="6196777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Competitive Advantage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2EC171F-8C39-1D77-24AD-C0018089CBBD}"/>
              </a:ext>
            </a:extLst>
          </p:cNvPr>
          <p:cNvSpPr/>
          <p:nvPr/>
        </p:nvSpPr>
        <p:spPr>
          <a:xfrm>
            <a:off x="0" y="6196779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Product Portfolio Optimization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8CD2DF1-3C6A-47ED-7A05-EFFF64207D8F}"/>
              </a:ext>
            </a:extLst>
          </p:cNvPr>
          <p:cNvSpPr/>
          <p:nvPr/>
        </p:nvSpPr>
        <p:spPr>
          <a:xfrm>
            <a:off x="3114373" y="6196778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Supply Chain and Shipping Efficiency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9E5783C-1A05-BFB6-649E-11AC993EFE40}"/>
              </a:ext>
            </a:extLst>
          </p:cNvPr>
          <p:cNvSpPr/>
          <p:nvPr/>
        </p:nvSpPr>
        <p:spPr>
          <a:xfrm>
            <a:off x="9343119" y="6196776"/>
            <a:ext cx="3114373" cy="661219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Market and Sales Performance </a:t>
            </a:r>
            <a:endParaRPr lang="en-IN" sz="1100" dirty="0">
              <a:latin typeface="Aptos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FB586-4A35-7853-83B4-C385F378EB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44932" y="1741130"/>
            <a:ext cx="6498187" cy="3930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008F14-F405-7D9E-36DC-591774DC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764" y="3151632"/>
            <a:ext cx="897867" cy="55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16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AE251A6B-822F-203D-FD00-5A20F74FD214}"/>
              </a:ext>
            </a:extLst>
          </p:cNvPr>
          <p:cNvSpPr/>
          <p:nvPr/>
        </p:nvSpPr>
        <p:spPr>
          <a:xfrm>
            <a:off x="2367121" y="774289"/>
            <a:ext cx="7457758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Customer Behavior and Segmentation </a:t>
            </a:r>
            <a:endParaRPr lang="en-IN" sz="2400" dirty="0">
              <a:latin typeface="Aptos" panose="020B0004020202020204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AC9A1BC-5A66-98BF-9381-E4B2EF57FF2F}"/>
              </a:ext>
            </a:extLst>
          </p:cNvPr>
          <p:cNvSpPr/>
          <p:nvPr/>
        </p:nvSpPr>
        <p:spPr>
          <a:xfrm>
            <a:off x="6228746" y="6196777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Competitive Advantage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2EC171F-8C39-1D77-24AD-C0018089CBBD}"/>
              </a:ext>
            </a:extLst>
          </p:cNvPr>
          <p:cNvSpPr/>
          <p:nvPr/>
        </p:nvSpPr>
        <p:spPr>
          <a:xfrm>
            <a:off x="0" y="6196779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Product Portfolio Optimization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8CD2DF1-3C6A-47ED-7A05-EFFF64207D8F}"/>
              </a:ext>
            </a:extLst>
          </p:cNvPr>
          <p:cNvSpPr/>
          <p:nvPr/>
        </p:nvSpPr>
        <p:spPr>
          <a:xfrm>
            <a:off x="3114373" y="6196778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Supply Chain and Shipping Efficiency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9E5783C-1A05-BFB6-649E-11AC993EFE40}"/>
              </a:ext>
            </a:extLst>
          </p:cNvPr>
          <p:cNvSpPr/>
          <p:nvPr/>
        </p:nvSpPr>
        <p:spPr>
          <a:xfrm>
            <a:off x="9343119" y="6196776"/>
            <a:ext cx="3114373" cy="661219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Market and Sales Performance </a:t>
            </a:r>
            <a:endParaRPr lang="en-IN" sz="1100" dirty="0">
              <a:latin typeface="Aptos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FB586-4A35-7853-83B4-C385F378EB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3248" y="3090240"/>
            <a:ext cx="1120132" cy="677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008F14-F405-7D9E-36DC-591774DC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296" y="1572552"/>
            <a:ext cx="6527408" cy="40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3AC9A1BC-5A66-98BF-9381-E4B2EF57FF2F}"/>
              </a:ext>
            </a:extLst>
          </p:cNvPr>
          <p:cNvSpPr/>
          <p:nvPr/>
        </p:nvSpPr>
        <p:spPr>
          <a:xfrm>
            <a:off x="3114373" y="6196778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Competitive Advantage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2EC171F-8C39-1D77-24AD-C0018089CBBD}"/>
              </a:ext>
            </a:extLst>
          </p:cNvPr>
          <p:cNvSpPr/>
          <p:nvPr/>
        </p:nvSpPr>
        <p:spPr>
          <a:xfrm>
            <a:off x="2367121" y="807468"/>
            <a:ext cx="7457758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Product Portfolio Optimization</a:t>
            </a:r>
            <a:endParaRPr lang="en-IN" sz="2800" dirty="0">
              <a:latin typeface="Aptos" panose="020B0004020202020204" pitchFamily="34" charset="0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8CD2DF1-3C6A-47ED-7A05-EFFF64207D8F}"/>
              </a:ext>
            </a:extLst>
          </p:cNvPr>
          <p:cNvSpPr/>
          <p:nvPr/>
        </p:nvSpPr>
        <p:spPr>
          <a:xfrm>
            <a:off x="0" y="6196779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Supply Chain and Shipping Efficiency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E251A6B-822F-203D-FD00-5A20F74FD214}"/>
              </a:ext>
            </a:extLst>
          </p:cNvPr>
          <p:cNvSpPr/>
          <p:nvPr/>
        </p:nvSpPr>
        <p:spPr>
          <a:xfrm>
            <a:off x="9343119" y="6196775"/>
            <a:ext cx="3114373" cy="661221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Customer Behavior and Segmentation </a:t>
            </a:r>
            <a:endParaRPr lang="en-IN" sz="1100" dirty="0">
              <a:latin typeface="Aptos" panose="020B0004020202020204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9E5783C-1A05-BFB6-649E-11AC993EFE40}"/>
              </a:ext>
            </a:extLst>
          </p:cNvPr>
          <p:cNvSpPr/>
          <p:nvPr/>
        </p:nvSpPr>
        <p:spPr>
          <a:xfrm>
            <a:off x="6228746" y="6196777"/>
            <a:ext cx="3114373" cy="661219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Market and Sales Performance </a:t>
            </a:r>
            <a:endParaRPr lang="en-IN" sz="1100" dirty="0">
              <a:latin typeface="Aptos" panose="020B00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0717D0-482A-7AE1-7A22-81532D3270CC}"/>
              </a:ext>
            </a:extLst>
          </p:cNvPr>
          <p:cNvGrpSpPr/>
          <p:nvPr/>
        </p:nvGrpSpPr>
        <p:grpSpPr>
          <a:xfrm>
            <a:off x="942086" y="2363372"/>
            <a:ext cx="10307827" cy="2436839"/>
            <a:chOff x="566500" y="2807655"/>
            <a:chExt cx="9382229" cy="21613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C42D445-0F75-C9FB-ADB2-3FBE9D79552F}"/>
                </a:ext>
              </a:extLst>
            </p:cNvPr>
            <p:cNvGrpSpPr/>
            <p:nvPr/>
          </p:nvGrpSpPr>
          <p:grpSpPr>
            <a:xfrm>
              <a:off x="566500" y="2807655"/>
              <a:ext cx="7807569" cy="2161368"/>
              <a:chOff x="916589" y="1912986"/>
              <a:chExt cx="5086350" cy="1244988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E6C797F-B61B-79B1-99EB-B589A59A7B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84432"/>
              <a:stretch/>
            </p:blipFill>
            <p:spPr>
              <a:xfrm>
                <a:off x="916589" y="2655277"/>
                <a:ext cx="5086350" cy="502697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C081BD8-EECA-7771-642B-282A2120C9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75596"/>
              <a:stretch/>
            </p:blipFill>
            <p:spPr>
              <a:xfrm>
                <a:off x="916589" y="1912986"/>
                <a:ext cx="5086350" cy="788011"/>
              </a:xfrm>
              <a:prstGeom prst="rect">
                <a:avLst/>
              </a:prstGeom>
            </p:spPr>
          </p:pic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735ECEA-79A7-5694-6ACA-DD245F6980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225"/>
            <a:stretch/>
          </p:blipFill>
          <p:spPr>
            <a:xfrm>
              <a:off x="8215531" y="2994955"/>
              <a:ext cx="1733198" cy="177234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3B17C6-C6A7-A4D1-9C9B-BE486802BC1F}"/>
                </a:ext>
              </a:extLst>
            </p:cNvPr>
            <p:cNvSpPr/>
            <p:nvPr/>
          </p:nvSpPr>
          <p:spPr>
            <a:xfrm>
              <a:off x="566500" y="3137095"/>
              <a:ext cx="9382229" cy="1676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8631A0A-54F7-84EF-37CC-48FEBE603425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>
              <a:off x="566500" y="3491671"/>
              <a:ext cx="9382229" cy="562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1781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{9D246D89-FE03-46BF-BC8C-459457649958}tf33552983_win32</Template>
  <TotalTime>300</TotalTime>
  <Words>206</Words>
  <Application>Microsoft Macintosh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Franklin Gothic Book</vt:lpstr>
      <vt:lpstr>Franklin Gothic Demi</vt:lpstr>
      <vt:lpstr>Wingdings 2</vt:lpstr>
      <vt:lpstr>DividendVTI</vt:lpstr>
      <vt:lpstr>Python for Business Analytics</vt:lpstr>
      <vt:lpstr>Consulting 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Business Analytics</dc:title>
  <dc:creator>Kirti Khandelwal</dc:creator>
  <cp:lastModifiedBy>Gaurav Jain</cp:lastModifiedBy>
  <cp:revision>8</cp:revision>
  <dcterms:created xsi:type="dcterms:W3CDTF">2024-04-11T09:11:04Z</dcterms:created>
  <dcterms:modified xsi:type="dcterms:W3CDTF">2024-05-29T06:32:34Z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