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68" r:id="rId2"/>
    <p:sldId id="769" r:id="rId3"/>
    <p:sldId id="771" r:id="rId4"/>
    <p:sldId id="772" r:id="rId5"/>
    <p:sldId id="774" r:id="rId6"/>
    <p:sldId id="775" r:id="rId7"/>
    <p:sldId id="776" r:id="rId8"/>
    <p:sldId id="777" r:id="rId9"/>
    <p:sldId id="779" r:id="rId10"/>
    <p:sldId id="1000" r:id="rId11"/>
    <p:sldId id="99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C3CCA-C797-4891-BE02-D94E43425B78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6980" autoAdjust="0"/>
  </p:normalViewPr>
  <p:slideViewPr>
    <p:cSldViewPr>
      <p:cViewPr varScale="1">
        <p:scale>
          <a:sx n="73" d="100"/>
          <a:sy n="73" d="100"/>
        </p:scale>
        <p:origin x="6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f%20dr\Desktop%20file\Pendrive\SATISH%20B%20(D)\Air%20Conditioner\Year%20%202018\FFR\OM%203'20-21\FFR%20Draft%20OM3'20-21%20with%20P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FFR Trend</a:t>
            </a:r>
          </a:p>
        </c:rich>
      </c:tx>
      <c:layout>
        <c:manualLayout>
          <c:xMode val="edge"/>
          <c:yMode val="edge"/>
          <c:x val="0.43522473023893171"/>
          <c:y val="5.297639755490988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7809451225199604E-2"/>
          <c:y val="0.28356597063188771"/>
          <c:w val="0.96817977393504195"/>
          <c:h val="0.61020759239375788"/>
        </c:manualLayout>
      </c:layout>
      <c:lineChart>
        <c:grouping val="standard"/>
        <c:varyColors val="0"/>
        <c:ser>
          <c:idx val="0"/>
          <c:order val="0"/>
          <c:tx>
            <c:strRef>
              <c:f>'ONIDA FFR 1'!$A$4</c:f>
              <c:strCache>
                <c:ptCount val="1"/>
                <c:pt idx="0">
                  <c:v>Population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1'!$B$4:$BH$4</c:f>
            </c:numRef>
          </c:val>
          <c:smooth val="0"/>
          <c:extLst>
            <c:ext xmlns:c16="http://schemas.microsoft.com/office/drawing/2014/chart" uri="{C3380CC4-5D6E-409C-BE32-E72D297353CC}">
              <c16:uniqueId val="{00000000-6F86-4CCA-B798-DDA86D41A821}"/>
            </c:ext>
          </c:extLst>
        </c:ser>
        <c:ser>
          <c:idx val="1"/>
          <c:order val="1"/>
          <c:tx>
            <c:strRef>
              <c:f>'ONIDA FFR 1'!$A$5</c:f>
              <c:strCache>
                <c:ptCount val="1"/>
                <c:pt idx="0">
                  <c:v>Complaint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1'!$B$5:$BH$5</c:f>
            </c:numRef>
          </c:val>
          <c:smooth val="0"/>
          <c:extLst>
            <c:ext xmlns:c16="http://schemas.microsoft.com/office/drawing/2014/chart" uri="{C3380CC4-5D6E-409C-BE32-E72D297353CC}">
              <c16:uniqueId val="{00000001-6F86-4CCA-B798-DDA86D41A821}"/>
            </c:ext>
          </c:extLst>
        </c:ser>
        <c:ser>
          <c:idx val="2"/>
          <c:order val="2"/>
          <c:tx>
            <c:strRef>
              <c:f>'ONIDA FFR 1'!$A$6</c:f>
              <c:strCache>
                <c:ptCount val="1"/>
                <c:pt idx="0">
                  <c:v>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1'!$B$6:$BH$6</c:f>
            </c:numRef>
          </c:val>
          <c:smooth val="0"/>
          <c:extLst>
            <c:ext xmlns:c16="http://schemas.microsoft.com/office/drawing/2014/chart" uri="{C3380CC4-5D6E-409C-BE32-E72D297353CC}">
              <c16:uniqueId val="{00000002-6F86-4CCA-B798-DDA86D41A821}"/>
            </c:ext>
          </c:extLst>
        </c:ser>
        <c:ser>
          <c:idx val="3"/>
          <c:order val="3"/>
          <c:tx>
            <c:strRef>
              <c:f>'ONIDA FFR 1'!$A$7</c:f>
              <c:strCache>
                <c:ptCount val="1"/>
                <c:pt idx="0">
                  <c:v>Actual PNA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1'!$B$7:$BH$7</c:f>
            </c:numRef>
          </c:val>
          <c:smooth val="0"/>
          <c:extLst>
            <c:ext xmlns:c16="http://schemas.microsoft.com/office/drawing/2014/chart" uri="{C3380CC4-5D6E-409C-BE32-E72D297353CC}">
              <c16:uniqueId val="{00000003-6F86-4CCA-B798-DDA86D41A821}"/>
            </c:ext>
          </c:extLst>
        </c:ser>
        <c:ser>
          <c:idx val="4"/>
          <c:order val="4"/>
          <c:tx>
            <c:strRef>
              <c:f>'ONIDA FFR 1'!$A$8</c:f>
              <c:strCache>
                <c:ptCount val="1"/>
                <c:pt idx="0">
                  <c:v>% FFR</c:v>
                </c:pt>
              </c:strCache>
            </c:strRef>
          </c:tx>
          <c:marker>
            <c:symbol val="circle"/>
            <c:size val="6"/>
          </c:marker>
          <c:dLbls>
            <c:dLbl>
              <c:idx val="8"/>
              <c:layout>
                <c:manualLayout>
                  <c:x val="-3.0116304963964786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86-4CCA-B798-DDA86D41A821}"/>
                </c:ext>
              </c:extLst>
            </c:dLbl>
            <c:dLbl>
              <c:idx val="9"/>
              <c:layout>
                <c:manualLayout>
                  <c:x val="-2.5590100637928402E-2"/>
                  <c:y val="3.2521485581709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86-4CCA-B798-DDA86D41A821}"/>
                </c:ext>
              </c:extLst>
            </c:dLbl>
            <c:dLbl>
              <c:idx val="10"/>
              <c:layout>
                <c:manualLayout>
                  <c:x val="-3.0116304963964696E-2"/>
                  <c:y val="1.7744633501101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F86-4CCA-B798-DDA86D41A821}"/>
                </c:ext>
              </c:extLst>
            </c:dLbl>
            <c:dLbl>
              <c:idx val="11"/>
              <c:layout>
                <c:manualLayout>
                  <c:x val="-3.0203143020695038E-2"/>
                  <c:y val="5.31514408701470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F86-4CCA-B798-DDA86D41A821}"/>
                </c:ext>
              </c:extLst>
            </c:dLbl>
            <c:dLbl>
              <c:idx val="12"/>
              <c:layout>
                <c:manualLayout>
                  <c:x val="-3.0203143020695038E-2"/>
                  <c:y val="4.8138345639100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86-4CCA-B798-DDA86D41A821}"/>
                </c:ext>
              </c:extLst>
            </c:dLbl>
            <c:dLbl>
              <c:idx val="13"/>
              <c:layout>
                <c:manualLayout>
                  <c:x val="-1.1220784219834669E-2"/>
                  <c:y val="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F86-4CCA-B798-DDA86D41A821}"/>
                </c:ext>
              </c:extLst>
            </c:dLbl>
            <c:dLbl>
              <c:idx val="14"/>
              <c:layout>
                <c:manualLayout>
                  <c:x val="-5.6949165800087099E-3"/>
                  <c:y val="3.78276506761373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1.90844343664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F86-4CCA-B798-DDA86D41A821}"/>
                </c:ext>
              </c:extLst>
            </c:dLbl>
            <c:dLbl>
              <c:idx val="16"/>
              <c:layout>
                <c:manualLayout>
                  <c:x val="-6.3191368675025537E-3"/>
                  <c:y val="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F86-4CCA-B798-DDA86D41A821}"/>
                </c:ext>
              </c:extLst>
            </c:dLbl>
            <c:dLbl>
              <c:idx val="17"/>
              <c:layout>
                <c:manualLayout>
                  <c:x val="-7.9531479704412836E-3"/>
                  <c:y val="4.5573050280858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F86-4CCA-B798-DDA86D41A821}"/>
                </c:ext>
              </c:extLst>
            </c:dLbl>
            <c:dLbl>
              <c:idx val="18"/>
              <c:layout>
                <c:manualLayout>
                  <c:x val="-4.6852544167253129E-3"/>
                  <c:y val="3.4977770769876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F86-4CCA-B798-DDA86D41A821}"/>
                </c:ext>
              </c:extLst>
            </c:dLbl>
            <c:dLbl>
              <c:idx val="19"/>
              <c:layout>
                <c:manualLayout>
                  <c:x val="-1.2866883200577328E-2"/>
                  <c:y val="2.97259368846894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F86-4CCA-B798-DDA86D41A821}"/>
                </c:ext>
              </c:extLst>
            </c:dLbl>
            <c:dLbl>
              <c:idx val="20"/>
              <c:layout>
                <c:manualLayout>
                  <c:x val="-2.4333097628922041E-2"/>
                  <c:y val="2.40990579631571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F86-4CCA-B798-DDA86D41A821}"/>
                </c:ext>
              </c:extLst>
            </c:dLbl>
            <c:dLbl>
              <c:idx val="21"/>
              <c:layout>
                <c:manualLayout>
                  <c:x val="-2.2885854155491051E-2"/>
                  <c:y val="1.90847833108548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3.5804410730198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F86-4CCA-B798-DDA86D41A821}"/>
                </c:ext>
              </c:extLst>
            </c:dLbl>
            <c:dLbl>
              <c:idx val="25"/>
              <c:layout>
                <c:manualLayout>
                  <c:x val="-4.1041025248040293E-3"/>
                  <c:y val="-6.581496826990219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1'!$B$8:$BH$8</c:f>
              <c:numCache>
                <c:formatCode>0.00</c:formatCode>
                <c:ptCount val="29"/>
                <c:pt idx="0">
                  <c:v>0.31114798790967879</c:v>
                </c:pt>
                <c:pt idx="1">
                  <c:v>0.22012625546584691</c:v>
                </c:pt>
                <c:pt idx="2" formatCode="General">
                  <c:v>0.28000000000000008</c:v>
                </c:pt>
                <c:pt idx="3">
                  <c:v>0.29633683881308887</c:v>
                </c:pt>
                <c:pt idx="4">
                  <c:v>0.20644001432130007</c:v>
                </c:pt>
                <c:pt idx="5">
                  <c:v>0.24920277834586921</c:v>
                </c:pt>
                <c:pt idx="6">
                  <c:v>0.12220173031652511</c:v>
                </c:pt>
                <c:pt idx="7" formatCode="General">
                  <c:v>0.1</c:v>
                </c:pt>
                <c:pt idx="8" formatCode="General">
                  <c:v>0.13</c:v>
                </c:pt>
                <c:pt idx="9">
                  <c:v>0.17</c:v>
                </c:pt>
                <c:pt idx="10">
                  <c:v>0.1498777313244459</c:v>
                </c:pt>
                <c:pt idx="11" formatCode="General">
                  <c:v>0.31000000000000028</c:v>
                </c:pt>
                <c:pt idx="12" formatCode="General">
                  <c:v>0.34000000000000041</c:v>
                </c:pt>
                <c:pt idx="13" formatCode="General">
                  <c:v>0.34000000000000041</c:v>
                </c:pt>
                <c:pt idx="14" formatCode="General">
                  <c:v>0.27</c:v>
                </c:pt>
                <c:pt idx="15" formatCode="General">
                  <c:v>0.22000000000000014</c:v>
                </c:pt>
                <c:pt idx="16" formatCode="General">
                  <c:v>0.27</c:v>
                </c:pt>
                <c:pt idx="17" formatCode="General">
                  <c:v>0.22000000000000014</c:v>
                </c:pt>
                <c:pt idx="18">
                  <c:v>0.19000000000000014</c:v>
                </c:pt>
                <c:pt idx="19">
                  <c:v>0.15000000000000013</c:v>
                </c:pt>
                <c:pt idx="20">
                  <c:v>0.13</c:v>
                </c:pt>
                <c:pt idx="21" formatCode="General">
                  <c:v>0.12000000000000002</c:v>
                </c:pt>
                <c:pt idx="22" formatCode="General">
                  <c:v>0.13</c:v>
                </c:pt>
                <c:pt idx="25" formatCode="General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F86-4CCA-B798-DDA86D41A821}"/>
            </c:ext>
          </c:extLst>
        </c:ser>
        <c:ser>
          <c:idx val="5"/>
          <c:order val="5"/>
          <c:tx>
            <c:strRef>
              <c:f>'ONIDA FFR 1'!$A$9</c:f>
              <c:strCache>
                <c:ptCount val="1"/>
                <c:pt idx="0">
                  <c:v>% FFR with Gas Charging </c:v>
                </c:pt>
              </c:strCache>
            </c:strRef>
          </c:tx>
          <c:marker>
            <c:symbol val="circle"/>
            <c:size val="6"/>
          </c:marker>
          <c:dLbls>
            <c:dLbl>
              <c:idx val="9"/>
              <c:layout>
                <c:manualLayout>
                  <c:x val="-2.9193491178385614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F86-4CCA-B798-DDA86D41A821}"/>
                </c:ext>
              </c:extLst>
            </c:dLbl>
            <c:dLbl>
              <c:idx val="10"/>
              <c:layout>
                <c:manualLayout>
                  <c:x val="-2.9193491178385614E-2"/>
                  <c:y val="-5.61683297918403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F86-4CCA-B798-DDA86D41A821}"/>
                </c:ext>
              </c:extLst>
            </c:dLbl>
            <c:dLbl>
              <c:idx val="11"/>
              <c:layout>
                <c:manualLayout>
                  <c:x val="-2.9193491178385614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F86-4CCA-B798-DDA86D41A821}"/>
                </c:ext>
              </c:extLst>
            </c:dLbl>
            <c:dLbl>
              <c:idx val="12"/>
              <c:layout>
                <c:manualLayout>
                  <c:x val="-2.5219893437539612E-2"/>
                  <c:y val="-2.96801310143854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F86-4CCA-B798-DDA86D41A821}"/>
                </c:ext>
              </c:extLst>
            </c:dLbl>
            <c:dLbl>
              <c:idx val="13"/>
              <c:layout>
                <c:manualLayout>
                  <c:x val="-7.469544495443607E-3"/>
                  <c:y val="-1.9084851503403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F86-4CCA-B798-DDA86D41A821}"/>
                </c:ext>
              </c:extLst>
            </c:dLbl>
            <c:dLbl>
              <c:idx val="14"/>
              <c:layout>
                <c:manualLayout>
                  <c:x val="-4.6852544167250727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6F86-4CCA-B798-DDA86D41A821}"/>
                </c:ext>
              </c:extLst>
            </c:dLbl>
            <c:dLbl>
              <c:idx val="15"/>
              <c:layout>
                <c:manualLayout>
                  <c:x val="-1.7756314022944083E-2"/>
                  <c:y val="-2.4382491258894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F86-4CCA-B798-DDA86D41A821}"/>
                </c:ext>
              </c:extLst>
            </c:dLbl>
            <c:dLbl>
              <c:idx val="16"/>
              <c:layout>
                <c:manualLayout>
                  <c:x val="-4.6852544167251924E-3"/>
                  <c:y val="2.105707518560517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6F86-4CCA-B798-DDA86D41A821}"/>
                </c:ext>
              </c:extLst>
            </c:dLbl>
            <c:dLbl>
              <c:idx val="17"/>
              <c:layout>
                <c:manualLayout>
                  <c:x val="-6.3192655196639205E-3"/>
                  <c:y val="7.403347274051501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F86-4CCA-B798-DDA86D41A821}"/>
                </c:ext>
              </c:extLst>
            </c:dLbl>
            <c:dLbl>
              <c:idx val="18"/>
              <c:layout>
                <c:manualLayout>
                  <c:x val="-1.2869847652927088E-2"/>
                  <c:y val="-1.36481628649896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6F86-4CCA-B798-DDA86D41A821}"/>
                </c:ext>
              </c:extLst>
            </c:dLbl>
            <c:dLbl>
              <c:idx val="19"/>
              <c:layout>
                <c:manualLayout>
                  <c:x val="-7.9826093154198776E-3"/>
                  <c:y val="-1.36662420212122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F86-4CCA-B798-DDA86D41A821}"/>
                </c:ext>
              </c:extLst>
            </c:dLbl>
            <c:dLbl>
              <c:idx val="20"/>
              <c:layout>
                <c:manualLayout>
                  <c:x val="-1.7800825096533659E-2"/>
                  <c:y val="-1.89205071549474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F86-4CCA-B798-DDA86D41A821}"/>
                </c:ext>
              </c:extLst>
            </c:dLbl>
            <c:dLbl>
              <c:idx val="21"/>
              <c:layout>
                <c:manualLayout>
                  <c:x val="-1.1445237311744001E-2"/>
                  <c:y val="-1.8194419670917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F86-4CCA-B798-DDA86D41A821}"/>
                </c:ext>
              </c:extLst>
            </c:dLbl>
            <c:dLbl>
              <c:idx val="22"/>
              <c:layout>
                <c:manualLayout>
                  <c:x val="-2.6728843891290553E-3"/>
                  <c:y val="-2.837593741273990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6F86-4CCA-B798-DDA86D41A821}"/>
                </c:ext>
              </c:extLst>
            </c:dLbl>
            <c:dLbl>
              <c:idx val="25"/>
              <c:layout>
                <c:manualLayout>
                  <c:x val="-1.2416662534541849E-3"/>
                  <c:y val="-7.547139025405962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1'!$B$9:$BH$9</c:f>
              <c:numCache>
                <c:formatCode>General</c:formatCode>
                <c:ptCount val="29"/>
                <c:pt idx="5" formatCode="0.00">
                  <c:v>0.30525446709235704</c:v>
                </c:pt>
                <c:pt idx="6" formatCode="0.00">
                  <c:v>0.15668810819726237</c:v>
                </c:pt>
                <c:pt idx="7" formatCode="0.00">
                  <c:v>0.13658092419758708</c:v>
                </c:pt>
                <c:pt idx="8">
                  <c:v>0.15000000000000013</c:v>
                </c:pt>
                <c:pt idx="9" formatCode="0.00">
                  <c:v>0.27</c:v>
                </c:pt>
                <c:pt idx="10" formatCode="0.00">
                  <c:v>0.28111038602479821</c:v>
                </c:pt>
                <c:pt idx="11">
                  <c:v>0.45</c:v>
                </c:pt>
                <c:pt idx="12">
                  <c:v>0.45</c:v>
                </c:pt>
                <c:pt idx="13">
                  <c:v>0.42000000000000026</c:v>
                </c:pt>
                <c:pt idx="14">
                  <c:v>0.34000000000000041</c:v>
                </c:pt>
                <c:pt idx="15">
                  <c:v>0.28000000000000008</c:v>
                </c:pt>
                <c:pt idx="16">
                  <c:v>0.3300000000000004</c:v>
                </c:pt>
                <c:pt idx="17">
                  <c:v>0.27</c:v>
                </c:pt>
                <c:pt idx="18" formatCode="0.00">
                  <c:v>0.24000000000000013</c:v>
                </c:pt>
                <c:pt idx="19" formatCode="0.00">
                  <c:v>0.19000000000000014</c:v>
                </c:pt>
                <c:pt idx="20" formatCode="0.00">
                  <c:v>0.17</c:v>
                </c:pt>
                <c:pt idx="21">
                  <c:v>0.18000000000000013</c:v>
                </c:pt>
                <c:pt idx="22">
                  <c:v>0.19000000000000014</c:v>
                </c:pt>
                <c:pt idx="25">
                  <c:v>0.3300000000000004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6F86-4CCA-B798-DDA86D41A821}"/>
            </c:ext>
          </c:extLst>
        </c:ser>
        <c:ser>
          <c:idx val="6"/>
          <c:order val="6"/>
          <c:tx>
            <c:strRef>
              <c:f>'ONIDA FFR 1'!$A$10</c:f>
              <c:strCache>
                <c:ptCount val="1"/>
                <c:pt idx="0">
                  <c:v>%FFR with  Gas Charging +PNA</c:v>
                </c:pt>
              </c:strCache>
            </c:strRef>
          </c:tx>
          <c:marker>
            <c:symbol val="circle"/>
            <c:size val="6"/>
          </c:marker>
          <c:dLbls>
            <c:dLbl>
              <c:idx val="10"/>
              <c:layout>
                <c:manualLayout>
                  <c:x val="-2.9193491178385614E-2"/>
                  <c:y val="-4.02754105253673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F86-4CCA-B798-DDA86D41A821}"/>
                </c:ext>
              </c:extLst>
            </c:dLbl>
            <c:dLbl>
              <c:idx val="12"/>
              <c:layout>
                <c:manualLayout>
                  <c:x val="-1.0369750171654146E-2"/>
                  <c:y val="-5.08706900363494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F86-4CCA-B798-DDA86D41A821}"/>
                </c:ext>
              </c:extLst>
            </c:dLbl>
            <c:dLbl>
              <c:idx val="13"/>
              <c:layout>
                <c:manualLayout>
                  <c:x val="1.8501467342228965E-3"/>
                  <c:y val="1.2700987029542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F86-4CCA-B798-DDA86D41A821}"/>
                </c:ext>
              </c:extLst>
            </c:dLbl>
            <c:dLbl>
              <c:idx val="14"/>
              <c:layout>
                <c:manualLayout>
                  <c:x val="-6.8705446155281494E-3"/>
                  <c:y val="-5.61687469288289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6F86-4CCA-B798-DDA86D41A821}"/>
                </c:ext>
              </c:extLst>
            </c:dLbl>
            <c:dLbl>
              <c:idx val="15"/>
              <c:layout>
                <c:manualLayout>
                  <c:x val="-1.6122431572166741E-2"/>
                  <c:y val="-5.08706900363494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F86-4CCA-B798-DDA86D41A821}"/>
                </c:ext>
              </c:extLst>
            </c:dLbl>
            <c:dLbl>
              <c:idx val="16"/>
              <c:layout>
                <c:manualLayout>
                  <c:x val="-1.4174895151704699E-3"/>
                  <c:y val="-3.19193223693047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F86-4CCA-B798-DDA86D41A821}"/>
                </c:ext>
              </c:extLst>
            </c:dLbl>
            <c:dLbl>
              <c:idx val="17"/>
              <c:layout>
                <c:manualLayout>
                  <c:x val="-7.9530193182800451E-3"/>
                  <c:y val="-6.6763609302822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F86-4CCA-B798-DDA86D41A821}"/>
                </c:ext>
              </c:extLst>
            </c:dLbl>
            <c:dLbl>
              <c:idx val="18"/>
              <c:layout>
                <c:manualLayout>
                  <c:x val="-1.4488549121389483E-2"/>
                  <c:y val="-7.20612490583133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F86-4CCA-B798-DDA86D41A821}"/>
                </c:ext>
              </c:extLst>
            </c:dLbl>
            <c:dLbl>
              <c:idx val="19"/>
              <c:layout>
                <c:manualLayout>
                  <c:x val="-9.6019900497512529E-3"/>
                  <c:y val="2.15216576927625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F86-4CCA-B798-DDA86D41A821}"/>
                </c:ext>
              </c:extLst>
            </c:dLbl>
            <c:dLbl>
              <c:idx val="21"/>
              <c:layout>
                <c:manualLayout>
                  <c:x val="-2.1498136035593401E-2"/>
                  <c:y val="-8.90226432712280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6F86-4CCA-B798-DDA86D41A821}"/>
                </c:ext>
              </c:extLst>
            </c:dLbl>
            <c:dLbl>
              <c:idx val="22"/>
              <c:layout>
                <c:manualLayout>
                  <c:x val="-4.1041025248040293E-3"/>
                  <c:y val="-1.2256684309538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1'!$B$10:$BH$10</c:f>
              <c:numCache>
                <c:formatCode>0.00</c:formatCode>
                <c:ptCount val="29"/>
                <c:pt idx="0">
                  <c:v>0.92529484975997167</c:v>
                </c:pt>
                <c:pt idx="1">
                  <c:v>0.74245974301192408</c:v>
                </c:pt>
                <c:pt idx="2" formatCode="General">
                  <c:v>0.5</c:v>
                </c:pt>
                <c:pt idx="3">
                  <c:v>0.69901090738496463</c:v>
                </c:pt>
                <c:pt idx="4">
                  <c:v>0.64445849489232354</c:v>
                </c:pt>
                <c:pt idx="5">
                  <c:v>0.60899402367805233</c:v>
                </c:pt>
                <c:pt idx="6">
                  <c:v>0.43257913124315917</c:v>
                </c:pt>
                <c:pt idx="7" formatCode="General">
                  <c:v>0.36000000000000026</c:v>
                </c:pt>
                <c:pt idx="8" formatCode="General">
                  <c:v>0.35000000000000026</c:v>
                </c:pt>
                <c:pt idx="9">
                  <c:v>0.48000000000000026</c:v>
                </c:pt>
                <c:pt idx="10">
                  <c:v>0.52</c:v>
                </c:pt>
                <c:pt idx="11" formatCode="General">
                  <c:v>0.97</c:v>
                </c:pt>
                <c:pt idx="12" formatCode="General">
                  <c:v>0.89000000000000068</c:v>
                </c:pt>
                <c:pt idx="13" formatCode="General">
                  <c:v>0.64000000000000068</c:v>
                </c:pt>
                <c:pt idx="14" formatCode="General">
                  <c:v>0.46</c:v>
                </c:pt>
                <c:pt idx="15" formatCode="General">
                  <c:v>0.43000000000000027</c:v>
                </c:pt>
                <c:pt idx="16" formatCode="General">
                  <c:v>0.42000000000000026</c:v>
                </c:pt>
                <c:pt idx="17" formatCode="General">
                  <c:v>0.3300000000000004</c:v>
                </c:pt>
                <c:pt idx="18">
                  <c:v>0.36000000000000026</c:v>
                </c:pt>
                <c:pt idx="19">
                  <c:v>0.32000000000000034</c:v>
                </c:pt>
                <c:pt idx="20">
                  <c:v>0.25</c:v>
                </c:pt>
                <c:pt idx="21" formatCode="General">
                  <c:v>0.29000000000000026</c:v>
                </c:pt>
                <c:pt idx="22" formatCode="General">
                  <c:v>0.31000000000000028</c:v>
                </c:pt>
                <c:pt idx="25" formatCode="General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6F86-4CCA-B798-DDA86D41A821}"/>
            </c:ext>
          </c:extLst>
        </c:ser>
        <c:ser>
          <c:idx val="7"/>
          <c:order val="7"/>
          <c:tx>
            <c:strRef>
              <c:f>'ONIDA FFR 1'!$A$11</c:f>
              <c:strCache>
                <c:ptCount val="1"/>
                <c:pt idx="0">
                  <c:v>%FFR with  Gas Charging +PNA+ Replacement </c:v>
                </c:pt>
              </c:strCache>
            </c:strRef>
          </c:tx>
          <c:spPr>
            <a:ln>
              <a:solidFill>
                <a:srgbClr val="31140D"/>
              </a:solidFill>
            </a:ln>
          </c:spPr>
          <c:marker>
            <c:symbol val="circle"/>
            <c:size val="6"/>
            <c:spPr>
              <a:solidFill>
                <a:srgbClr val="002060"/>
              </a:solidFill>
            </c:spPr>
          </c:marker>
          <c:dLbls>
            <c:dLbl>
              <c:idx val="10"/>
              <c:layout>
                <c:manualLayout>
                  <c:x val="-2.9409884113992511E-2"/>
                  <c:y val="-6.35716770658918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6F86-4CCA-B798-DDA86D41A821}"/>
                </c:ext>
              </c:extLst>
            </c:dLbl>
            <c:dLbl>
              <c:idx val="11"/>
              <c:layout>
                <c:manualLayout>
                  <c:x val="-2.2874354310883086E-2"/>
                  <c:y val="-2.11905590219639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6F86-4CCA-B798-DDA86D41A821}"/>
                </c:ext>
              </c:extLst>
            </c:dLbl>
            <c:dLbl>
              <c:idx val="12"/>
              <c:layout>
                <c:manualLayout>
                  <c:x val="-2.4807867645743983E-2"/>
                  <c:y val="3.7083478288436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6F86-4CCA-B798-DDA86D41A821}"/>
                </c:ext>
              </c:extLst>
            </c:dLbl>
            <c:dLbl>
              <c:idx val="13"/>
              <c:layout>
                <c:manualLayout>
                  <c:x val="1.0347493347718385E-3"/>
                  <c:y val="-3.17858385329459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6F86-4CCA-B798-DDA86D41A821}"/>
                </c:ext>
              </c:extLst>
            </c:dLbl>
            <c:dLbl>
              <c:idx val="14"/>
              <c:layout>
                <c:manualLayout>
                  <c:x val="-5.6461574108082353E-3"/>
                  <c:y val="-5.29763975549098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6F86-4CCA-B798-DDA86D41A821}"/>
                </c:ext>
              </c:extLst>
            </c:dLbl>
            <c:dLbl>
              <c:idx val="15"/>
              <c:layout>
                <c:manualLayout>
                  <c:x val="-1.6338824507773635E-3"/>
                  <c:y val="1.5892919266472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6F86-4CCA-B798-DDA86D41A821}"/>
                </c:ext>
              </c:extLst>
            </c:dLbl>
            <c:dLbl>
              <c:idx val="16"/>
              <c:layout>
                <c:manualLayout>
                  <c:x val="-1.1437177155441529E-2"/>
                  <c:y val="-4.2381118043927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6F86-4CCA-B798-DDA86D41A821}"/>
                </c:ext>
              </c:extLst>
            </c:dLbl>
            <c:dLbl>
              <c:idx val="17"/>
              <c:layout>
                <c:manualLayout>
                  <c:x val="-4.901647352332097E-3"/>
                  <c:y val="-2.11905590219639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6F86-4CCA-B798-DDA86D41A821}"/>
                </c:ext>
              </c:extLst>
            </c:dLbl>
            <c:dLbl>
              <c:idx val="18"/>
              <c:layout>
                <c:manualLayout>
                  <c:x val="-9.8213595236254069E-3"/>
                  <c:y val="-2.62560089047151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6F86-4CCA-B798-DDA86D41A821}"/>
                </c:ext>
              </c:extLst>
            </c:dLbl>
            <c:dLbl>
              <c:idx val="19"/>
              <c:layout>
                <c:manualLayout>
                  <c:x val="-4.9257598020260194E-3"/>
                  <c:y val="-5.70201952123925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6F86-4CCA-B798-DDA86D41A821}"/>
                </c:ext>
              </c:extLst>
            </c:dLbl>
            <c:dLbl>
              <c:idx val="20"/>
              <c:layout>
                <c:manualLayout>
                  <c:x val="-4.9099716110854062E-3"/>
                  <c:y val="-3.14163453225309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6F86-4CCA-B798-DDA86D41A821}"/>
                </c:ext>
              </c:extLst>
            </c:dLbl>
            <c:dLbl>
              <c:idx val="21"/>
              <c:layout>
                <c:manualLayout>
                  <c:x val="-1.3083700341238496E-2"/>
                  <c:y val="-4.76787689619457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6F86-4CCA-B798-DDA86D41A821}"/>
                </c:ext>
              </c:extLst>
            </c:dLbl>
            <c:dLbl>
              <c:idx val="22"/>
              <c:layout>
                <c:manualLayout>
                  <c:x val="-2.8624362713498409E-3"/>
                  <c:y val="-6.59336339778488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6F86-4CCA-B798-DDA86D41A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'ONIDA FFR 1'!$B$3:$BH$3</c:f>
              <c:strCache>
                <c:ptCount val="28"/>
                <c:pt idx="0">
                  <c:v>OM04</c:v>
                </c:pt>
                <c:pt idx="1">
                  <c:v>OM05</c:v>
                </c:pt>
                <c:pt idx="2">
                  <c:v>OM06</c:v>
                </c:pt>
                <c:pt idx="3">
                  <c:v>OM07</c:v>
                </c:pt>
                <c:pt idx="4">
                  <c:v>OM08</c:v>
                </c:pt>
                <c:pt idx="5">
                  <c:v>OM09</c:v>
                </c:pt>
                <c:pt idx="6">
                  <c:v>OM10</c:v>
                </c:pt>
                <c:pt idx="7">
                  <c:v>OM11</c:v>
                </c:pt>
                <c:pt idx="8">
                  <c:v>OM12</c:v>
                </c:pt>
                <c:pt idx="9">
                  <c:v>OM13</c:v>
                </c:pt>
                <c:pt idx="10">
                  <c:v>OM1</c:v>
                </c:pt>
                <c:pt idx="11">
                  <c:v>OM2</c:v>
                </c:pt>
                <c:pt idx="12">
                  <c:v>OM03</c:v>
                </c:pt>
                <c:pt idx="13">
                  <c:v>OM04</c:v>
                </c:pt>
                <c:pt idx="14">
                  <c:v>OM05</c:v>
                </c:pt>
                <c:pt idx="15">
                  <c:v>OM06</c:v>
                </c:pt>
                <c:pt idx="16">
                  <c:v>OM07</c:v>
                </c:pt>
                <c:pt idx="17">
                  <c:v>OM08</c:v>
                </c:pt>
                <c:pt idx="18">
                  <c:v>OM09</c:v>
                </c:pt>
                <c:pt idx="19">
                  <c:v>OM10</c:v>
                </c:pt>
                <c:pt idx="20">
                  <c:v>OM11</c:v>
                </c:pt>
                <c:pt idx="21">
                  <c:v>OM12</c:v>
                </c:pt>
                <c:pt idx="22">
                  <c:v>OM13</c:v>
                </c:pt>
                <c:pt idx="23">
                  <c:v>OM01</c:v>
                </c:pt>
                <c:pt idx="24">
                  <c:v>OM02</c:v>
                </c:pt>
                <c:pt idx="25">
                  <c:v>OM03</c:v>
                </c:pt>
                <c:pt idx="26">
                  <c:v>OM04</c:v>
                </c:pt>
                <c:pt idx="27">
                  <c:v>OM05</c:v>
                </c:pt>
              </c:strCache>
            </c:strRef>
          </c:cat>
          <c:val>
            <c:numRef>
              <c:f>'ONIDA FFR 1'!$B$11:$BH$11</c:f>
              <c:numCache>
                <c:formatCode>General</c:formatCode>
                <c:ptCount val="29"/>
                <c:pt idx="10" formatCode="0.00">
                  <c:v>0.66046598349193597</c:v>
                </c:pt>
                <c:pt idx="11" formatCode="0.00">
                  <c:v>0.96546859114894856</c:v>
                </c:pt>
                <c:pt idx="12" formatCode="0.00">
                  <c:v>0.89367159797809492</c:v>
                </c:pt>
                <c:pt idx="13">
                  <c:v>0.66000000000000081</c:v>
                </c:pt>
                <c:pt idx="14">
                  <c:v>0.46</c:v>
                </c:pt>
                <c:pt idx="15">
                  <c:v>0.43000000000000027</c:v>
                </c:pt>
                <c:pt idx="16">
                  <c:v>0.43000000000000027</c:v>
                </c:pt>
                <c:pt idx="17">
                  <c:v>0.3300000000000004</c:v>
                </c:pt>
                <c:pt idx="18" formatCode="0.00">
                  <c:v>0.36000000000000026</c:v>
                </c:pt>
                <c:pt idx="19" formatCode="0.00">
                  <c:v>0.32000000000000034</c:v>
                </c:pt>
                <c:pt idx="20" formatCode="0.00">
                  <c:v>0.26</c:v>
                </c:pt>
                <c:pt idx="21">
                  <c:v>0.29000000000000026</c:v>
                </c:pt>
                <c:pt idx="22">
                  <c:v>0.32000000000000034</c:v>
                </c:pt>
                <c:pt idx="25">
                  <c:v>0.72000000000000053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6F86-4CCA-B798-DDA86D41A8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1416832"/>
        <c:axId val="71455488"/>
      </c:lineChart>
      <c:catAx>
        <c:axId val="71416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71455488"/>
        <c:crosses val="autoZero"/>
        <c:auto val="1"/>
        <c:lblAlgn val="ctr"/>
        <c:lblOffset val="100"/>
        <c:noMultiLvlLbl val="0"/>
      </c:catAx>
      <c:valAx>
        <c:axId val="71455488"/>
        <c:scaling>
          <c:orientation val="minMax"/>
        </c:scaling>
        <c:delete val="1"/>
        <c:axPos val="l"/>
        <c:numFmt formatCode="0.00" sourceLinked="1"/>
        <c:majorTickMark val="out"/>
        <c:minorTickMark val="none"/>
        <c:tickLblPos val="nextTo"/>
        <c:crossAx val="71416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4.7177006159461417E-2"/>
          <c:y val="0.10052292292893583"/>
          <c:w val="0.9"/>
          <c:h val="9.426298310430446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EF7184-40CE-4AA4-9CFC-03B4DD44016E}" type="datetimeFigureOut">
              <a:rPr lang="en-US"/>
              <a:pPr>
                <a:defRPr/>
              </a:pPr>
              <a:t>4/29/2022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CC7BA0-FAEE-4295-A0D9-02427593E3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8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D1CE7-E9F9-4E33-BB72-75FA6FE5268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ACB6F-6272-44FD-950D-7FDED090E0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48075-7D95-4848-B1F4-9BBAEC5408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35931-6DC8-45EF-8E70-E0B7496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2EBB-646C-42BA-91D2-C7ED358C36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F0F8-507A-447E-977B-E52DA5542A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6B520-CB5C-4CA4-8D37-D9BD92A0A87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46CD8-3657-49C4-99DE-28ACB6887B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04D5-8787-4194-A1DB-623CD3DB1A4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F4C3-49E9-4471-BD2B-19A955F474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B5B5-D43F-4F91-A1B9-8B88C41016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F32D-0A88-44F1-9597-4C3CB135C9A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8C0E-B008-47BC-B1B4-05C246114CD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47438-AD31-4A1F-B498-A9E619B64C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15606-70FF-4074-A76D-239952B7009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72D4-EFB5-4692-BA07-39D5C3638B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CB665-8763-46FA-BB94-8F844BC0BEC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7BD0-7F8B-4EA1-B829-17EC2ECDA9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EECCE-E33F-4DBE-9A4E-38FEF3E2AB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DA1FD-EF63-4283-888A-0684231B64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9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6AE7-4A9D-42BC-AB44-A0FDB15A4C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8EB1-4280-4D94-9FF9-837C442EE3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85000" b="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Template1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29FB98-101C-49A3-A608-E389BC7FEB4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33BBCA-EE27-4C58-82C0-9610AA9501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3" descr="\\192.168.4.107\temp\Himanshu\Press Ad\Template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05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1905003"/>
            <a:ext cx="44958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 </a:t>
            </a:r>
            <a:r>
              <a:rPr lang="en-US" sz="4800" b="1" cap="all" dirty="0" err="1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F</a:t>
            </a:r>
            <a:r>
              <a:rPr lang="en-US" sz="4800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Bodoni MT Poster Compressed" pitchFamily="18" charset="0"/>
              </a:rPr>
              <a:t> R   O M 13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4167" y="4038600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b="1" cap="all" dirty="0">
                <a:solidFill>
                  <a:srgbClr val="1F497D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itchFamily="34" charset="0"/>
                <a:ea typeface="Batang" pitchFamily="18" charset="-127"/>
              </a:rPr>
              <a:t>Air conditioner</a:t>
            </a:r>
          </a:p>
        </p:txBody>
      </p:sp>
    </p:spTree>
    <p:extLst>
      <p:ext uri="{BB962C8B-B14F-4D97-AF65-F5344CB8AC3E}">
        <p14:creationId xmlns:p14="http://schemas.microsoft.com/office/powerpoint/2010/main" val="17875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1960" y="152400"/>
            <a:ext cx="82296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hart"/>
          <p:cNvSpPr>
            <a:spLocks noGrp="1"/>
          </p:cNvSpPr>
          <p:nvPr>
            <p:ph sz="half" idx="1"/>
          </p:nvPr>
        </p:nvSpPr>
        <p:spPr>
          <a:xfrm>
            <a:off x="838200" y="762001"/>
            <a:ext cx="7467600" cy="1676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able"/>
          <p:cNvSpPr>
            <a:spLocks noGrp="1"/>
          </p:cNvSpPr>
          <p:nvPr>
            <p:ph sz="half" idx="2"/>
          </p:nvPr>
        </p:nvSpPr>
        <p:spPr>
          <a:xfrm>
            <a:off x="838200" y="2590802"/>
            <a:ext cx="7467600" cy="39623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8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304800" y="2286000"/>
            <a:ext cx="8229600" cy="1524000"/>
          </a:xfrm>
        </p:spPr>
        <p:txBody>
          <a:bodyPr/>
          <a:lstStyle/>
          <a:p>
            <a:pPr eaLnBrk="1" hangingPunct="1"/>
            <a:r>
              <a:rPr lang="en-US" sz="8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19200" y="-152400"/>
            <a:ext cx="7162800" cy="6858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Tahoma" pitchFamily="34" charset="0"/>
                <a:cs typeface="Tahoma" pitchFamily="34" charset="0"/>
              </a:rPr>
              <a:t>ONIDA AC FFR OM3  (Year2020-2021)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011831"/>
              </p:ext>
            </p:extLst>
          </p:nvPr>
        </p:nvGraphicFramePr>
        <p:xfrm>
          <a:off x="-21236" y="304800"/>
          <a:ext cx="9016435" cy="343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9844"/>
              </p:ext>
            </p:extLst>
          </p:nvPr>
        </p:nvGraphicFramePr>
        <p:xfrm>
          <a:off x="152400" y="3886200"/>
          <a:ext cx="8915404" cy="2834957"/>
        </p:xfrm>
        <a:graphic>
          <a:graphicData uri="http://schemas.openxmlformats.org/drawingml/2006/table">
            <a:tbl>
              <a:tblPr/>
              <a:tblGrid>
                <a:gridCol w="210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5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67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OM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OM01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OM09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</a:rPr>
                        <a:t>OM3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Population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139447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144593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145803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152299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152421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152306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153858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150207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147392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146003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155361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163598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Complaint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746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Gas 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183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0.15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0.13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FFR  Complaint  + Gas Charging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0.17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0.18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:- Complaint + Gas Charging  +PNA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0.52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0.31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%FFR with  Gas Charging +PNA+ Replacement </a:t>
                      </a:r>
                    </a:p>
                  </a:txBody>
                  <a:tcPr marL="6443" marR="6443" marT="64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6443" marR="6443" marT="6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0.32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…..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</a:t>
                      </a:r>
                    </a:p>
                  </a:txBody>
                  <a:tcPr marL="6443" marR="6443" marT="6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4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1    (OM3-  Year 2020- 2021)</a:t>
            </a:r>
            <a:endParaRPr lang="en-IN" sz="1400" dirty="0">
              <a:solidFill>
                <a:prstClr val="blac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8531"/>
              </p:ext>
            </p:extLst>
          </p:nvPr>
        </p:nvGraphicFramePr>
        <p:xfrm>
          <a:off x="228598" y="838200"/>
          <a:ext cx="8762991" cy="5407280"/>
        </p:xfrm>
        <a:graphic>
          <a:graphicData uri="http://schemas.openxmlformats.org/drawingml/2006/table">
            <a:tbl>
              <a:tblPr/>
              <a:tblGrid>
                <a:gridCol w="24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255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78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IA185GDR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INV12RGO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IR123URA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IR185CRL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IR185ONX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IR185RHO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S123SMH-W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7135" marR="7135" marT="713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865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(blank)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0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135" marR="7135" marT="71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35" marR="7135" marT="7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14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TOP PARTS FAILURE SERIES  WISE :- Part 2    -  (OM03- Year 2020-2021</a:t>
            </a:r>
            <a:r>
              <a:rPr lang="en-IN" sz="14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09885"/>
              </p:ext>
            </p:extLst>
          </p:nvPr>
        </p:nvGraphicFramePr>
        <p:xfrm>
          <a:off x="304800" y="1524000"/>
          <a:ext cx="8534395" cy="5113617"/>
        </p:xfrm>
        <a:graphic>
          <a:graphicData uri="http://schemas.openxmlformats.org/drawingml/2006/table">
            <a:tbl>
              <a:tblPr/>
              <a:tblGrid>
                <a:gridCol w="36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23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8957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Componant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SA183TRD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SR123IVY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SR183MVL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Temperature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Remote 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Evaporator Coil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ODU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Compressor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Panel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 -FAN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 PCB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BACK PANEKL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 Handle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Coil Sensor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CONDENSOR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42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Swing Louver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98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08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 DOOR PCB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3798"/>
              </p:ext>
            </p:extLst>
          </p:nvPr>
        </p:nvGraphicFramePr>
        <p:xfrm>
          <a:off x="152412" y="1752600"/>
          <a:ext cx="8839187" cy="3320879"/>
        </p:xfrm>
        <a:graphic>
          <a:graphicData uri="http://schemas.openxmlformats.org/drawingml/2006/table">
            <a:tbl>
              <a:tblPr/>
              <a:tblGrid>
                <a:gridCol w="39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46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S.N.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Series 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IA183TDN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IA185GDR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INV12TDN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INV18SGC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IR123URA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IR125CRL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IR183SLK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IR185ONX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IRS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ONX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IDM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CRL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TDN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GDR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SGC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URA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CTL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RGO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SLK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Grand Total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cs typeface="Calibri" pitchFamily="34" charset="0"/>
                        </a:rPr>
                        <a:t>49</a:t>
                      </a:r>
                    </a:p>
                  </a:txBody>
                  <a:tcPr marL="5785" marR="5785" marT="5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CONTROL  IDU PCB – failure Detail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98899"/>
              </p:ext>
            </p:extLst>
          </p:nvPr>
        </p:nvGraphicFramePr>
        <p:xfrm>
          <a:off x="533400" y="1600200"/>
          <a:ext cx="8305797" cy="3886205"/>
        </p:xfrm>
        <a:graphic>
          <a:graphicData uri="http://schemas.openxmlformats.org/drawingml/2006/table">
            <a:tbl>
              <a:tblPr/>
              <a:tblGrid>
                <a:gridCol w="70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32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8687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940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IA183CTL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INV12TDN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INV18SGC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IR153IDM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IR183ONX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IR183RHO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IR185IRS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SA123GDR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SA123PBL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SR123WAV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SR183SLK1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9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STEP MOTOR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73711"/>
              </p:ext>
            </p:extLst>
          </p:nvPr>
        </p:nvGraphicFramePr>
        <p:xfrm>
          <a:off x="457200" y="1905000"/>
          <a:ext cx="8229597" cy="2743197"/>
        </p:xfrm>
        <a:graphic>
          <a:graphicData uri="http://schemas.openxmlformats.org/drawingml/2006/table">
            <a:tbl>
              <a:tblPr/>
              <a:tblGrid>
                <a:gridCol w="72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35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IA123CTL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INV18MVL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SR123TDN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887" y="12954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Wise  EVAPORATOR ASSEMBLY failure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1988"/>
              </p:ext>
            </p:extLst>
          </p:nvPr>
        </p:nvGraphicFramePr>
        <p:xfrm>
          <a:off x="437896" y="2286000"/>
          <a:ext cx="8020303" cy="2209800"/>
        </p:xfrm>
        <a:graphic>
          <a:graphicData uri="http://schemas.openxmlformats.org/drawingml/2006/table">
            <a:tbl>
              <a:tblPr/>
              <a:tblGrid>
                <a:gridCol w="682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Series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IR125IRS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IR183WAV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SA122SLK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SA185GDR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3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066800"/>
            <a:ext cx="8229600" cy="56356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IN" sz="2000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Series  wise  Compressor  failure Detail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799"/>
              </p:ext>
            </p:extLst>
          </p:nvPr>
        </p:nvGraphicFramePr>
        <p:xfrm>
          <a:off x="381001" y="1905000"/>
          <a:ext cx="8381998" cy="2590801"/>
        </p:xfrm>
        <a:graphic>
          <a:graphicData uri="http://schemas.openxmlformats.org/drawingml/2006/table">
            <a:tbl>
              <a:tblPr/>
              <a:tblGrid>
                <a:gridCol w="73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8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S.N.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INV12SLV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IR123CRL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s123SGS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SA182GDR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SA183GDR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SR183IDM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WA183FLT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WR183GLC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SLV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728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45262</TotalTime>
  <Words>976</Words>
  <Application>Microsoft Office PowerPoint</Application>
  <PresentationFormat>On-screen Show (4:3)</PresentationFormat>
  <Paragraphs>2252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Batang</vt:lpstr>
      <vt:lpstr>Bodoni MT Poster Compressed</vt:lpstr>
      <vt:lpstr>Calibri</vt:lpstr>
      <vt:lpstr>Tahoma</vt:lpstr>
      <vt:lpstr>1_Office Theme</vt:lpstr>
      <vt:lpstr>PowerPoint Presentation</vt:lpstr>
      <vt:lpstr>ONIDA AC FFR OM3  (Year2020-2021)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Gaurav Keny</cp:lastModifiedBy>
  <cp:revision>9300</cp:revision>
  <dcterms:created xsi:type="dcterms:W3CDTF">2013-09-02T12:03:47Z</dcterms:created>
  <dcterms:modified xsi:type="dcterms:W3CDTF">2022-04-29T11:14:54Z</dcterms:modified>
</cp:coreProperties>
</file>