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18"/>
  </p:notesMasterIdLst>
  <p:handoutMasterIdLst>
    <p:handoutMasterId r:id="rId19"/>
  </p:handoutMasterIdLst>
  <p:sldIdLst>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928" autoAdjust="0"/>
  </p:normalViewPr>
  <p:slideViewPr>
    <p:cSldViewPr snapToGrid="0">
      <p:cViewPr varScale="1">
        <p:scale>
          <a:sx n="59" d="100"/>
          <a:sy n="59" d="100"/>
        </p:scale>
        <p:origin x="964" y="52"/>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Q3</a:t>
          </a:r>
        </a:p>
      </dgm:t>
    </dgm:pt>
    <dgm:pt modelId="{4E972F7F-4B1B-47AA-A25B-1FFC561F1C76}" type="parTrans" cxnId="{D3D81948-D963-4D1E-AE16-9705EAF510FC}">
      <dgm:prSet/>
      <dgm:spPr/>
      <dgm:t>
        <a:bodyPr/>
        <a:lstStyle/>
        <a:p>
          <a:endParaRPr lang="en-US" sz="1800">
            <a:solidFill>
              <a:schemeClr val="bg1"/>
            </a:solidFill>
            <a:latin typeface="+mn-lt"/>
          </a:endParaRPr>
        </a:p>
      </dgm:t>
    </dgm:pt>
    <dgm:pt modelId="{67361508-930A-4A23-8CFC-BB56DA645C3C}" type="sibTrans" cxnId="{D3D81948-D963-4D1E-AE16-9705EAF510FC}">
      <dgm:prSet/>
      <dgm:spPr/>
      <dgm:t>
        <a:bodyPr/>
        <a:lstStyle/>
        <a:p>
          <a:endParaRPr lang="en-US" sz="1800">
            <a:solidFill>
              <a:schemeClr val="bg1"/>
            </a:solidFill>
            <a:latin typeface="+mn-lt"/>
          </a:endParaRPr>
        </a:p>
      </dgm:t>
    </dgm:pt>
    <dgm:pt modelId="{5E71F362-34DF-4EEC-92A3-0EFE450E05E4}">
      <dgm:prSet phldrT="[Text]" phldr="0" custT="1"/>
      <dgm:spPr/>
      <dgm:t>
        <a:bodyPr/>
        <a:lstStyle/>
        <a:p>
          <a:r>
            <a:rPr lang="en-US" sz="1800" dirty="0">
              <a:solidFill>
                <a:schemeClr val="bg1"/>
              </a:solidFill>
              <a:latin typeface="+mn-lt"/>
            </a:rPr>
            <a:t>Market research</a:t>
          </a:r>
        </a:p>
      </dgm:t>
    </dgm:pt>
    <dgm:pt modelId="{8E5EE4D1-908E-455C-B8B3-281AD42DEC9A}" type="parTrans" cxnId="{B99CA6C9-28D1-4DDB-B8EC-AED73AD115CA}">
      <dgm:prSet/>
      <dgm:spPr/>
      <dgm:t>
        <a:bodyPr/>
        <a:lstStyle/>
        <a:p>
          <a:endParaRPr lang="en-US" sz="1800">
            <a:solidFill>
              <a:schemeClr val="bg1"/>
            </a:solidFill>
            <a:latin typeface="+mn-lt"/>
          </a:endParaRPr>
        </a:p>
      </dgm:t>
    </dgm:pt>
    <dgm:pt modelId="{B208B24A-E9FD-40A9-B764-FB7C2B7ED8B9}" type="sibTrans" cxnId="{B99CA6C9-28D1-4DDB-B8EC-AED73AD115CA}">
      <dgm:prSet/>
      <dgm:spPr/>
      <dgm:t>
        <a:bodyPr/>
        <a:lstStyle/>
        <a:p>
          <a:endParaRPr lang="en-US" sz="1800">
            <a:solidFill>
              <a:schemeClr val="bg1"/>
            </a:solidFill>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Q4</a:t>
          </a:r>
        </a:p>
      </dgm:t>
    </dgm:pt>
    <dgm:pt modelId="{441CD73D-85E1-42A6-BCF8-362A3247E2F3}" type="parTrans" cxnId="{537F2ED0-8BD0-4AD5-B60D-89B660EDA1AC}">
      <dgm:prSet/>
      <dgm:spPr/>
      <dgm:t>
        <a:bodyPr/>
        <a:lstStyle/>
        <a:p>
          <a:endParaRPr lang="en-US" sz="1800">
            <a:solidFill>
              <a:schemeClr val="bg1"/>
            </a:solidFill>
            <a:latin typeface="+mn-lt"/>
          </a:endParaRPr>
        </a:p>
      </dgm:t>
    </dgm:pt>
    <dgm:pt modelId="{81CA8AA2-C0C3-4381-BA8B-413EDD578B83}" type="sibTrans" cxnId="{537F2ED0-8BD0-4AD5-B60D-89B660EDA1AC}">
      <dgm:prSet/>
      <dgm:spPr/>
      <dgm:t>
        <a:bodyPr/>
        <a:lstStyle/>
        <a:p>
          <a:endParaRPr lang="en-US" sz="1800">
            <a:solidFill>
              <a:schemeClr val="bg1"/>
            </a:solidFill>
            <a:latin typeface="+mn-lt"/>
          </a:endParaRPr>
        </a:p>
      </dgm:t>
    </dgm:pt>
    <dgm:pt modelId="{8A04F340-E8E1-4146-9905-E7ADCAEAABD7}">
      <dgm:prSet phldrT="[Text]" phldr="0" custT="1"/>
      <dgm:spPr/>
      <dgm:t>
        <a:bodyPr/>
        <a:lstStyle/>
        <a:p>
          <a:r>
            <a:rPr lang="en-US" sz="1800" dirty="0">
              <a:solidFill>
                <a:schemeClr val="bg1"/>
              </a:solidFill>
              <a:latin typeface="+mn-lt"/>
            </a:rPr>
            <a:t>Product development</a:t>
          </a:r>
        </a:p>
      </dgm:t>
    </dgm:pt>
    <dgm:pt modelId="{4EBD5EC2-45ED-4ED6-8376-97D155A911AE}" type="parTrans" cxnId="{E636BFFB-0404-4D4B-B3F0-C64FDFD9DDEF}">
      <dgm:prSet/>
      <dgm:spPr/>
      <dgm:t>
        <a:bodyPr/>
        <a:lstStyle/>
        <a:p>
          <a:endParaRPr lang="en-US" sz="1800">
            <a:solidFill>
              <a:schemeClr val="bg1"/>
            </a:solidFill>
            <a:latin typeface="+mn-lt"/>
          </a:endParaRPr>
        </a:p>
      </dgm:t>
    </dgm:pt>
    <dgm:pt modelId="{F9CD2A04-6A34-4104-A971-391788B88F55}" type="sibTrans" cxnId="{E636BFFB-0404-4D4B-B3F0-C64FDFD9DDEF}">
      <dgm:prSet/>
      <dgm:spPr/>
      <dgm:t>
        <a:bodyPr/>
        <a:lstStyle/>
        <a:p>
          <a:endParaRPr lang="en-US" sz="1800">
            <a:solidFill>
              <a:schemeClr val="bg1"/>
            </a:solidFill>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Q1</a:t>
          </a:r>
        </a:p>
      </dgm:t>
    </dgm:pt>
    <dgm:pt modelId="{FF6AE4B6-4A2F-49EE-9316-9AF55E77838B}" type="parTrans" cxnId="{4A69F85D-5C15-48FD-893A-B3050E1BADEB}">
      <dgm:prSet/>
      <dgm:spPr/>
      <dgm:t>
        <a:bodyPr/>
        <a:lstStyle/>
        <a:p>
          <a:endParaRPr lang="en-US" sz="1800">
            <a:solidFill>
              <a:schemeClr val="bg1"/>
            </a:solidFill>
            <a:latin typeface="+mn-lt"/>
          </a:endParaRPr>
        </a:p>
      </dgm:t>
    </dgm:pt>
    <dgm:pt modelId="{D8170BBA-6035-4773-8431-FEDD687647FF}" type="sibTrans" cxnId="{4A69F85D-5C15-48FD-893A-B3050E1BADEB}">
      <dgm:prSet/>
      <dgm:spPr/>
      <dgm:t>
        <a:bodyPr/>
        <a:lstStyle/>
        <a:p>
          <a:endParaRPr lang="en-US" sz="1800">
            <a:solidFill>
              <a:schemeClr val="bg1"/>
            </a:solidFill>
            <a:latin typeface="+mn-lt"/>
          </a:endParaRPr>
        </a:p>
      </dgm:t>
    </dgm:pt>
    <dgm:pt modelId="{FD9CA14A-483C-4869-B0C1-7C5FB7EEDBCC}">
      <dgm:prSet phldrT="[Text]" phldr="0" custT="1"/>
      <dgm:spPr/>
      <dgm:t>
        <a:bodyPr/>
        <a:lstStyle/>
        <a:p>
          <a:r>
            <a:rPr lang="en-US" sz="1800" dirty="0">
              <a:solidFill>
                <a:schemeClr val="bg1"/>
              </a:solidFill>
              <a:latin typeface="+mn-lt"/>
            </a:rPr>
            <a:t> User testing</a:t>
          </a:r>
        </a:p>
      </dgm:t>
    </dgm:pt>
    <dgm:pt modelId="{8182A92F-45BA-4CD1-8E43-0B0810A50FEB}" type="parTrans" cxnId="{5EDA943F-300F-408A-A52E-3D5140FD5C22}">
      <dgm:prSet/>
      <dgm:spPr/>
      <dgm:t>
        <a:bodyPr/>
        <a:lstStyle/>
        <a:p>
          <a:endParaRPr lang="en-US" sz="1800">
            <a:solidFill>
              <a:schemeClr val="bg1"/>
            </a:solidFill>
            <a:latin typeface="+mn-lt"/>
          </a:endParaRPr>
        </a:p>
      </dgm:t>
    </dgm:pt>
    <dgm:pt modelId="{914BB93C-EA8A-4B5B-8F06-30DA7C7F4B7B}" type="sibTrans" cxnId="{5EDA943F-300F-408A-A52E-3D5140FD5C22}">
      <dgm:prSet/>
      <dgm:spPr/>
      <dgm:t>
        <a:bodyPr/>
        <a:lstStyle/>
        <a:p>
          <a:endParaRPr lang="en-US" sz="1800">
            <a:solidFill>
              <a:schemeClr val="bg1"/>
            </a:solidFill>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Q2</a:t>
          </a:r>
        </a:p>
      </dgm:t>
    </dgm:pt>
    <dgm:pt modelId="{88680CFE-3CE0-4842-B3D3-716D3B671238}" type="parTrans" cxnId="{4F4F82A2-02F1-492B-96C1-46C070BEFCE3}">
      <dgm:prSet/>
      <dgm:spPr/>
      <dgm:t>
        <a:bodyPr/>
        <a:lstStyle/>
        <a:p>
          <a:endParaRPr lang="en-US" sz="1800">
            <a:solidFill>
              <a:schemeClr val="bg1"/>
            </a:solidFill>
            <a:latin typeface="+mn-lt"/>
          </a:endParaRPr>
        </a:p>
      </dgm:t>
    </dgm:pt>
    <dgm:pt modelId="{4D59E06B-629C-40B5-96D3-423B7A56C945}" type="sibTrans" cxnId="{4F4F82A2-02F1-492B-96C1-46C070BEFCE3}">
      <dgm:prSet/>
      <dgm:spPr/>
      <dgm:t>
        <a:bodyPr/>
        <a:lstStyle/>
        <a:p>
          <a:endParaRPr lang="en-US" sz="1800">
            <a:solidFill>
              <a:schemeClr val="bg1"/>
            </a:solidFill>
            <a:latin typeface="+mn-lt"/>
          </a:endParaRPr>
        </a:p>
      </dgm:t>
    </dgm:pt>
    <dgm:pt modelId="{2BE415B7-7185-4956-8487-237B40BC0EE5}">
      <dgm:prSet phldrT="[Text]" phldr="0" custT="1"/>
      <dgm:spPr/>
      <dgm:t>
        <a:bodyPr/>
        <a:lstStyle/>
        <a:p>
          <a:r>
            <a:rPr lang="en-US" sz="1800" dirty="0">
              <a:solidFill>
                <a:schemeClr val="bg1"/>
              </a:solidFill>
              <a:latin typeface="+mn-lt"/>
            </a:rPr>
            <a:t>Product launch</a:t>
          </a:r>
        </a:p>
      </dgm:t>
    </dgm:pt>
    <dgm:pt modelId="{A38E847E-0D1D-4F40-9A71-4D5999ADE08B}" type="parTrans" cxnId="{CB32A309-9CA9-4554-941D-519A91A9E733}">
      <dgm:prSet/>
      <dgm:spPr/>
      <dgm:t>
        <a:bodyPr/>
        <a:lstStyle/>
        <a:p>
          <a:endParaRPr lang="en-US" sz="1800">
            <a:solidFill>
              <a:schemeClr val="bg1"/>
            </a:solidFill>
            <a:latin typeface="+mn-lt"/>
          </a:endParaRPr>
        </a:p>
      </dgm:t>
    </dgm:pt>
    <dgm:pt modelId="{F0D1C61C-E3F2-49BA-A2D8-C04A81308E5D}" type="sibTrans" cxnId="{CB32A309-9CA9-4554-941D-519A91A9E733}">
      <dgm:prSet/>
      <dgm:spPr/>
      <dgm:t>
        <a:bodyPr/>
        <a:lstStyle/>
        <a:p>
          <a:endParaRPr lang="en-US" sz="1800">
            <a:solidFill>
              <a:schemeClr val="bg1"/>
            </a:solidFill>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9525" cap="flat" cmpd="sng" algn="ctr">
          <a:solidFill>
            <a:schemeClr val="accent5">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593850"/>
          <a:ext cx="6816725"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51212" y="17117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Q3</a:t>
          </a:r>
        </a:p>
      </dsp:txBody>
      <dsp:txXfrm>
        <a:off x="151212" y="1711794"/>
        <a:ext cx="2188008" cy="360210"/>
      </dsp:txXfrm>
    </dsp:sp>
    <dsp:sp modelId="{BA29120C-7C6B-4F62-9079-4AD528BC0744}">
      <dsp:nvSpPr>
        <dsp:cNvPr id="0" name=""/>
        <dsp:cNvSpPr/>
      </dsp:nvSpPr>
      <dsp:spPr>
        <a:xfrm>
          <a:off x="2030" y="342777"/>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Market research</a:t>
          </a:r>
        </a:p>
      </dsp:txBody>
      <dsp:txXfrm>
        <a:off x="33536" y="374283"/>
        <a:ext cx="2423361" cy="582397"/>
      </dsp:txXfrm>
    </dsp:sp>
    <dsp:sp modelId="{A95DB80B-444A-4D69-B205-3A801BB8524A}">
      <dsp:nvSpPr>
        <dsp:cNvPr id="0" name=""/>
        <dsp:cNvSpPr/>
      </dsp:nvSpPr>
      <dsp:spPr>
        <a:xfrm>
          <a:off x="1245217" y="988186"/>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93309" y="11156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Q4</a:t>
          </a:r>
        </a:p>
      </dsp:txBody>
      <dsp:txXfrm>
        <a:off x="1593309" y="1115694"/>
        <a:ext cx="2188008" cy="360210"/>
      </dsp:txXfrm>
    </dsp:sp>
    <dsp:sp modelId="{FA19A0AA-8B0B-4AA8-A80D-08CFFDD3F112}">
      <dsp:nvSpPr>
        <dsp:cNvPr id="0" name=""/>
        <dsp:cNvSpPr/>
      </dsp:nvSpPr>
      <dsp:spPr>
        <a:xfrm>
          <a:off x="1221309"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444127" y="2199513"/>
          <a:ext cx="2486373" cy="917161"/>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Product development</a:t>
          </a:r>
        </a:p>
      </dsp:txBody>
      <dsp:txXfrm>
        <a:off x="1488899" y="2244285"/>
        <a:ext cx="2396829" cy="827617"/>
      </dsp:txXfrm>
    </dsp:sp>
    <dsp:sp modelId="{DBD74D6B-057A-432C-9067-BF618C19EB2A}">
      <dsp:nvSpPr>
        <dsp:cNvPr id="0" name=""/>
        <dsp:cNvSpPr/>
      </dsp:nvSpPr>
      <dsp:spPr>
        <a:xfrm>
          <a:off x="2687314" y="1593849"/>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035406" y="17117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Q1</a:t>
          </a:r>
        </a:p>
      </dsp:txBody>
      <dsp:txXfrm>
        <a:off x="3035406" y="1711794"/>
        <a:ext cx="2188008" cy="360210"/>
      </dsp:txXfrm>
    </dsp:sp>
    <dsp:sp modelId="{0F979253-FD39-4920-BFCA-78C564B167EA}">
      <dsp:nvSpPr>
        <dsp:cNvPr id="0" name=""/>
        <dsp:cNvSpPr/>
      </dsp:nvSpPr>
      <dsp:spPr>
        <a:xfrm>
          <a:off x="2663406"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886223" y="342777"/>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 User testing</a:t>
          </a:r>
        </a:p>
      </dsp:txBody>
      <dsp:txXfrm>
        <a:off x="2917729" y="374283"/>
        <a:ext cx="2423361" cy="582397"/>
      </dsp:txXfrm>
    </dsp:sp>
    <dsp:sp modelId="{DCAE8A46-752C-4E82-84CE-E790E1F2918E}">
      <dsp:nvSpPr>
        <dsp:cNvPr id="0" name=""/>
        <dsp:cNvSpPr/>
      </dsp:nvSpPr>
      <dsp:spPr>
        <a:xfrm>
          <a:off x="4129410" y="988186"/>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477503" y="11156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Q2</a:t>
          </a:r>
        </a:p>
      </dsp:txBody>
      <dsp:txXfrm>
        <a:off x="4477503" y="1115694"/>
        <a:ext cx="2188008" cy="360210"/>
      </dsp:txXfrm>
    </dsp:sp>
    <dsp:sp modelId="{B6459BF8-D2C3-4018-9C28-98667DC203F4}">
      <dsp:nvSpPr>
        <dsp:cNvPr id="0" name=""/>
        <dsp:cNvSpPr/>
      </dsp:nvSpPr>
      <dsp:spPr>
        <a:xfrm>
          <a:off x="4105503"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4328320" y="2199513"/>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Product launch</a:t>
          </a:r>
        </a:p>
      </dsp:txBody>
      <dsp:txXfrm>
        <a:off x="4359826" y="2231019"/>
        <a:ext cx="2423361" cy="582397"/>
      </dsp:txXfrm>
    </dsp:sp>
    <dsp:sp modelId="{086FB9B1-82B2-4197-8B33-6E7FF94F8D2E}">
      <dsp:nvSpPr>
        <dsp:cNvPr id="0" name=""/>
        <dsp:cNvSpPr/>
      </dsp:nvSpPr>
      <dsp:spPr>
        <a:xfrm>
          <a:off x="5571507" y="1593849"/>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547599"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5/3/2025</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5/3/2025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dirty="0"/>
          </a:p>
        </p:txBody>
      </p:sp>
    </p:spTree>
    <p:extLst>
      <p:ext uri="{BB962C8B-B14F-4D97-AF65-F5344CB8AC3E}">
        <p14:creationId xmlns:p14="http://schemas.microsoft.com/office/powerpoint/2010/main" val="381784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11</a:t>
            </a:fld>
            <a:endParaRPr lang="en-US" dirty="0"/>
          </a:p>
        </p:txBody>
      </p:sp>
    </p:spTree>
    <p:extLst>
      <p:ext uri="{BB962C8B-B14F-4D97-AF65-F5344CB8AC3E}">
        <p14:creationId xmlns:p14="http://schemas.microsoft.com/office/powerpoint/2010/main" val="202323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12</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13</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186647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303043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294539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387915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28270756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a:t>Click icon to add table</a:t>
            </a:r>
            <a:endParaRPr lang="en-US" dirty="0"/>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a:t>Click icon to add picture</a:t>
            </a:r>
            <a:endParaRPr lang="en-US" dirty="0"/>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a:t>Click icon to add picture</a:t>
            </a:r>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a:t>Click icon to add table</a:t>
            </a:r>
            <a:endParaRPr lang="en-US" dirty="0"/>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463040"/>
            <a:ext cx="10360152" cy="4471416"/>
          </a:xfrm>
        </p:spPr>
        <p:txBody>
          <a:bodyPr/>
          <a:lstStyle/>
          <a:p>
            <a:r>
              <a:rPr lang="en-IN" dirty="0"/>
              <a:t>Web Portal</a:t>
            </a:r>
            <a:endParaRPr lang="en-US" dirty="0"/>
          </a:p>
        </p:txBody>
      </p:sp>
    </p:spTree>
    <p:extLst>
      <p:ext uri="{BB962C8B-B14F-4D97-AF65-F5344CB8AC3E}">
        <p14:creationId xmlns:p14="http://schemas.microsoft.com/office/powerpoint/2010/main" val="31103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696E0-336E-D986-FE89-0E20663A1CFA}"/>
              </a:ext>
            </a:extLst>
          </p:cNvPr>
          <p:cNvSpPr>
            <a:spLocks noGrp="1"/>
          </p:cNvSpPr>
          <p:nvPr>
            <p:ph type="title"/>
          </p:nvPr>
        </p:nvSpPr>
        <p:spPr>
          <a:xfrm>
            <a:off x="699372" y="536983"/>
            <a:ext cx="4987598" cy="1806163"/>
          </a:xfrm>
        </p:spPr>
        <p:txBody>
          <a:bodyPr/>
          <a:lstStyle/>
          <a:p>
            <a:r>
              <a:rPr lang="en-US" dirty="0"/>
              <a:t>FINANCIAL SNAPSHOT</a:t>
            </a:r>
          </a:p>
        </p:txBody>
      </p:sp>
      <p:sp>
        <p:nvSpPr>
          <p:cNvPr id="4" name="Slide Number Placeholder 3">
            <a:extLst>
              <a:ext uri="{FF2B5EF4-FFF2-40B4-BE49-F238E27FC236}">
                <a16:creationId xmlns:a16="http://schemas.microsoft.com/office/drawing/2014/main" id="{7279E234-6BBC-3E47-94AE-0DF6309051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10</a:t>
            </a:fld>
            <a:endParaRPr lang="en-US" dirty="0"/>
          </a:p>
        </p:txBody>
      </p:sp>
      <p:graphicFrame>
        <p:nvGraphicFramePr>
          <p:cNvPr id="6" name="Table Placeholder 3">
            <a:extLst>
              <a:ext uri="{FF2B5EF4-FFF2-40B4-BE49-F238E27FC236}">
                <a16:creationId xmlns:a16="http://schemas.microsoft.com/office/drawing/2014/main" id="{B24EF683-1167-79C1-E302-1C143D83062F}"/>
              </a:ext>
            </a:extLst>
          </p:cNvPr>
          <p:cNvGraphicFramePr>
            <a:graphicFrameLocks noGrp="1"/>
          </p:cNvGraphicFramePr>
          <p:nvPr>
            <p:ph type="tbl" sz="quarter" idx="11"/>
            <p:extLst>
              <p:ext uri="{D42A27DB-BD31-4B8C-83A1-F6EECF244321}">
                <p14:modId xmlns:p14="http://schemas.microsoft.com/office/powerpoint/2010/main" val="398334192"/>
              </p:ext>
            </p:extLst>
          </p:nvPr>
        </p:nvGraphicFramePr>
        <p:xfrm>
          <a:off x="698500" y="2366963"/>
          <a:ext cx="10791949" cy="3588328"/>
        </p:xfrm>
        <a:graphic>
          <a:graphicData uri="http://schemas.openxmlformats.org/drawingml/2006/table">
            <a:tbl>
              <a:tblPr firstRow="1" bandRow="1">
                <a:tableStyleId>{912C8C85-51F0-491E-9774-3900AFEF0FD7}</a:tableStyleId>
              </a:tblPr>
              <a:tblGrid>
                <a:gridCol w="4143919">
                  <a:extLst>
                    <a:ext uri="{9D8B030D-6E8A-4147-A177-3AD203B41FA5}">
                      <a16:colId xmlns:a16="http://schemas.microsoft.com/office/drawing/2014/main" val="130956065"/>
                    </a:ext>
                  </a:extLst>
                </a:gridCol>
                <a:gridCol w="2216010">
                  <a:extLst>
                    <a:ext uri="{9D8B030D-6E8A-4147-A177-3AD203B41FA5}">
                      <a16:colId xmlns:a16="http://schemas.microsoft.com/office/drawing/2014/main" val="2749965458"/>
                    </a:ext>
                  </a:extLst>
                </a:gridCol>
                <a:gridCol w="2216010">
                  <a:extLst>
                    <a:ext uri="{9D8B030D-6E8A-4147-A177-3AD203B41FA5}">
                      <a16:colId xmlns:a16="http://schemas.microsoft.com/office/drawing/2014/main" val="2116711163"/>
                    </a:ext>
                  </a:extLst>
                </a:gridCol>
                <a:gridCol w="2216010">
                  <a:extLst>
                    <a:ext uri="{9D8B030D-6E8A-4147-A177-3AD203B41FA5}">
                      <a16:colId xmlns:a16="http://schemas.microsoft.com/office/drawing/2014/main" val="1186885001"/>
                    </a:ext>
                  </a:extLst>
                </a:gridCol>
              </a:tblGrid>
              <a:tr h="611436">
                <a:tc>
                  <a:txBody>
                    <a:bodyPr/>
                    <a:lstStyle/>
                    <a:p>
                      <a:r>
                        <a:rPr lang="en-US" b="0" dirty="0">
                          <a:solidFill>
                            <a:schemeClr val="bg1"/>
                          </a:solidFill>
                          <a:latin typeface="+mn-lt"/>
                        </a:rPr>
                        <a:t>Metric</a:t>
                      </a:r>
                    </a:p>
                  </a:txBody>
                  <a:tcPr anchor="ctr"/>
                </a:tc>
                <a:tc>
                  <a:txBody>
                    <a:bodyPr/>
                    <a:lstStyle/>
                    <a:p>
                      <a:r>
                        <a:rPr lang="en-US" b="0" dirty="0">
                          <a:solidFill>
                            <a:schemeClr val="bg1"/>
                          </a:solidFill>
                          <a:latin typeface="+mn-lt"/>
                        </a:rPr>
                        <a:t>Current value</a:t>
                      </a:r>
                    </a:p>
                  </a:txBody>
                  <a:tcPr anchor="ctr"/>
                </a:tc>
                <a:tc>
                  <a:txBody>
                    <a:bodyPr/>
                    <a:lstStyle/>
                    <a:p>
                      <a:r>
                        <a:rPr lang="en-US" b="0" dirty="0">
                          <a:solidFill>
                            <a:schemeClr val="bg1"/>
                          </a:solidFill>
                          <a:latin typeface="+mn-lt"/>
                        </a:rPr>
                        <a:t>Previous quarter</a:t>
                      </a:r>
                    </a:p>
                  </a:txBody>
                  <a:tcPr anchor="ctr"/>
                </a:tc>
                <a:tc>
                  <a:txBody>
                    <a:bodyPr/>
                    <a:lstStyle/>
                    <a:p>
                      <a:r>
                        <a:rPr lang="en-US" b="0" dirty="0">
                          <a:solidFill>
                            <a:schemeClr val="bg1"/>
                          </a:solidFill>
                          <a:latin typeface="+mn-lt"/>
                        </a:rPr>
                        <a:t>Change (%)</a:t>
                      </a:r>
                    </a:p>
                  </a:txBody>
                  <a:tcPr anchor="ctr"/>
                </a:tc>
                <a:extLst>
                  <a:ext uri="{0D108BD9-81ED-4DB2-BD59-A6C34878D82A}">
                    <a16:rowId xmlns:a16="http://schemas.microsoft.com/office/drawing/2014/main" val="3741017008"/>
                  </a:ext>
                </a:extLst>
              </a:tr>
              <a:tr h="571292">
                <a:tc>
                  <a:txBody>
                    <a:bodyPr/>
                    <a:lstStyle/>
                    <a:p>
                      <a:r>
                        <a:rPr lang="en-US" b="0" dirty="0">
                          <a:solidFill>
                            <a:schemeClr val="bg1"/>
                          </a:solidFill>
                          <a:latin typeface="+mn-lt"/>
                        </a:rPr>
                        <a:t>Revenue</a:t>
                      </a:r>
                    </a:p>
                  </a:txBody>
                  <a:tcPr anchor="ctr"/>
                </a:tc>
                <a:tc>
                  <a:txBody>
                    <a:bodyPr/>
                    <a:lstStyle/>
                    <a:p>
                      <a:r>
                        <a:rPr lang="en-US" b="0" dirty="0">
                          <a:solidFill>
                            <a:schemeClr val="bg1"/>
                          </a:solidFill>
                          <a:latin typeface="+mn-lt"/>
                        </a:rPr>
                        <a:t>$2,500,000</a:t>
                      </a:r>
                    </a:p>
                  </a:txBody>
                  <a:tcPr anchor="ctr"/>
                </a:tc>
                <a:tc>
                  <a:txBody>
                    <a:bodyPr/>
                    <a:lstStyle/>
                    <a:p>
                      <a:r>
                        <a:rPr lang="en-US" b="0" dirty="0">
                          <a:solidFill>
                            <a:schemeClr val="bg1"/>
                          </a:solidFill>
                          <a:latin typeface="+mn-lt"/>
                        </a:rPr>
                        <a:t>2,200,000</a:t>
                      </a:r>
                    </a:p>
                  </a:txBody>
                  <a:tcPr anchor="ctr"/>
                </a:tc>
                <a:tc>
                  <a:txBody>
                    <a:bodyPr/>
                    <a:lstStyle/>
                    <a:p>
                      <a:r>
                        <a:rPr lang="en-US" b="0" dirty="0">
                          <a:solidFill>
                            <a:schemeClr val="bg1"/>
                          </a:solidFill>
                          <a:latin typeface="+mn-lt"/>
                        </a:rPr>
                        <a:t>+14%</a:t>
                      </a:r>
                    </a:p>
                  </a:txBody>
                  <a:tcPr anchor="ctr"/>
                </a:tc>
                <a:extLst>
                  <a:ext uri="{0D108BD9-81ED-4DB2-BD59-A6C34878D82A}">
                    <a16:rowId xmlns:a16="http://schemas.microsoft.com/office/drawing/2014/main" val="511888340"/>
                  </a:ext>
                </a:extLst>
              </a:tr>
              <a:tr h="611436">
                <a:tc>
                  <a:txBody>
                    <a:bodyPr/>
                    <a:lstStyle/>
                    <a:p>
                      <a:r>
                        <a:rPr lang="en-US" b="0" dirty="0">
                          <a:solidFill>
                            <a:schemeClr val="bg1"/>
                          </a:solidFill>
                          <a:latin typeface="+mn-lt"/>
                        </a:rPr>
                        <a:t>Operating expenses</a:t>
                      </a:r>
                    </a:p>
                  </a:txBody>
                  <a:tcPr anchor="ctr"/>
                </a:tc>
                <a:tc>
                  <a:txBody>
                    <a:bodyPr/>
                    <a:lstStyle/>
                    <a:p>
                      <a:r>
                        <a:rPr lang="en-US" b="0" dirty="0">
                          <a:solidFill>
                            <a:schemeClr val="bg1"/>
                          </a:solidFill>
                          <a:latin typeface="+mn-lt"/>
                        </a:rPr>
                        <a:t>$1,200,000	</a:t>
                      </a:r>
                    </a:p>
                  </a:txBody>
                  <a:tcPr anchor="ctr"/>
                </a:tc>
                <a:tc>
                  <a:txBody>
                    <a:bodyPr/>
                    <a:lstStyle/>
                    <a:p>
                      <a:r>
                        <a:rPr lang="en-US" b="0" dirty="0">
                          <a:solidFill>
                            <a:schemeClr val="bg1"/>
                          </a:solidFill>
                          <a:latin typeface="+mn-lt"/>
                        </a:rPr>
                        <a:t>$1,400,000	</a:t>
                      </a:r>
                    </a:p>
                  </a:txBody>
                  <a:tcPr anchor="ctr"/>
                </a:tc>
                <a:tc>
                  <a:txBody>
                    <a:bodyPr/>
                    <a:lstStyle/>
                    <a:p>
                      <a:r>
                        <a:rPr lang="en-US" b="0" dirty="0">
                          <a:solidFill>
                            <a:schemeClr val="bg1"/>
                          </a:solidFill>
                          <a:latin typeface="+mn-lt"/>
                        </a:rPr>
                        <a:t>-14%</a:t>
                      </a:r>
                    </a:p>
                  </a:txBody>
                  <a:tcPr anchor="ctr"/>
                </a:tc>
                <a:extLst>
                  <a:ext uri="{0D108BD9-81ED-4DB2-BD59-A6C34878D82A}">
                    <a16:rowId xmlns:a16="http://schemas.microsoft.com/office/drawing/2014/main" val="3937089168"/>
                  </a:ext>
                </a:extLst>
              </a:tr>
              <a:tr h="611436">
                <a:tc>
                  <a:txBody>
                    <a:bodyPr/>
                    <a:lstStyle/>
                    <a:p>
                      <a:r>
                        <a:rPr lang="en-US" b="0" dirty="0">
                          <a:solidFill>
                            <a:schemeClr val="bg1"/>
                          </a:solidFill>
                          <a:latin typeface="+mn-lt"/>
                        </a:rPr>
                        <a:t>Net profit</a:t>
                      </a:r>
                    </a:p>
                  </a:txBody>
                  <a:tcPr anchor="ctr"/>
                </a:tc>
                <a:tc>
                  <a:txBody>
                    <a:bodyPr/>
                    <a:lstStyle/>
                    <a:p>
                      <a:r>
                        <a:rPr lang="en-US" b="0" dirty="0">
                          <a:solidFill>
                            <a:schemeClr val="bg1"/>
                          </a:solidFill>
                          <a:latin typeface="+mn-lt"/>
                        </a:rPr>
                        <a:t>$1,000,000	</a:t>
                      </a:r>
                    </a:p>
                  </a:txBody>
                  <a:tcPr anchor="ctr"/>
                </a:tc>
                <a:tc>
                  <a:txBody>
                    <a:bodyPr/>
                    <a:lstStyle/>
                    <a:p>
                      <a:r>
                        <a:rPr lang="en-US" b="0" dirty="0">
                          <a:solidFill>
                            <a:schemeClr val="bg1"/>
                          </a:solidFill>
                          <a:latin typeface="+mn-lt"/>
                        </a:rPr>
                        <a:t>$800,000	</a:t>
                      </a:r>
                    </a:p>
                  </a:txBody>
                  <a:tcPr anchor="ctr"/>
                </a:tc>
                <a:tc>
                  <a:txBody>
                    <a:bodyPr/>
                    <a:lstStyle/>
                    <a:p>
                      <a:r>
                        <a:rPr lang="en-US" b="0" dirty="0">
                          <a:solidFill>
                            <a:schemeClr val="bg1"/>
                          </a:solidFill>
                          <a:latin typeface="+mn-lt"/>
                        </a:rPr>
                        <a:t>+25%</a:t>
                      </a:r>
                    </a:p>
                  </a:txBody>
                  <a:tcPr anchor="ctr"/>
                </a:tc>
                <a:extLst>
                  <a:ext uri="{0D108BD9-81ED-4DB2-BD59-A6C34878D82A}">
                    <a16:rowId xmlns:a16="http://schemas.microsoft.com/office/drawing/2014/main" val="1031597798"/>
                  </a:ext>
                </a:extLst>
              </a:tr>
              <a:tr h="571292">
                <a:tc>
                  <a:txBody>
                    <a:bodyPr/>
                    <a:lstStyle/>
                    <a:p>
                      <a:r>
                        <a:rPr lang="en-US" b="0" dirty="0">
                          <a:solidFill>
                            <a:schemeClr val="bg1"/>
                          </a:solidFill>
                          <a:latin typeface="+mn-lt"/>
                        </a:rPr>
                        <a:t>Operating margin</a:t>
                      </a:r>
                    </a:p>
                  </a:txBody>
                  <a:tcPr anchor="ctr"/>
                </a:tc>
                <a:tc>
                  <a:txBody>
                    <a:bodyPr/>
                    <a:lstStyle/>
                    <a:p>
                      <a:r>
                        <a:rPr lang="en-US" b="0" dirty="0">
                          <a:solidFill>
                            <a:schemeClr val="bg1"/>
                          </a:solidFill>
                          <a:latin typeface="+mn-lt"/>
                        </a:rPr>
                        <a:t>40%</a:t>
                      </a:r>
                    </a:p>
                  </a:txBody>
                  <a:tcPr anchor="ctr"/>
                </a:tc>
                <a:tc>
                  <a:txBody>
                    <a:bodyPr/>
                    <a:lstStyle/>
                    <a:p>
                      <a:r>
                        <a:rPr lang="en-US" b="0" dirty="0">
                          <a:solidFill>
                            <a:schemeClr val="bg1"/>
                          </a:solidFill>
                          <a:latin typeface="+mn-lt"/>
                        </a:rPr>
                        <a:t>36%</a:t>
                      </a:r>
                    </a:p>
                  </a:txBody>
                  <a:tcPr anchor="ctr"/>
                </a:tc>
                <a:tc>
                  <a:txBody>
                    <a:bodyPr/>
                    <a:lstStyle/>
                    <a:p>
                      <a:r>
                        <a:rPr lang="en-US" b="0" dirty="0">
                          <a:solidFill>
                            <a:schemeClr val="bg1"/>
                          </a:solidFill>
                          <a:latin typeface="+mn-lt"/>
                        </a:rPr>
                        <a:t>+4%</a:t>
                      </a:r>
                    </a:p>
                  </a:txBody>
                  <a:tcPr anchor="ctr"/>
                </a:tc>
                <a:extLst>
                  <a:ext uri="{0D108BD9-81ED-4DB2-BD59-A6C34878D82A}">
                    <a16:rowId xmlns:a16="http://schemas.microsoft.com/office/drawing/2014/main" val="1194376521"/>
                  </a:ext>
                </a:extLst>
              </a:tr>
              <a:tr h="611436">
                <a:tc>
                  <a:txBody>
                    <a:bodyPr/>
                    <a:lstStyle/>
                    <a:p>
                      <a:r>
                        <a:rPr lang="en-US" b="0" dirty="0">
                          <a:solidFill>
                            <a:schemeClr val="bg1"/>
                          </a:solidFill>
                          <a:latin typeface="+mn-lt"/>
                        </a:rPr>
                        <a:t>Cash reserves</a:t>
                      </a:r>
                    </a:p>
                  </a:txBody>
                  <a:tcPr anchor="ctr"/>
                </a:tc>
                <a:tc>
                  <a:txBody>
                    <a:bodyPr/>
                    <a:lstStyle/>
                    <a:p>
                      <a:r>
                        <a:rPr lang="en-US" b="0" dirty="0">
                          <a:solidFill>
                            <a:schemeClr val="bg1"/>
                          </a:solidFill>
                          <a:latin typeface="+mn-lt"/>
                        </a:rPr>
                        <a:t>$5,000,000	</a:t>
                      </a:r>
                    </a:p>
                  </a:txBody>
                  <a:tcPr anchor="ctr"/>
                </a:tc>
                <a:tc>
                  <a:txBody>
                    <a:bodyPr/>
                    <a:lstStyle/>
                    <a:p>
                      <a:r>
                        <a:rPr lang="en-US" b="0" dirty="0">
                          <a:solidFill>
                            <a:schemeClr val="bg1"/>
                          </a:solidFill>
                          <a:latin typeface="+mn-lt"/>
                        </a:rPr>
                        <a:t>$4,500,000	</a:t>
                      </a:r>
                    </a:p>
                  </a:txBody>
                  <a:tcPr anchor="ctr"/>
                </a:tc>
                <a:tc>
                  <a:txBody>
                    <a:bodyPr/>
                    <a:lstStyle/>
                    <a:p>
                      <a:r>
                        <a:rPr lang="en-US" b="0" dirty="0">
                          <a:solidFill>
                            <a:schemeClr val="bg1"/>
                          </a:solidFill>
                          <a:latin typeface="+mn-lt"/>
                        </a:rPr>
                        <a:t>+11%</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264369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5408762" y="914400"/>
            <a:ext cx="5870448" cy="5029200"/>
          </a:xfrm>
        </p:spPr>
        <p:txBody>
          <a:bodyPr/>
          <a:lstStyle/>
          <a:p>
            <a:r>
              <a:rPr lang="en-US" dirty="0"/>
              <a:t>INNOVATIVE SOLUTIONS</a:t>
            </a:r>
          </a:p>
        </p:txBody>
      </p:sp>
      <p:pic>
        <p:nvPicPr>
          <p:cNvPr id="13" name="Picture Placeholder 12" descr="Isometric Person on a ladder and person carrying something">
            <a:extLst>
              <a:ext uri="{FF2B5EF4-FFF2-40B4-BE49-F238E27FC236}">
                <a16:creationId xmlns:a16="http://schemas.microsoft.com/office/drawing/2014/main" id="{3C8DCAD3-808F-8E47-FE3C-9ADDD954BA4F}"/>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4" r="4"/>
          <a:stretch/>
        </p:blipFill>
        <p:spPr>
          <a:xfrm>
            <a:off x="0" y="0"/>
            <a:ext cx="4943475" cy="6858000"/>
          </a:xfrm>
        </p:spPr>
      </p:pic>
    </p:spTree>
    <p:extLst>
      <p:ext uri="{BB962C8B-B14F-4D97-AF65-F5344CB8AC3E}">
        <p14:creationId xmlns:p14="http://schemas.microsoft.com/office/powerpoint/2010/main" val="101911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FUTURE INITIATIVES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12</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703472" y="2377871"/>
            <a:ext cx="6814371" cy="4359402"/>
          </a:xfrm>
        </p:spPr>
        <p:txBody>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6" name="Content Placeholder 5">
            <a:extLst>
              <a:ext uri="{FF2B5EF4-FFF2-40B4-BE49-F238E27FC236}">
                <a16:creationId xmlns:a16="http://schemas.microsoft.com/office/drawing/2014/main" id="{34B791CF-B584-9245-7374-95D51532B1FE}"/>
              </a:ext>
            </a:extLst>
          </p:cNvPr>
          <p:cNvSpPr>
            <a:spLocks noGrp="1"/>
          </p:cNvSpPr>
          <p:nvPr>
            <p:ph sz="quarter" idx="11"/>
          </p:nvPr>
        </p:nvSpPr>
        <p:spPr>
          <a:xfrm>
            <a:off x="7954195" y="2377871"/>
            <a:ext cx="3840407" cy="4359402"/>
          </a:xfrm>
        </p:spPr>
        <p:txBody>
          <a:bodyPr/>
          <a:lstStyle/>
          <a:p>
            <a:r>
              <a:rPr lang="en-US" dirty="0"/>
              <a:t>Green supply chain</a:t>
            </a:r>
          </a:p>
          <a:p>
            <a:r>
              <a:rPr lang="en-US" dirty="0"/>
              <a:t>Reduced carbon footprint</a:t>
            </a:r>
          </a:p>
          <a:p>
            <a:r>
              <a:rPr lang="en-US" dirty="0"/>
              <a:t>Waste reduction</a:t>
            </a:r>
          </a:p>
          <a:p>
            <a:r>
              <a:rPr lang="en-US" dirty="0"/>
              <a:t>Water conservation</a:t>
            </a:r>
          </a:p>
        </p:txBody>
      </p:sp>
    </p:spTree>
    <p:extLst>
      <p:ext uri="{BB962C8B-B14F-4D97-AF65-F5344CB8AC3E}">
        <p14:creationId xmlns:p14="http://schemas.microsoft.com/office/powerpoint/2010/main" val="324590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dirty="0"/>
              <a:t>Thank </a:t>
            </a:r>
            <a:br>
              <a:rPr lang="en-US" dirty="0"/>
            </a:br>
            <a:r>
              <a:rPr lang="en-US" dirty="0"/>
              <a:t>you</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3" y="5006113"/>
            <a:ext cx="8931275" cy="1720850"/>
          </a:xfrm>
        </p:spPr>
        <p:txBody>
          <a:bodyPr/>
          <a:lstStyle/>
          <a:p>
            <a:r>
              <a:rPr lang="en-US" dirty="0"/>
              <a:t>Nicole Wagner</a:t>
            </a:r>
          </a:p>
          <a:p>
            <a:r>
              <a:rPr lang="en-US" dirty="0"/>
              <a:t>nicole@contoso.com | www.contoso.com</a:t>
            </a:r>
          </a:p>
        </p:txBody>
      </p:sp>
    </p:spTree>
    <p:extLst>
      <p:ext uri="{BB962C8B-B14F-4D97-AF65-F5344CB8AC3E}">
        <p14:creationId xmlns:p14="http://schemas.microsoft.com/office/powerpoint/2010/main" val="308547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3"/>
            <a:ext cx="4987598" cy="5044668"/>
          </a:xfrm>
        </p:spPr>
        <p:txBody>
          <a:bodyPr/>
          <a:lstStyle/>
          <a:p>
            <a:r>
              <a:rPr lang="en-US" dirty="0"/>
              <a:t>AGENDA</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5911850" y="2343150"/>
            <a:ext cx="5568950" cy="4364038"/>
          </a:xfrm>
        </p:spPr>
        <p:txBody>
          <a:bodyPr/>
          <a:lstStyle/>
          <a:p>
            <a:r>
              <a:rPr lang="en-US" dirty="0"/>
              <a:t>Idea</a:t>
            </a:r>
          </a:p>
          <a:p>
            <a:r>
              <a:rPr lang="en-US" dirty="0"/>
              <a:t>Use cases</a:t>
            </a:r>
          </a:p>
          <a:p>
            <a:r>
              <a:rPr lang="en-US" dirty="0" err="1"/>
              <a:t>Techstack</a:t>
            </a:r>
            <a:endParaRPr lang="en-US" dirty="0"/>
          </a:p>
          <a:p>
            <a:r>
              <a:rPr lang="en-US" dirty="0"/>
              <a:t>Functionalities</a:t>
            </a:r>
          </a:p>
          <a:p>
            <a:r>
              <a:rPr lang="en-US" dirty="0"/>
              <a:t>Financial overview</a:t>
            </a:r>
          </a:p>
          <a:p>
            <a:r>
              <a:rPr lang="en-US"/>
              <a:t>WorkFlow</a:t>
            </a:r>
            <a:endParaRPr lang="en-US" dirty="0"/>
          </a:p>
          <a:p>
            <a:r>
              <a:rPr lang="en-US" dirty="0"/>
              <a:t>Future initiatives</a:t>
            </a:r>
          </a:p>
        </p:txBody>
      </p:sp>
    </p:spTree>
    <p:extLst>
      <p:ext uri="{BB962C8B-B14F-4D97-AF65-F5344CB8AC3E}">
        <p14:creationId xmlns:p14="http://schemas.microsoft.com/office/powerpoint/2010/main" val="232768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914400"/>
            <a:ext cx="10360152" cy="3657600"/>
          </a:xfrm>
        </p:spPr>
        <p:txBody>
          <a:bodyPr/>
          <a:lstStyle/>
          <a:p>
            <a:r>
              <a:rPr lang="en-US" dirty="0"/>
              <a:t>Strategies </a:t>
            </a:r>
            <a:br>
              <a:rPr lang="en-US" dirty="0"/>
            </a:br>
            <a:r>
              <a:rPr lang="en-US" dirty="0"/>
              <a:t>for growth</a:t>
            </a:r>
          </a:p>
        </p:txBody>
      </p:sp>
      <p:sp>
        <p:nvSpPr>
          <p:cNvPr id="3" name="Content Placeholder 2">
            <a:extLst>
              <a:ext uri="{FF2B5EF4-FFF2-40B4-BE49-F238E27FC236}">
                <a16:creationId xmlns:a16="http://schemas.microsoft.com/office/drawing/2014/main" id="{22B07810-3839-E257-D40F-83B086F7D050}"/>
              </a:ext>
            </a:extLst>
          </p:cNvPr>
          <p:cNvSpPr>
            <a:spLocks noGrp="1"/>
          </p:cNvSpPr>
          <p:nvPr>
            <p:ph sz="quarter" idx="10"/>
          </p:nvPr>
        </p:nvSpPr>
        <p:spPr>
          <a:xfrm>
            <a:off x="1630363" y="5006113"/>
            <a:ext cx="8931275" cy="1720850"/>
          </a:xfrm>
        </p:spPr>
        <p:txBody>
          <a:bodyPr/>
          <a:lstStyle/>
          <a:p>
            <a:r>
              <a:rPr lang="en-US"/>
              <a:t>Navigating the future</a:t>
            </a:r>
            <a:endParaRPr lang="en-US" dirty="0"/>
          </a:p>
        </p:txBody>
      </p:sp>
    </p:spTree>
    <p:extLst>
      <p:ext uri="{BB962C8B-B14F-4D97-AF65-F5344CB8AC3E}">
        <p14:creationId xmlns:p14="http://schemas.microsoft.com/office/powerpoint/2010/main" val="11415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3"/>
            <a:ext cx="4987598" cy="1806163"/>
          </a:xfrm>
        </p:spPr>
        <p:txBody>
          <a:bodyPr/>
          <a:lstStyle/>
          <a:p>
            <a:r>
              <a:rPr lang="en-US" dirty="0"/>
              <a:t>CURRENT MARKET ANALYSIS</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652607" y="2343150"/>
            <a:ext cx="8828193" cy="4359402"/>
          </a:xfrm>
        </p:spPr>
        <p:txBody>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Tree>
    <p:extLst>
      <p:ext uri="{BB962C8B-B14F-4D97-AF65-F5344CB8AC3E}">
        <p14:creationId xmlns:p14="http://schemas.microsoft.com/office/powerpoint/2010/main" val="24182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5435600" y="914400"/>
            <a:ext cx="5843016" cy="3822192"/>
          </a:xfrm>
        </p:spPr>
        <p:txBody>
          <a:bodyPr/>
          <a:lstStyle/>
          <a:p>
            <a:r>
              <a:rPr lang="en-US" dirty="0"/>
              <a:t>Market </a:t>
            </a:r>
            <a:br>
              <a:rPr lang="en-US" dirty="0"/>
            </a:br>
            <a:r>
              <a:rPr lang="en-US" dirty="0"/>
              <a:t>expansion</a:t>
            </a:r>
          </a:p>
        </p:txBody>
      </p:sp>
      <p:pic>
        <p:nvPicPr>
          <p:cNvPr id="14" name="Picture Placeholder 13" descr="Family BBQ">
            <a:extLst>
              <a:ext uri="{FF2B5EF4-FFF2-40B4-BE49-F238E27FC236}">
                <a16:creationId xmlns:a16="http://schemas.microsoft.com/office/drawing/2014/main" id="{B3982553-C21D-E145-6CA0-6A391B9F8248}"/>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t="38" b="38"/>
          <a:stretch/>
        </p:blipFill>
        <p:spPr>
          <a:xfrm>
            <a:off x="0" y="0"/>
            <a:ext cx="4943475" cy="6858000"/>
          </a:xfrm>
        </p:spPr>
      </p:pic>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5435600" y="4956902"/>
            <a:ext cx="5718896" cy="1745649"/>
          </a:xfrm>
        </p:spPr>
        <p:txBody>
          <a:bodyPr/>
          <a:lstStyle/>
          <a:p>
            <a:r>
              <a:rPr lang="en-US" dirty="0"/>
              <a:t>Unlocking new horizons</a:t>
            </a:r>
          </a:p>
        </p:txBody>
      </p:sp>
    </p:spTree>
    <p:extLst>
      <p:ext uri="{BB962C8B-B14F-4D97-AF65-F5344CB8AC3E}">
        <p14:creationId xmlns:p14="http://schemas.microsoft.com/office/powerpoint/2010/main" val="155466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PRODUCT LAUNCH</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696488" y="2377875"/>
            <a:ext cx="3536078" cy="3565723"/>
          </a:xfrm>
        </p:spPr>
        <p:txBody>
          <a:bodyPr/>
          <a:lstStyle/>
          <a:p>
            <a:r>
              <a:rPr lang="en-US" dirty="0"/>
              <a:t>Market expansion</a:t>
            </a:r>
          </a:p>
          <a:p>
            <a:r>
              <a:rPr lang="en-US" dirty="0"/>
              <a:t>Product innovation</a:t>
            </a:r>
          </a:p>
          <a:p>
            <a:r>
              <a:rPr lang="en-US" dirty="0"/>
              <a:t>Customer retention</a:t>
            </a:r>
          </a:p>
          <a:p>
            <a:r>
              <a:rPr lang="en-US" dirty="0"/>
              <a:t>Operational efficiency</a:t>
            </a:r>
          </a:p>
        </p:txBody>
      </p:sp>
      <p:sp>
        <p:nvSpPr>
          <p:cNvPr id="16" name="Text Placeholder 15">
            <a:extLst>
              <a:ext uri="{FF2B5EF4-FFF2-40B4-BE49-F238E27FC236}">
                <a16:creationId xmlns:a16="http://schemas.microsoft.com/office/drawing/2014/main" id="{59398941-F062-C237-A74C-20400DE1554B}"/>
              </a:ext>
            </a:extLst>
          </p:cNvPr>
          <p:cNvSpPr>
            <a:spLocks noGrp="1"/>
          </p:cNvSpPr>
          <p:nvPr>
            <p:ph type="body" sz="quarter" idx="11"/>
          </p:nvPr>
        </p:nvSpPr>
        <p:spPr>
          <a:xfrm>
            <a:off x="4673599" y="2377875"/>
            <a:ext cx="6816725" cy="378025"/>
          </a:xfrm>
        </p:spPr>
        <p:txBody>
          <a:bodyPr/>
          <a:lstStyle/>
          <a:p>
            <a:r>
              <a:rPr lang="en-US" dirty="0"/>
              <a:t>Product launch timeline</a:t>
            </a:r>
          </a:p>
        </p:txBody>
      </p:sp>
      <p:graphicFrame>
        <p:nvGraphicFramePr>
          <p:cNvPr id="18" name="Content Placeholder 17" descr="A timeline of the product launch">
            <a:extLst>
              <a:ext uri="{FF2B5EF4-FFF2-40B4-BE49-F238E27FC236}">
                <a16:creationId xmlns:a16="http://schemas.microsoft.com/office/drawing/2014/main" id="{1A839F18-0E22-803B-1A65-0D154FE83007}"/>
              </a:ext>
            </a:extLst>
          </p:cNvPr>
          <p:cNvGraphicFramePr>
            <a:graphicFrameLocks noGrp="1"/>
          </p:cNvGraphicFramePr>
          <p:nvPr>
            <p:ph sz="quarter" idx="12"/>
            <p:extLst>
              <p:ext uri="{D42A27DB-BD31-4B8C-83A1-F6EECF244321}">
                <p14:modId xmlns:p14="http://schemas.microsoft.com/office/powerpoint/2010/main" val="1723107989"/>
              </p:ext>
            </p:extLst>
          </p:nvPr>
        </p:nvGraphicFramePr>
        <p:xfrm>
          <a:off x="4673600" y="2755900"/>
          <a:ext cx="6816725" cy="318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0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4987598" cy="1794590"/>
          </a:xfrm>
        </p:spPr>
        <p:txBody>
          <a:bodyPr/>
          <a:lstStyle/>
          <a:p>
            <a:r>
              <a:rPr lang="en-US" dirty="0"/>
              <a:t>MARKETING STRATEGIES</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7</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696488" y="2377875"/>
            <a:ext cx="4627866" cy="4300717"/>
          </a:xfrm>
        </p:spPr>
        <p:txBody>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pic>
        <p:nvPicPr>
          <p:cNvPr id="21" name="Picture Placeholder 20" descr="Isometric People">
            <a:extLst>
              <a:ext uri="{FF2B5EF4-FFF2-40B4-BE49-F238E27FC236}">
                <a16:creationId xmlns:a16="http://schemas.microsoft.com/office/drawing/2014/main" id="{15576541-646E-6A7A-D766-AC5EEB45343E}"/>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141" r="141"/>
          <a:stretch/>
        </p:blipFill>
        <p:spPr>
          <a:xfrm>
            <a:off x="5916613" y="835025"/>
            <a:ext cx="5575300" cy="6030913"/>
          </a:xfrm>
        </p:spPr>
      </p:pic>
    </p:spTree>
    <p:extLst>
      <p:ext uri="{BB962C8B-B14F-4D97-AF65-F5344CB8AC3E}">
        <p14:creationId xmlns:p14="http://schemas.microsoft.com/office/powerpoint/2010/main" val="217953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US" dirty="0"/>
              <a:t>FINANCIAL OVERVIEW</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5" name="Content Placeholder 4">
            <a:extLst>
              <a:ext uri="{FF2B5EF4-FFF2-40B4-BE49-F238E27FC236}">
                <a16:creationId xmlns:a16="http://schemas.microsoft.com/office/drawing/2014/main" id="{6B350B1B-621B-D051-E222-EB13D36B0AA8}"/>
              </a:ext>
            </a:extLst>
          </p:cNvPr>
          <p:cNvSpPr>
            <a:spLocks noGrp="1"/>
          </p:cNvSpPr>
          <p:nvPr>
            <p:ph sz="quarter" idx="10"/>
          </p:nvPr>
        </p:nvSpPr>
        <p:spPr>
          <a:xfrm>
            <a:off x="2687333" y="2377871"/>
            <a:ext cx="4292202" cy="4359402"/>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p:txBody>
      </p:sp>
      <p:sp>
        <p:nvSpPr>
          <p:cNvPr id="6" name="Content Placeholder 5">
            <a:extLst>
              <a:ext uri="{FF2B5EF4-FFF2-40B4-BE49-F238E27FC236}">
                <a16:creationId xmlns:a16="http://schemas.microsoft.com/office/drawing/2014/main" id="{35A8F913-97EC-A60D-EC7F-2BB4F56229C2}"/>
              </a:ext>
            </a:extLst>
          </p:cNvPr>
          <p:cNvSpPr>
            <a:spLocks noGrp="1"/>
          </p:cNvSpPr>
          <p:nvPr>
            <p:ph sz="quarter" idx="11"/>
          </p:nvPr>
        </p:nvSpPr>
        <p:spPr>
          <a:xfrm>
            <a:off x="7318385" y="2377871"/>
            <a:ext cx="4172575" cy="4359402"/>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p:txBody>
      </p:sp>
    </p:spTree>
    <p:extLst>
      <p:ext uri="{BB962C8B-B14F-4D97-AF65-F5344CB8AC3E}">
        <p14:creationId xmlns:p14="http://schemas.microsoft.com/office/powerpoint/2010/main" val="254865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61428-BB88-7565-F114-D0D346249552}"/>
              </a:ext>
            </a:extLst>
          </p:cNvPr>
          <p:cNvSpPr>
            <a:spLocks noGrp="1"/>
          </p:cNvSpPr>
          <p:nvPr>
            <p:ph type="title"/>
          </p:nvPr>
        </p:nvSpPr>
        <p:spPr>
          <a:xfrm>
            <a:off x="699372" y="536983"/>
            <a:ext cx="4987598" cy="1806163"/>
          </a:xfrm>
        </p:spPr>
        <p:txBody>
          <a:bodyPr/>
          <a:lstStyle/>
          <a:p>
            <a:r>
              <a:rPr lang="en-US" dirty="0"/>
              <a:t>QUARTERLY TARGETS</a:t>
            </a:r>
          </a:p>
        </p:txBody>
      </p:sp>
      <p:sp>
        <p:nvSpPr>
          <p:cNvPr id="3" name="Slide Number Placeholder 2">
            <a:extLst>
              <a:ext uri="{FF2B5EF4-FFF2-40B4-BE49-F238E27FC236}">
                <a16:creationId xmlns:a16="http://schemas.microsoft.com/office/drawing/2014/main" id="{B2A7DA9D-F9A0-352D-02B1-FA47D3FAB198}"/>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9</a:t>
            </a:fld>
            <a:endParaRPr lang="en-US" dirty="0"/>
          </a:p>
        </p:txBody>
      </p:sp>
      <p:sp>
        <p:nvSpPr>
          <p:cNvPr id="6" name="Content Placeholder 5">
            <a:extLst>
              <a:ext uri="{FF2B5EF4-FFF2-40B4-BE49-F238E27FC236}">
                <a16:creationId xmlns:a16="http://schemas.microsoft.com/office/drawing/2014/main" id="{9DA9C913-4E39-1A7E-D97C-A4F463CCF5E8}"/>
              </a:ext>
            </a:extLst>
          </p:cNvPr>
          <p:cNvSpPr>
            <a:spLocks noGrp="1"/>
          </p:cNvSpPr>
          <p:nvPr>
            <p:ph sz="quarter" idx="10"/>
          </p:nvPr>
        </p:nvSpPr>
        <p:spPr>
          <a:xfrm>
            <a:off x="680323" y="2366300"/>
            <a:ext cx="3536078" cy="3588330"/>
          </a:xfrm>
        </p:spPr>
        <p:txBody>
          <a:bodyPr/>
          <a:lstStyle/>
          <a:p>
            <a:r>
              <a:rPr lang="en-US" dirty="0"/>
              <a:t>Market expansion</a:t>
            </a:r>
          </a:p>
          <a:p>
            <a:r>
              <a:rPr lang="en-US" dirty="0"/>
              <a:t>Product innovation</a:t>
            </a:r>
          </a:p>
          <a:p>
            <a:r>
              <a:rPr lang="en-US" dirty="0"/>
              <a:t>Customer retention</a:t>
            </a:r>
          </a:p>
          <a:p>
            <a:r>
              <a:rPr lang="en-US" dirty="0"/>
              <a:t>Operational efficiency</a:t>
            </a:r>
          </a:p>
        </p:txBody>
      </p:sp>
      <p:graphicFrame>
        <p:nvGraphicFramePr>
          <p:cNvPr id="7" name="Table Placeholder 2">
            <a:extLst>
              <a:ext uri="{FF2B5EF4-FFF2-40B4-BE49-F238E27FC236}">
                <a16:creationId xmlns:a16="http://schemas.microsoft.com/office/drawing/2014/main" id="{E87F6449-5E7E-5F09-754B-B51638739CFF}"/>
              </a:ext>
            </a:extLst>
          </p:cNvPr>
          <p:cNvGraphicFramePr>
            <a:graphicFrameLocks noGrp="1"/>
          </p:cNvGraphicFramePr>
          <p:nvPr>
            <p:ph type="tbl" sz="quarter" idx="11"/>
            <p:extLst>
              <p:ext uri="{D42A27DB-BD31-4B8C-83A1-F6EECF244321}">
                <p14:modId xmlns:p14="http://schemas.microsoft.com/office/powerpoint/2010/main" val="2074868460"/>
              </p:ext>
            </p:extLst>
          </p:nvPr>
        </p:nvGraphicFramePr>
        <p:xfrm>
          <a:off x="4673600" y="2366963"/>
          <a:ext cx="6817355" cy="3588330"/>
        </p:xfrm>
        <a:graphic>
          <a:graphicData uri="http://schemas.openxmlformats.org/drawingml/2006/table">
            <a:tbl>
              <a:tblPr firstRow="1" bandRow="1">
                <a:tableStyleId>{912C8C85-51F0-491E-9774-3900AFEF0FD7}</a:tableStyleId>
              </a:tblPr>
              <a:tblGrid>
                <a:gridCol w="1444018">
                  <a:extLst>
                    <a:ext uri="{9D8B030D-6E8A-4147-A177-3AD203B41FA5}">
                      <a16:colId xmlns:a16="http://schemas.microsoft.com/office/drawing/2014/main" val="30750867"/>
                    </a:ext>
                  </a:extLst>
                </a:gridCol>
                <a:gridCol w="1722117">
                  <a:extLst>
                    <a:ext uri="{9D8B030D-6E8A-4147-A177-3AD203B41FA5}">
                      <a16:colId xmlns:a16="http://schemas.microsoft.com/office/drawing/2014/main" val="1038941322"/>
                    </a:ext>
                  </a:extLst>
                </a:gridCol>
                <a:gridCol w="1825610">
                  <a:extLst>
                    <a:ext uri="{9D8B030D-6E8A-4147-A177-3AD203B41FA5}">
                      <a16:colId xmlns:a16="http://schemas.microsoft.com/office/drawing/2014/main" val="529645500"/>
                    </a:ext>
                  </a:extLst>
                </a:gridCol>
                <a:gridCol w="1825610">
                  <a:extLst>
                    <a:ext uri="{9D8B030D-6E8A-4147-A177-3AD203B41FA5}">
                      <a16:colId xmlns:a16="http://schemas.microsoft.com/office/drawing/2014/main" val="3469610457"/>
                    </a:ext>
                  </a:extLst>
                </a:gridCol>
              </a:tblGrid>
              <a:tr h="1010834">
                <a:tc>
                  <a:txBody>
                    <a:bodyPr/>
                    <a:lstStyle/>
                    <a:p>
                      <a:r>
                        <a:rPr lang="en-US" b="0" dirty="0">
                          <a:solidFill>
                            <a:schemeClr val="bg1"/>
                          </a:solidFill>
                          <a:latin typeface="+mn-lt"/>
                        </a:rPr>
                        <a:t>Quarter</a:t>
                      </a:r>
                    </a:p>
                  </a:txBody>
                  <a:tcPr anchor="ctr"/>
                </a:tc>
                <a:tc>
                  <a:txBody>
                    <a:bodyPr/>
                    <a:lstStyle/>
                    <a:p>
                      <a:r>
                        <a:rPr lang="en-US" b="0" dirty="0">
                          <a:solidFill>
                            <a:schemeClr val="bg1"/>
                          </a:solidFill>
                          <a:latin typeface="+mn-lt"/>
                        </a:rPr>
                        <a:t>Revenue growth (%)</a:t>
                      </a:r>
                    </a:p>
                  </a:txBody>
                  <a:tcPr anchor="ctr"/>
                </a:tc>
                <a:tc>
                  <a:txBody>
                    <a:bodyPr/>
                    <a:lstStyle/>
                    <a:p>
                      <a:r>
                        <a:rPr lang="en-US" b="0" dirty="0">
                          <a:solidFill>
                            <a:schemeClr val="bg1"/>
                          </a:solidFill>
                          <a:latin typeface="+mn-lt"/>
                        </a:rPr>
                        <a:t>Market share increase (%)</a:t>
                      </a:r>
                    </a:p>
                  </a:txBody>
                  <a:tcPr anchor="ctr"/>
                </a:tc>
                <a:tc>
                  <a:txBody>
                    <a:bodyPr/>
                    <a:lstStyle/>
                    <a:p>
                      <a:r>
                        <a:rPr lang="en-US" b="0" dirty="0">
                          <a:solidFill>
                            <a:schemeClr val="bg1"/>
                          </a:solidFill>
                          <a:latin typeface="+mn-lt"/>
                        </a:rPr>
                        <a:t>Customer acquisition</a:t>
                      </a:r>
                    </a:p>
                  </a:txBody>
                  <a:tcPr anchor="ctr"/>
                </a:tc>
                <a:extLst>
                  <a:ext uri="{0D108BD9-81ED-4DB2-BD59-A6C34878D82A}">
                    <a16:rowId xmlns:a16="http://schemas.microsoft.com/office/drawing/2014/main" val="4251432886"/>
                  </a:ext>
                </a:extLst>
              </a:tr>
              <a:tr h="644374">
                <a:tc>
                  <a:txBody>
                    <a:bodyPr/>
                    <a:lstStyle/>
                    <a:p>
                      <a:r>
                        <a:rPr lang="en-US" b="0" dirty="0">
                          <a:solidFill>
                            <a:schemeClr val="bg1"/>
                          </a:solidFill>
                          <a:latin typeface="+mn-lt"/>
                        </a:rPr>
                        <a:t>Q1</a:t>
                      </a:r>
                    </a:p>
                  </a:txBody>
                  <a:tcPr anchor="ctr"/>
                </a:tc>
                <a:tc>
                  <a:txBody>
                    <a:bodyPr/>
                    <a:lstStyle/>
                    <a:p>
                      <a:r>
                        <a:rPr lang="en-US" b="0" dirty="0">
                          <a:solidFill>
                            <a:schemeClr val="bg1"/>
                          </a:solidFill>
                          <a:latin typeface="+mn-lt"/>
                        </a:rPr>
                        <a:t>12</a:t>
                      </a:r>
                    </a:p>
                  </a:txBody>
                  <a:tcPr anchor="ctr"/>
                </a:tc>
                <a:tc>
                  <a:txBody>
                    <a:bodyPr/>
                    <a:lstStyle/>
                    <a:p>
                      <a:r>
                        <a:rPr lang="en-US" b="0" dirty="0">
                          <a:solidFill>
                            <a:schemeClr val="bg1"/>
                          </a:solidFill>
                          <a:latin typeface="+mn-lt"/>
                        </a:rPr>
                        <a:t>2</a:t>
                      </a:r>
                    </a:p>
                  </a:txBody>
                  <a:tcPr anchor="ctr"/>
                </a:tc>
                <a:tc>
                  <a:txBody>
                    <a:bodyPr/>
                    <a:lstStyle/>
                    <a:p>
                      <a:r>
                        <a:rPr lang="en-US" b="0" dirty="0">
                          <a:solidFill>
                            <a:schemeClr val="bg1"/>
                          </a:solidFill>
                          <a:latin typeface="+mn-lt"/>
                        </a:rPr>
                        <a:t>500</a:t>
                      </a:r>
                    </a:p>
                  </a:txBody>
                  <a:tcPr anchor="ctr"/>
                </a:tc>
                <a:extLst>
                  <a:ext uri="{0D108BD9-81ED-4DB2-BD59-A6C34878D82A}">
                    <a16:rowId xmlns:a16="http://schemas.microsoft.com/office/drawing/2014/main" val="360240625"/>
                  </a:ext>
                </a:extLst>
              </a:tr>
              <a:tr h="644374">
                <a:tc>
                  <a:txBody>
                    <a:bodyPr/>
                    <a:lstStyle/>
                    <a:p>
                      <a:r>
                        <a:rPr lang="en-US" b="0" dirty="0">
                          <a:solidFill>
                            <a:schemeClr val="bg1"/>
                          </a:solidFill>
                          <a:latin typeface="+mn-lt"/>
                        </a:rPr>
                        <a:t>Q2</a:t>
                      </a:r>
                    </a:p>
                  </a:txBody>
                  <a:tcPr anchor="ctr"/>
                </a:tc>
                <a:tc>
                  <a:txBody>
                    <a:bodyPr/>
                    <a:lstStyle/>
                    <a:p>
                      <a:r>
                        <a:rPr lang="en-US" b="0" dirty="0">
                          <a:solidFill>
                            <a:schemeClr val="bg1"/>
                          </a:solidFill>
                          <a:latin typeface="+mn-lt"/>
                        </a:rPr>
                        <a:t>15</a:t>
                      </a:r>
                    </a:p>
                  </a:txBody>
                  <a:tcPr anchor="ctr"/>
                </a:tc>
                <a:tc>
                  <a:txBody>
                    <a:bodyPr/>
                    <a:lstStyle/>
                    <a:p>
                      <a:r>
                        <a:rPr lang="en-US" b="0" dirty="0">
                          <a:solidFill>
                            <a:schemeClr val="bg1"/>
                          </a:solidFill>
                          <a:latin typeface="+mn-lt"/>
                        </a:rPr>
                        <a:t>3</a:t>
                      </a:r>
                    </a:p>
                  </a:txBody>
                  <a:tcPr anchor="ctr"/>
                </a:tc>
                <a:tc>
                  <a:txBody>
                    <a:bodyPr/>
                    <a:lstStyle/>
                    <a:p>
                      <a:r>
                        <a:rPr lang="en-US" b="0" dirty="0">
                          <a:solidFill>
                            <a:schemeClr val="bg1"/>
                          </a:solidFill>
                          <a:latin typeface="+mn-lt"/>
                        </a:rPr>
                        <a:t>600</a:t>
                      </a:r>
                    </a:p>
                  </a:txBody>
                  <a:tcPr anchor="ctr"/>
                </a:tc>
                <a:extLst>
                  <a:ext uri="{0D108BD9-81ED-4DB2-BD59-A6C34878D82A}">
                    <a16:rowId xmlns:a16="http://schemas.microsoft.com/office/drawing/2014/main" val="2762393470"/>
                  </a:ext>
                </a:extLst>
              </a:tr>
              <a:tr h="644374">
                <a:tc>
                  <a:txBody>
                    <a:bodyPr/>
                    <a:lstStyle/>
                    <a:p>
                      <a:r>
                        <a:rPr lang="en-US" b="0" dirty="0">
                          <a:solidFill>
                            <a:schemeClr val="bg1"/>
                          </a:solidFill>
                          <a:latin typeface="+mn-lt"/>
                        </a:rPr>
                        <a:t>Q3</a:t>
                      </a:r>
                    </a:p>
                  </a:txBody>
                  <a:tcPr anchor="ctr"/>
                </a:tc>
                <a:tc>
                  <a:txBody>
                    <a:bodyPr/>
                    <a:lstStyle/>
                    <a:p>
                      <a:r>
                        <a:rPr lang="en-US" b="0" dirty="0">
                          <a:solidFill>
                            <a:schemeClr val="bg1"/>
                          </a:solidFill>
                          <a:latin typeface="+mn-lt"/>
                        </a:rPr>
                        <a:t>18</a:t>
                      </a:r>
                    </a:p>
                  </a:txBody>
                  <a:tcPr anchor="ctr"/>
                </a:tc>
                <a:tc>
                  <a:txBody>
                    <a:bodyPr/>
                    <a:lstStyle/>
                    <a:p>
                      <a:r>
                        <a:rPr lang="en-US" b="0" dirty="0">
                          <a:solidFill>
                            <a:schemeClr val="bg1"/>
                          </a:solidFill>
                          <a:latin typeface="+mn-lt"/>
                        </a:rPr>
                        <a:t>4</a:t>
                      </a:r>
                    </a:p>
                  </a:txBody>
                  <a:tcPr anchor="ctr"/>
                </a:tc>
                <a:tc>
                  <a:txBody>
                    <a:bodyPr/>
                    <a:lstStyle/>
                    <a:p>
                      <a:r>
                        <a:rPr lang="en-US" b="0" dirty="0">
                          <a:solidFill>
                            <a:schemeClr val="bg1"/>
                          </a:solidFill>
                          <a:latin typeface="+mn-lt"/>
                        </a:rPr>
                        <a:t>700</a:t>
                      </a:r>
                    </a:p>
                  </a:txBody>
                  <a:tcPr anchor="ctr"/>
                </a:tc>
                <a:extLst>
                  <a:ext uri="{0D108BD9-81ED-4DB2-BD59-A6C34878D82A}">
                    <a16:rowId xmlns:a16="http://schemas.microsoft.com/office/drawing/2014/main" val="1311364400"/>
                  </a:ext>
                </a:extLst>
              </a:tr>
              <a:tr h="644374">
                <a:tc>
                  <a:txBody>
                    <a:bodyPr/>
                    <a:lstStyle/>
                    <a:p>
                      <a:r>
                        <a:rPr lang="en-US" b="0" dirty="0">
                          <a:solidFill>
                            <a:schemeClr val="bg1"/>
                          </a:solidFill>
                          <a:latin typeface="+mn-lt"/>
                        </a:rPr>
                        <a:t>Q4</a:t>
                      </a:r>
                    </a:p>
                  </a:txBody>
                  <a:tcPr anchor="ctr"/>
                </a:tc>
                <a:tc>
                  <a:txBody>
                    <a:bodyPr/>
                    <a:lstStyle/>
                    <a:p>
                      <a:r>
                        <a:rPr lang="en-US" b="0" dirty="0">
                          <a:solidFill>
                            <a:schemeClr val="bg1"/>
                          </a:solidFill>
                          <a:latin typeface="+mn-lt"/>
                        </a:rPr>
                        <a:t>20</a:t>
                      </a:r>
                    </a:p>
                  </a:txBody>
                  <a:tcPr anchor="ctr"/>
                </a:tc>
                <a:tc>
                  <a:txBody>
                    <a:bodyPr/>
                    <a:lstStyle/>
                    <a:p>
                      <a:r>
                        <a:rPr lang="en-US" b="0" dirty="0">
                          <a:solidFill>
                            <a:schemeClr val="bg1"/>
                          </a:solidFill>
                          <a:latin typeface="+mn-lt"/>
                        </a:rPr>
                        <a:t>5</a:t>
                      </a:r>
                    </a:p>
                  </a:txBody>
                  <a:tcPr anchor="ctr"/>
                </a:tc>
                <a:tc>
                  <a:txBody>
                    <a:bodyPr/>
                    <a:lstStyle/>
                    <a:p>
                      <a:r>
                        <a:rPr lang="en-US" b="0" dirty="0">
                          <a:solidFill>
                            <a:schemeClr val="bg1"/>
                          </a:solidFill>
                          <a:latin typeface="+mn-lt"/>
                        </a:rPr>
                        <a:t>800</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2496031870"/>
      </p:ext>
    </p:extLst>
  </p:cSld>
  <p:clrMapOvr>
    <a:masterClrMapping/>
  </p:clrMapOvr>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ac_SD_v11" id="{E1AB0792-46A9-4453-88DF-7AF5B4E4F5C4}" vid="{FA075E3D-C559-4CC3-97D3-1FA69BEA5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2.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Big bold presentation</Template>
  <TotalTime>2</TotalTime>
  <Words>397</Words>
  <Application>Microsoft Office PowerPoint</Application>
  <PresentationFormat>Widescreen</PresentationFormat>
  <Paragraphs>124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Berlin</vt:lpstr>
      <vt:lpstr>Web Portal</vt:lpstr>
      <vt:lpstr>AGENDA</vt:lpstr>
      <vt:lpstr>Strategies  for growth</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 Tiwari</dc:creator>
  <cp:lastModifiedBy>Deep Tiwari</cp:lastModifiedBy>
  <cp:revision>1</cp:revision>
  <dcterms:created xsi:type="dcterms:W3CDTF">2025-05-02T20:10:26Z</dcterms:created>
  <dcterms:modified xsi:type="dcterms:W3CDTF">2025-05-02T20:13:08Z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