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0" r:id="rId24"/>
    <p:sldId id="282" r:id="rId25"/>
    <p:sldId id="266" r:id="rId26"/>
    <p:sldId id="267" r:id="rId27"/>
    <p:sldId id="283" r:id="rId28"/>
    <p:sldId id="284" r:id="rId29"/>
    <p:sldId id="285" r:id="rId30"/>
    <p:sldId id="268" r:id="rId31"/>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86" name="Google Shape;86;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39" name="Google Shape;239;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95" name="Google Shape;95;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6b7de406ca_0_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6b7de406ca_0_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g6b7de406ca_0_2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19" name="Google Shape;219;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79039fc37e_0_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9" name="Google Shape;229;g79039fc37e_0_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20" name="Google Shape;20;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77" name="Google Shape;77;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83" name="Google Shape;83;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20" name="Google Shape;20;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26" name="Google Shape;26;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32" name="Google Shape;32;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39" name="Google Shape;39;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48" name="Google Shape;48;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53" name="Google Shape;53;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57" name="Google Shape;57;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64" name="Google Shape;64;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26" name="Google Shape;26;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71" name="Google Shape;71;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77" name="Google Shape;77;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83" name="Google Shape;83;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32" name="Google Shape;32;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39" name="Google Shape;39;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48" name="Google Shape;48;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53" name="Google Shape;53;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57" name="Google Shape;57;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64" name="Google Shape;64;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t>GAURAV KUMAR</a:t>
            </a:r>
          </a:p>
        </p:txBody>
      </p:sp>
      <p:sp>
        <p:nvSpPr>
          <p:cNvPr id="71" name="Google Shape;71;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t>GAURAV KUMAR</a:t>
            </a:r>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t>GAURAV KUMAR</a:t>
            </a:r>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nowke9/ipldata#matches.cs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3"/>
          <p:cNvSpPr txBox="1"/>
          <p:nvPr/>
        </p:nvSpPr>
        <p:spPr>
          <a:xfrm>
            <a:off x="0" y="5867400"/>
            <a:ext cx="9144000" cy="400200"/>
          </a:xfrm>
          <a:prstGeom prst="rect">
            <a:avLst/>
          </a:prstGeom>
          <a:solidFill>
            <a:srgbClr val="FCBB0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Guide: </a:t>
            </a:r>
            <a:r>
              <a:rPr lang="en-US" altLang="en-I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 RATNESH MISHRA</a:t>
            </a:r>
            <a:r>
              <a:rPr lang="en-I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Professor)Dept. of CSE , </a:t>
            </a:r>
            <a:r>
              <a:rPr lang="en-US" altLang="en-I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BIT PATNA</a:t>
            </a:r>
            <a:endParaRPr lang="en-US" altLang="en-IN"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3"/>
          <p:cNvSpPr/>
          <p:nvPr/>
        </p:nvSpPr>
        <p:spPr>
          <a:xfrm>
            <a:off x="609600" y="1905000"/>
            <a:ext cx="8001000" cy="2743200"/>
          </a:xfrm>
          <a:prstGeom prst="roundRect">
            <a:avLst>
              <a:gd name="adj" fmla="val 16667"/>
            </a:avLst>
          </a:prstGeom>
          <a:solidFill>
            <a:srgbClr val="0406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0" name="Google Shape;90;p13"/>
          <p:cNvSpPr txBox="1"/>
          <p:nvPr>
            <p:ph type="ctrTitle"/>
          </p:nvPr>
        </p:nvSpPr>
        <p:spPr>
          <a:xfrm>
            <a:off x="457200" y="1842300"/>
            <a:ext cx="8201100" cy="3301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IPL DATA  ANALYSIS</a:t>
            </a:r>
            <a:br>
              <a:rPr lang="en-US" altLang="en-IN"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IN"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IN" sz="1200">
                <a:solidFill>
                  <a:schemeClr val="lt1"/>
                </a:solidFill>
                <a:latin typeface="Times New Roman" panose="02020603050405020304"/>
                <a:ea typeface="Times New Roman" panose="02020603050405020304"/>
                <a:cs typeface="Times New Roman" panose="02020603050405020304"/>
                <a:sym typeface="Times New Roman" panose="02020603050405020304"/>
              </a:rPr>
              <a:t>By:- </a:t>
            </a:r>
            <a:br>
              <a:rPr lang="en-IN" sz="1200">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US" altLang="en-IN" sz="3200">
                <a:solidFill>
                  <a:schemeClr val="lt1"/>
                </a:solidFill>
                <a:latin typeface="Times New Roman" panose="02020603050405020304"/>
                <a:ea typeface="Times New Roman" panose="02020603050405020304"/>
                <a:cs typeface="Times New Roman" panose="02020603050405020304"/>
                <a:sym typeface="Times New Roman" panose="02020603050405020304"/>
              </a:rPr>
              <a:t>GAURAV KUMAR</a:t>
            </a:r>
            <a:br>
              <a:rPr lang="en-IN" sz="4800">
                <a:solidFill>
                  <a:schemeClr val="lt1"/>
                </a:solidFill>
                <a:latin typeface="Times New Roman" panose="02020603050405020304"/>
                <a:ea typeface="Times New Roman" panose="02020603050405020304"/>
                <a:cs typeface="Times New Roman" panose="02020603050405020304"/>
                <a:sym typeface="Times New Roman" panose="02020603050405020304"/>
              </a:rPr>
            </a:br>
            <a:r>
              <a:rPr lang="en-IN" sz="24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2400">
                <a:solidFill>
                  <a:schemeClr val="lt1"/>
                </a:solidFill>
                <a:latin typeface="Times New Roman" panose="02020603050405020304"/>
                <a:ea typeface="Times New Roman" panose="02020603050405020304"/>
                <a:cs typeface="Times New Roman" panose="02020603050405020304"/>
                <a:sym typeface="Times New Roman" panose="02020603050405020304"/>
              </a:rPr>
              <a:t>ROLL NO-BTECH/15082/18</a:t>
            </a:r>
            <a:endParaRPr lang="en-US" altLang="en-IN" sz="24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2" name="Google Shape;92;p13"/>
          <p:cNvSpPr/>
          <p:nvPr/>
        </p:nvSpPr>
        <p:spPr>
          <a:xfrm>
            <a:off x="0" y="0"/>
            <a:ext cx="8981440" cy="1570355"/>
          </a:xfrm>
          <a:prstGeom prst="rect">
            <a:avLst/>
          </a:prstGeom>
          <a:solidFill>
            <a:srgbClr val="FFC000"/>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Calibri" panose="020F0502020204030204"/>
                <a:ea typeface="Calibri" panose="020F0502020204030204"/>
                <a:cs typeface="Calibri" panose="020F0502020204030204"/>
                <a:sym typeface="Calibri" panose="020F0502020204030204"/>
              </a:rPr>
              <a:t>              </a:t>
            </a:r>
            <a:r>
              <a:rPr sz="2400" b="1" i="0" u="none" strike="noStrike" cap="none">
                <a:solidFill>
                  <a:schemeClr val="lt1"/>
                </a:solidFill>
                <a:latin typeface="Calibri" panose="020F0502020204030204"/>
                <a:ea typeface="Calibri" panose="020F0502020204030204"/>
                <a:cs typeface="Calibri" panose="020F0502020204030204"/>
                <a:sym typeface="Calibri" panose="020F0502020204030204"/>
              </a:rPr>
              <a:t>BIRLA INSTITUTE OF TECHNOLOGY MESRA,</a:t>
            </a:r>
            <a:endParaRPr sz="2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400" b="1" i="0" u="none" strike="noStrike" cap="none">
                <a:solidFill>
                  <a:schemeClr val="lt1"/>
                </a:solidFill>
                <a:latin typeface="Calibri" panose="020F0502020204030204"/>
                <a:ea typeface="Calibri" panose="020F0502020204030204"/>
                <a:cs typeface="Calibri" panose="020F0502020204030204"/>
                <a:sym typeface="Calibri" panose="020F0502020204030204"/>
              </a:rPr>
              <a:t>          </a:t>
            </a:r>
            <a:r>
              <a:rPr sz="2400" b="1" i="0" u="none" strike="noStrike" cap="none">
                <a:solidFill>
                  <a:schemeClr val="lt1"/>
                </a:solidFill>
                <a:latin typeface="Calibri" panose="020F0502020204030204"/>
                <a:ea typeface="Calibri" panose="020F0502020204030204"/>
                <a:cs typeface="Calibri" panose="020F0502020204030204"/>
                <a:sym typeface="Calibri" panose="020F0502020204030204"/>
              </a:rPr>
              <a:t>PATNA CAMPUS</a:t>
            </a:r>
            <a:endParaRPr sz="2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sp>
        <p:nvSpPr>
          <p:cNvPr id="3" name="Footer Placeholder 2"/>
          <p:cNvSpPr>
            <a:spLocks noGrp="1"/>
          </p:cNvSpPr>
          <p:nvPr>
            <p:ph type="ftr" idx="11"/>
          </p:nvPr>
        </p:nvSpPr>
        <p:spPr/>
        <p:txBody>
          <a:bodyPr/>
          <a:p>
            <a:r>
              <a:t>GAURAV KUMAR</a:t>
            </a:r>
          </a:p>
        </p:txBody>
      </p:sp>
      <p:pic>
        <p:nvPicPr>
          <p:cNvPr id="4" name="Picture 2" descr="IMG_256"/>
          <p:cNvPicPr>
            <a:picLocks noChangeAspect="1"/>
          </p:cNvPicPr>
          <p:nvPr/>
        </p:nvPicPr>
        <p:blipFill>
          <a:blip r:embed="rId1"/>
          <a:srcRect t="1652" r="284" b="3020"/>
          <a:stretch>
            <a:fillRect/>
          </a:stretch>
        </p:blipFill>
        <p:spPr>
          <a:xfrm>
            <a:off x="252095" y="134620"/>
            <a:ext cx="1335405" cy="1282700"/>
          </a:xfrm>
          <a:prstGeom prst="ellipse">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0"/>
            <a:ext cx="9143365" cy="1317625"/>
          </a:xfrm>
          <a:solidFill>
            <a:srgbClr val="FFC000"/>
          </a:solidFill>
        </p:spPr>
        <p:txBody>
          <a:bodyPr/>
          <a:p>
            <a:r>
              <a:rPr lang="en-US"/>
              <a:t>                                      </a:t>
            </a:r>
            <a:r>
              <a:rPr lang="en-IN" sz="28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br>
              <a:rPr lang="en-US" sz="2800"/>
            </a:br>
            <a:endParaRPr lang="en-US" sz="2800"/>
          </a:p>
        </p:txBody>
      </p:sp>
      <p:sp>
        <p:nvSpPr>
          <p:cNvPr id="5" name="Footer Placeholder 4"/>
          <p:cNvSpPr>
            <a:spLocks noGrp="1"/>
          </p:cNvSpPr>
          <p:nvPr>
            <p:ph type="ftr" idx="11"/>
          </p:nvPr>
        </p:nvSpPr>
        <p:spPr/>
        <p:txBody>
          <a:bodyPr/>
          <a:p>
            <a:r>
              <a:t>GAURAV KUMAR</a:t>
            </a:r>
          </a:p>
        </p:txBody>
      </p:sp>
      <p:sp>
        <p:nvSpPr>
          <p:cNvPr id="8" name="Text Placeholder 7"/>
          <p:cNvSpPr/>
          <p:nvPr>
            <p:ph type="body" idx="1"/>
          </p:nvPr>
        </p:nvSpPr>
        <p:spPr/>
        <p:txBody>
          <a:bodyPr/>
          <a:p>
            <a:endParaRPr lang="en-US"/>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635" y="1405255"/>
            <a:ext cx="9143365" cy="5403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309880"/>
            <a:ext cx="9144000" cy="1384300"/>
          </a:xfrm>
          <a:solidFill>
            <a:srgbClr val="FFC000"/>
          </a:solidFill>
        </p:spPr>
        <p:txBody>
          <a:bodyPr/>
          <a:p>
            <a:r>
              <a:rPr lang="en-US"/>
              <a:t>                                </a:t>
            </a:r>
            <a:r>
              <a:rPr lang="en-US" sz="4000"/>
              <a:t>       </a:t>
            </a:r>
            <a:r>
              <a:rPr lang="en-US" sz="4000">
                <a:sym typeface="+mn-ea"/>
              </a:rPr>
              <a:t> </a:t>
            </a:r>
            <a:br>
              <a:rPr lang="en-US" sz="4000">
                <a:sym typeface="+mn-ea"/>
              </a:rPr>
            </a:br>
            <a:r>
              <a:rPr lang="en-US" sz="4000">
                <a:sym typeface="+mn-ea"/>
              </a:rPr>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br>
              <a:rPr lang="en-US" sz="4000"/>
            </a:b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335280" y="1372235"/>
            <a:ext cx="8352155" cy="4984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0"/>
            <a:ext cx="9144000" cy="1142365"/>
          </a:xfrm>
          <a:solidFill>
            <a:srgbClr val="FFC000"/>
          </a:solidFill>
        </p:spPr>
        <p:txBody>
          <a:bodyPr/>
          <a:p>
            <a:r>
              <a:rPr lang="en-US" altLang="en-IN">
                <a:solidFill>
                  <a:srgbClr val="9C1D22"/>
                </a:solidFill>
                <a:latin typeface="Times New Roman" panose="02020603050405020304"/>
                <a:ea typeface="Times New Roman" panose="02020603050405020304"/>
                <a:cs typeface="Times New Roman" panose="02020603050405020304"/>
                <a:sym typeface="Times New Roman" panose="02020603050405020304"/>
              </a:rPr>
              <a:t>                                      </a:t>
            </a:r>
            <a:r>
              <a:rPr lang="en-US" altLang="en-IN" sz="3600">
                <a:solidFill>
                  <a:srgbClr val="9C1D22"/>
                </a:solidFill>
                <a:latin typeface="Times New Roman" panose="02020603050405020304"/>
                <a:ea typeface="Times New Roman" panose="02020603050405020304"/>
                <a:cs typeface="Times New Roman" panose="02020603050405020304"/>
                <a:sym typeface="Times New Roman" panose="02020603050405020304"/>
              </a:rPr>
              <a:t>   </a:t>
            </a:r>
            <a:r>
              <a:rPr lang="en-IN" sz="36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br>
              <a:rPr lang="en-US" sz="3600"/>
            </a:br>
            <a:endParaRPr lang="en-US" sz="36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635" y="1042670"/>
            <a:ext cx="9145270" cy="5129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635"/>
            <a:ext cx="914400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429260" y="1209675"/>
            <a:ext cx="8714105" cy="4962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635"/>
            <a:ext cx="914400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8" name="Picture Placeholder 7"/>
          <p:cNvPicPr>
            <a:picLocks noChangeAspect="1"/>
          </p:cNvPicPr>
          <p:nvPr>
            <p:ph type="pic" idx="2"/>
          </p:nvPr>
        </p:nvPicPr>
        <p:blipFill>
          <a:blip r:embed="rId1"/>
          <a:stretch>
            <a:fillRect/>
          </a:stretch>
        </p:blipFill>
        <p:spPr>
          <a:xfrm>
            <a:off x="267970" y="1209675"/>
            <a:ext cx="8419465" cy="514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635"/>
            <a:ext cx="914400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321945" y="1443355"/>
            <a:ext cx="8508365" cy="5004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635"/>
            <a:ext cx="914400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8" name="Picture Placeholder 7"/>
          <p:cNvPicPr>
            <a:picLocks noChangeAspect="1"/>
          </p:cNvPicPr>
          <p:nvPr>
            <p:ph type="pic" idx="2"/>
          </p:nvPr>
        </p:nvPicPr>
        <p:blipFill>
          <a:blip r:embed="rId1"/>
          <a:stretch>
            <a:fillRect/>
          </a:stretch>
        </p:blipFill>
        <p:spPr>
          <a:xfrm>
            <a:off x="-635" y="1209675"/>
            <a:ext cx="8884920" cy="5240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635"/>
            <a:ext cx="914400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635" y="1334135"/>
            <a:ext cx="8803640" cy="5022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0"/>
            <a:ext cx="917448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8" name="Picture Placeholder 7"/>
          <p:cNvPicPr>
            <a:picLocks noChangeAspect="1"/>
          </p:cNvPicPr>
          <p:nvPr>
            <p:ph type="pic" idx="2"/>
          </p:nvPr>
        </p:nvPicPr>
        <p:blipFill>
          <a:blip r:embed="rId1"/>
          <a:stretch>
            <a:fillRect/>
          </a:stretch>
        </p:blipFill>
        <p:spPr>
          <a:xfrm>
            <a:off x="146050" y="1210310"/>
            <a:ext cx="8914765" cy="52444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0"/>
            <a:ext cx="917448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8" name="Picture Placeholder 7"/>
          <p:cNvPicPr>
            <a:picLocks noChangeAspect="1"/>
          </p:cNvPicPr>
          <p:nvPr>
            <p:ph type="pic" idx="2"/>
          </p:nvPr>
        </p:nvPicPr>
        <p:blipFill>
          <a:blip r:embed="rId1"/>
          <a:stretch>
            <a:fillRect/>
          </a:stretch>
        </p:blipFill>
        <p:spPr>
          <a:xfrm>
            <a:off x="199390" y="1417320"/>
            <a:ext cx="8486775" cy="4938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4"/>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4"/>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4"/>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Agenda</a:t>
            </a:r>
            <a:endPar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IN" sz="1600" b="0" i="0" u="none" strike="noStrike" cap="none">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4"/>
          <p:cNvSpPr txBox="1"/>
          <p:nvPr/>
        </p:nvSpPr>
        <p:spPr>
          <a:xfrm>
            <a:off x="0" y="838200"/>
            <a:ext cx="479583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a:solidFill>
                  <a:srgbClr val="9C1D22"/>
                </a:solidFill>
                <a:latin typeface="Times New Roman" panose="02020603050405020304"/>
                <a:ea typeface="Times New Roman" panose="02020603050405020304"/>
                <a:cs typeface="Times New Roman" panose="02020603050405020304"/>
                <a:sym typeface="Times New Roman" panose="02020603050405020304"/>
              </a:rPr>
              <a:t>Agenda</a:t>
            </a:r>
            <a:endParaRPr sz="3200" b="0" i="0" u="none" strike="noStrike" cap="none">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14"/>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04" name="Google Shape;104;p1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105" name="Google Shape;105;p14"/>
          <p:cNvSpPr/>
          <p:nvPr/>
        </p:nvSpPr>
        <p:spPr>
          <a:xfrm>
            <a:off x="457200" y="2172050"/>
            <a:ext cx="8534400" cy="41631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Cricket, especially the IPL has the maximum uncertainty where a single over can completely change the whole momentum and circumstances of the game.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Doing </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Sports analysis is the process of collecting past matches data and analysing them to extract the essential and meaningful insights.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rgbClr val="000000"/>
              </a:buClr>
              <a:buSzPts val="2000"/>
              <a:buFont typeface="Times New Roman" panose="02020603050405020304"/>
              <a:buChar char="●"/>
            </a:pPr>
            <a:r>
              <a:rPr lang="en-IN"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Using descriptive and inferential statistics, this dataset is a gold mine depending on how deep the analysis is done and on top of that the dat</a:t>
            </a:r>
            <a:r>
              <a:rPr lang="en-IN" sz="2000">
                <a:latin typeface="Times New Roman" panose="02020603050405020304"/>
                <a:ea typeface="Times New Roman" panose="02020603050405020304"/>
                <a:cs typeface="Times New Roman" panose="02020603050405020304"/>
                <a:sym typeface="Times New Roman" panose="02020603050405020304"/>
              </a:rPr>
              <a:t>a of 20</a:t>
            </a:r>
            <a:r>
              <a:rPr lang="en-US" altLang="en-IN" sz="2000">
                <a:latin typeface="Times New Roman" panose="02020603050405020304"/>
                <a:ea typeface="Times New Roman" panose="02020603050405020304"/>
                <a:cs typeface="Times New Roman" panose="02020603050405020304"/>
                <a:sym typeface="Times New Roman" panose="02020603050405020304"/>
              </a:rPr>
              <a:t>20</a:t>
            </a:r>
            <a:r>
              <a:rPr lang="en-IN" sz="2000">
                <a:latin typeface="Times New Roman" panose="02020603050405020304"/>
                <a:ea typeface="Times New Roman" panose="02020603050405020304"/>
                <a:cs typeface="Times New Roman" panose="02020603050405020304"/>
                <a:sym typeface="Times New Roman" panose="02020603050405020304"/>
              </a:rPr>
              <a:t> is also available</a:t>
            </a:r>
            <a:r>
              <a:rPr lang="en-IN"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rgbClr val="000000"/>
              </a:buClr>
              <a:buSzPts val="2000"/>
              <a:buFont typeface="Times New Roman" panose="02020603050405020304"/>
              <a:buChar char="●"/>
            </a:pPr>
            <a:r>
              <a:rPr lang="en-IN"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Visualisation of this dataset is the key part of our project as it c</a:t>
            </a:r>
            <a:r>
              <a:rPr lang="en-IN" sz="2000">
                <a:latin typeface="Times New Roman" panose="02020603050405020304"/>
                <a:ea typeface="Times New Roman" panose="02020603050405020304"/>
                <a:cs typeface="Times New Roman" panose="02020603050405020304"/>
                <a:sym typeface="Times New Roman" panose="02020603050405020304"/>
              </a:rPr>
              <a:t>over lot of factors determining the winner of match</a:t>
            </a:r>
            <a:r>
              <a:rPr lang="en-IN"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As the IPL happens every year and is very popular in India therefore analysis</a:t>
            </a: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spcBef>
                <a:spcPts val="0"/>
              </a:spcBef>
              <a:spcAft>
                <a:spcPts val="0"/>
              </a:spcAft>
              <a:buNone/>
            </a:pPr>
            <a:r>
              <a:rPr lang="en-IN" sz="2000">
                <a:latin typeface="Times New Roman" panose="02020603050405020304"/>
                <a:ea typeface="Times New Roman" panose="02020603050405020304"/>
                <a:cs typeface="Times New Roman" panose="02020603050405020304"/>
                <a:sym typeface="Times New Roman" panose="02020603050405020304"/>
              </a:rPr>
              <a:t>and finding insights can be very useful for future matches.  </a:t>
            </a:r>
            <a:endParaRPr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1600"/>
              </a:spcBef>
              <a:spcAft>
                <a:spcPts val="0"/>
              </a:spcAft>
              <a:buNone/>
            </a:pPr>
            <a:endParaRPr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28600" algn="l" rtl="0">
              <a:spcBef>
                <a:spcPts val="0"/>
              </a:spcBef>
              <a:spcAft>
                <a:spcPts val="0"/>
              </a:spcAft>
              <a:buClr>
                <a:schemeClr val="dk1"/>
              </a:buClr>
              <a:buSzPts val="1800"/>
              <a:buFont typeface="Times New Roman" panose="02020603050405020304"/>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0"/>
            <a:ext cx="917448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238125" y="1337945"/>
            <a:ext cx="8793480" cy="51130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35" y="0"/>
            <a:ext cx="9174480" cy="1210310"/>
          </a:xfrm>
          <a:solidFill>
            <a:srgbClr val="FFC000"/>
          </a:solidFill>
        </p:spPr>
        <p:txBody>
          <a:bodyPr/>
          <a:p>
            <a:r>
              <a:rPr lang="en-US"/>
              <a:t>                                                      </a:t>
            </a:r>
            <a:r>
              <a:rPr lang="en-IN" sz="4000">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000"/>
          </a:p>
        </p:txBody>
      </p:sp>
      <p:sp>
        <p:nvSpPr>
          <p:cNvPr id="4" name="Text Placeholder 3"/>
          <p:cNvSpPr/>
          <p:nvPr>
            <p:ph type="body" idx="1"/>
          </p:nvPr>
        </p:nvSpPr>
        <p:spPr/>
        <p:txBody>
          <a:bodyPr/>
          <a:p>
            <a:endParaRPr lang="en-US"/>
          </a:p>
        </p:txBody>
      </p:sp>
      <p:sp>
        <p:nvSpPr>
          <p:cNvPr id="5" name="Footer Placeholder 4"/>
          <p:cNvSpPr>
            <a:spLocks noGrp="1"/>
          </p:cNvSpPr>
          <p:nvPr>
            <p:ph type="ftr" idx="11"/>
          </p:nvPr>
        </p:nvSpPr>
        <p:spPr/>
        <p:txBody>
          <a:bodyPr/>
          <a:p>
            <a:r>
              <a:t>GAURAV KUMAR</a:t>
            </a:r>
          </a:p>
        </p:txBody>
      </p:sp>
      <p:sp>
        <p:nvSpPr>
          <p:cNvPr id="6" name="Slide Number Placeholder 5"/>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7" name="Picture Placeholder 6"/>
          <p:cNvPicPr>
            <a:picLocks noChangeAspect="1"/>
          </p:cNvPicPr>
          <p:nvPr>
            <p:ph type="pic" idx="2"/>
          </p:nvPr>
        </p:nvPicPr>
        <p:blipFill>
          <a:blip r:embed="rId1"/>
          <a:stretch>
            <a:fillRect/>
          </a:stretch>
        </p:blipFill>
        <p:spPr>
          <a:xfrm>
            <a:off x="15875" y="1243965"/>
            <a:ext cx="9143365" cy="5112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2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2" name="Google Shape;222;p23"/>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panose="02020603050405020304"/>
                <a:ea typeface="Times New Roman" panose="02020603050405020304"/>
                <a:cs typeface="Times New Roman" panose="02020603050405020304"/>
                <a:sym typeface="Times New Roman" panose="02020603050405020304"/>
              </a:rPr>
              <a:t>CONCLUSIONS</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225" name="Google Shape;225;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226" name="Google Shape;226;p23"/>
          <p:cNvSpPr txBox="1"/>
          <p:nvPr/>
        </p:nvSpPr>
        <p:spPr>
          <a:xfrm>
            <a:off x="228600" y="1600200"/>
            <a:ext cx="8686800" cy="4715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Totally 13 teams has participated in IPL History and few teams like: Pune Warriors, Kochi Tuskers Kerala, Rising Pune Supergiants, Gujarat Lions  and Delhi Capitals has been only in 2 seasons and their success rate of is good when compared to other teams.</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Mumbai Ind</a:t>
            </a:r>
            <a:r>
              <a:rPr lang="en-IN" sz="2000">
                <a:latin typeface="Times New Roman" panose="02020603050405020304"/>
                <a:ea typeface="Times New Roman" panose="02020603050405020304"/>
                <a:cs typeface="Times New Roman" panose="02020603050405020304"/>
                <a:sym typeface="Times New Roman" panose="02020603050405020304"/>
              </a:rPr>
              <a:t>i</a:t>
            </a:r>
            <a:r>
              <a:rPr lang="en-IN" sz="2000">
                <a:latin typeface="Times New Roman" panose="02020603050405020304"/>
                <a:ea typeface="Times New Roman" panose="02020603050405020304"/>
                <a:cs typeface="Times New Roman" panose="02020603050405020304"/>
                <a:sym typeface="Times New Roman" panose="02020603050405020304"/>
              </a:rPr>
              <a:t>ans, Royal Challengers Bangalore and Chennai Super kings are best Defending teams.</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Royal Challengers Bangalore, Mumbai Indians and Kolkata Knight Riders are the best Chasing teams.</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From the year 2014 most of the teams are opting to field after winning toss and are also successful in winning the match.</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Overall Chennai Super Kings and Mumbai Indians have high success rate and these two teams are the most successful teams as CSK has won 4 seasons and MI has won 3 seasons.</a:t>
            </a: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4"/>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Google Shape;232;p24"/>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panose="02020603050405020304"/>
                <a:ea typeface="Times New Roman" panose="02020603050405020304"/>
                <a:cs typeface="Times New Roman" panose="02020603050405020304"/>
                <a:sym typeface="Times New Roman" panose="02020603050405020304"/>
              </a:rPr>
              <a:t>CONCLUSIONS</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24"/>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235" name="Google Shape;235;p2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236" name="Google Shape;236;p24"/>
          <p:cNvSpPr txBox="1"/>
          <p:nvPr/>
        </p:nvSpPr>
        <p:spPr>
          <a:xfrm>
            <a:off x="228600" y="1952625"/>
            <a:ext cx="8686800" cy="4350000"/>
          </a:xfrm>
          <a:prstGeom prst="rect">
            <a:avLst/>
          </a:prstGeom>
          <a:noFill/>
          <a:ln>
            <a:noFill/>
          </a:ln>
        </p:spPr>
        <p:txBody>
          <a:bodyPr spcFirstLastPara="1" wrap="square" lIns="91425" tIns="45700" rIns="91425" bIns="45700" anchor="t" anchorCtr="0">
            <a:noAutofit/>
          </a:bodyPr>
          <a:lstStyle/>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From the analysis, it was concluded that Chennai Super Kings and Mumbai Indians are more likely to win upcoming IPL seasons.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Kolkata, Bangalore and Delhi is more likely to have bad weather during the IPL season.</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Teams have won more matches in their home grounds.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 Chinnaswamy stadium and Eden Gardens is best Suited for Feilding and MA Chidambaram Stadium,Chepauk is best suited for Batting.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Mumbai highest number of matches has been played.</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Chris Gayle has most title for man of the matches i.e 21.</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Delhi Capitals has more chances of winning the toss followed by Deccan Chargers but Delhi Capitals has played only two seasons.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There is no linear relation between win_by_runs and win_by_wicket as correlation coefficient is negative.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solidFill>
            <a:srgbClr val="FFC000"/>
          </a:solidFill>
        </p:spPr>
        <p:txBody>
          <a:bodyPr/>
          <a:p>
            <a:r>
              <a:rPr lang="en-IN">
                <a:solidFill>
                  <a:schemeClr val="dk2"/>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a:p>
        </p:txBody>
      </p:sp>
      <p:sp>
        <p:nvSpPr>
          <p:cNvPr id="3" name="Text Placeholder 2"/>
          <p:cNvSpPr/>
          <p:nvPr>
            <p:ph type="body" idx="1"/>
          </p:nvPr>
        </p:nvSpPr>
        <p:spPr/>
        <p:txBody>
          <a:bodyPr/>
          <a:p>
            <a:pPr marL="457200" marR="0" lvl="0" indent="-342900" algn="l" rtl="0">
              <a:spcBef>
                <a:spcPts val="0"/>
              </a:spcBef>
              <a:spcAft>
                <a:spcPts val="0"/>
              </a:spcAft>
              <a:buClr>
                <a:schemeClr val="dk1"/>
              </a:buClr>
              <a:buSzPts val="1800"/>
              <a:buFont typeface="Times New Roman" panose="02020603050405020304"/>
              <a:buChar char="●"/>
            </a:pPr>
            <a:r>
              <a:rPr lang="en-IN" sz="2400">
                <a:latin typeface="Times New Roman" panose="02020603050405020304"/>
                <a:ea typeface="Times New Roman" panose="02020603050405020304"/>
                <a:cs typeface="Times New Roman" panose="02020603050405020304"/>
                <a:sym typeface="Times New Roman" panose="02020603050405020304"/>
              </a:rPr>
              <a:t>The dataset was taken from </a:t>
            </a:r>
            <a:r>
              <a:rPr lang="en-IN" sz="2400" i="1" u="sng">
                <a:latin typeface="Times New Roman" panose="02020603050405020304"/>
                <a:ea typeface="Times New Roman" panose="02020603050405020304"/>
                <a:cs typeface="Times New Roman" panose="02020603050405020304"/>
                <a:sym typeface="Times New Roman" panose="02020603050405020304"/>
              </a:rPr>
              <a:t>kaggle.com </a:t>
            </a:r>
            <a:endParaRPr lang="en-IN" sz="2400" i="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spcBef>
                <a:spcPts val="0"/>
              </a:spcBef>
              <a:spcAft>
                <a:spcPts val="0"/>
              </a:spcAft>
              <a:buClr>
                <a:schemeClr val="dk1"/>
              </a:buClr>
              <a:buSzPts val="1800"/>
              <a:buFont typeface="Times New Roman" panose="02020603050405020304"/>
              <a:buChar char="●"/>
            </a:pPr>
            <a:r>
              <a:rPr lang="en-IN" sz="2400">
                <a:latin typeface="Times New Roman" panose="02020603050405020304"/>
                <a:ea typeface="Times New Roman" panose="02020603050405020304"/>
                <a:cs typeface="Times New Roman" panose="02020603050405020304"/>
                <a:sym typeface="Times New Roman" panose="02020603050405020304"/>
              </a:rPr>
              <a:t>For determining the outcome of the match, we referred to </a:t>
            </a:r>
            <a:r>
              <a:rPr lang="en-IN" sz="2400" i="1" u="sng">
                <a:latin typeface="Times New Roman" panose="02020603050405020304"/>
                <a:ea typeface="Times New Roman" panose="02020603050405020304"/>
                <a:cs typeface="Times New Roman" panose="02020603050405020304"/>
                <a:sym typeface="Times New Roman" panose="02020603050405020304"/>
              </a:rPr>
              <a:t>researchgate.net</a:t>
            </a:r>
            <a:endParaRPr sz="2400" i="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spcBef>
                <a:spcPts val="0"/>
              </a:spcBef>
              <a:spcAft>
                <a:spcPts val="0"/>
              </a:spcAft>
              <a:buClr>
                <a:schemeClr val="dk1"/>
              </a:buClr>
              <a:buSzPts val="1800"/>
              <a:buFont typeface="Times New Roman" panose="02020603050405020304"/>
              <a:buChar char="●"/>
            </a:pPr>
            <a:r>
              <a:rPr lang="en-IN" sz="2400">
                <a:latin typeface="Times New Roman" panose="02020603050405020304"/>
                <a:ea typeface="Times New Roman" panose="02020603050405020304"/>
                <a:cs typeface="Times New Roman" panose="02020603050405020304"/>
                <a:sym typeface="Times New Roman" panose="02020603050405020304"/>
              </a:rPr>
              <a:t>For cross checking the details in dataset we referred to </a:t>
            </a:r>
            <a:r>
              <a:rPr lang="en-IN" sz="2400" i="1" u="sng">
                <a:latin typeface="Times New Roman" panose="02020603050405020304"/>
                <a:ea typeface="Times New Roman" panose="02020603050405020304"/>
                <a:cs typeface="Times New Roman" panose="02020603050405020304"/>
                <a:sym typeface="Times New Roman" panose="02020603050405020304"/>
              </a:rPr>
              <a:t>www.IPLT20.com</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spcBef>
                <a:spcPts val="0"/>
              </a:spcBef>
              <a:spcAft>
                <a:spcPts val="0"/>
              </a:spcAft>
              <a:buClr>
                <a:schemeClr val="dk1"/>
              </a:buClr>
              <a:buSzPts val="1800"/>
              <a:buFont typeface="Times New Roman" panose="02020603050405020304"/>
              <a:buChar char="●"/>
            </a:pPr>
            <a:r>
              <a:rPr lang="en-IN" sz="2400">
                <a:latin typeface="Times New Roman" panose="02020603050405020304"/>
                <a:ea typeface="Times New Roman" panose="02020603050405020304"/>
                <a:cs typeface="Times New Roman" panose="02020603050405020304"/>
                <a:sym typeface="Times New Roman" panose="02020603050405020304"/>
              </a:rPr>
              <a:t>The dataset link is:-</a:t>
            </a:r>
            <a:endPar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spcBef>
                <a:spcPts val="1600"/>
              </a:spcBef>
              <a:spcAft>
                <a:spcPts val="0"/>
              </a:spcAft>
              <a:buNone/>
            </a:pPr>
            <a:r>
              <a:rPr lang="en-IN" sz="2400" u="sng">
                <a:solidFill>
                  <a:schemeClr val="hlink"/>
                </a:solidFill>
                <a:sym typeface="Calibri" panose="020F0502020204030204"/>
                <a:hlinkClick r:id="rId1"/>
              </a:rPr>
              <a:t>https://www.kaggle.com/nowke9/ipldata#matches.csv</a:t>
            </a:r>
            <a:endParaRPr sz="2400" i="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buFont typeface="Arial" panose="020B0604020202020204" pitchFamily="34" charset="0"/>
              <a:buChar char="•"/>
            </a:pPr>
            <a:r>
              <a:rPr lang="en-US" sz="2400">
                <a:latin typeface="Times New Roman" panose="02020603050405020304" charset="0"/>
                <a:cs typeface="Times New Roman" panose="02020603050405020304" charset="0"/>
              </a:rPr>
              <a:t>A. K. Jain, M. N. Murty, and P. J. Flynn, “Data clustering: a review”, ACM Computing Surveys 31 (3), pp: 264–323, 1999</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  J. Han, M. Kamber, and J. Pei, Data Mining: Concepts and Techniques, second ed., Morgan Kaufmann, California, 2005.</a:t>
            </a:r>
            <a:r>
              <a:rPr lang="en-US" sz="2400"/>
              <a:t> </a:t>
            </a:r>
            <a:endParaRPr lang="en-US" sz="2400"/>
          </a:p>
          <a:p>
            <a:pPr>
              <a:buFont typeface="Arial" panose="020B0604020202020204" pitchFamily="34" charset="0"/>
              <a:buChar char="•"/>
            </a:pPr>
            <a:endParaRPr lang="en-US" sz="2400"/>
          </a:p>
          <a:p>
            <a:pPr>
              <a:buFont typeface="Arial" panose="020B0604020202020204" pitchFamily="34" charset="0"/>
              <a:buChar char="•"/>
            </a:pPr>
            <a:endParaRPr lang="en-US" sz="2400"/>
          </a:p>
        </p:txBody>
      </p:sp>
      <p:sp>
        <p:nvSpPr>
          <p:cNvPr id="4" name="Footer Placeholder 3"/>
          <p:cNvSpPr>
            <a:spLocks noGrp="1"/>
          </p:cNvSpPr>
          <p:nvPr>
            <p:ph type="ftr" idx="11"/>
          </p:nvPr>
        </p:nvSpPr>
        <p:spPr/>
        <p:txBody>
          <a:bodyPr/>
          <a:p>
            <a:r>
              <a:t>GAURAV KUMAR</a:t>
            </a: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solidFill>
            <a:srgbClr val="FFC000"/>
          </a:solidFill>
        </p:spPr>
        <p:txBody>
          <a:bodyPr/>
          <a:p>
            <a:r>
              <a:rPr lang="en-IN">
                <a:solidFill>
                  <a:schemeClr val="dk2"/>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a:p>
        </p:txBody>
      </p:sp>
      <p:sp>
        <p:nvSpPr>
          <p:cNvPr id="3" name="Text Placeholder 2"/>
          <p:cNvSpPr/>
          <p:nvPr>
            <p:ph type="body" idx="1"/>
          </p:nvPr>
        </p:nvSpPr>
        <p:spPr/>
        <p:txBody>
          <a:bodyPr/>
          <a:p>
            <a:pPr marL="114300" marR="0" lvl="0" indent="0" algn="l" rtl="0">
              <a:spcBef>
                <a:spcPts val="0"/>
              </a:spcBef>
              <a:spcAft>
                <a:spcPts val="0"/>
              </a:spcAft>
              <a:buClr>
                <a:schemeClr val="dk1"/>
              </a:buClr>
              <a:buSzPts val="1800"/>
              <a:buFont typeface="Times New Roman" panose="02020603050405020304"/>
              <a:buNone/>
            </a:pPr>
            <a:endParaRPr lang="en-IN" sz="2400" i="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spcBef>
                <a:spcPts val="0"/>
              </a:spcBef>
              <a:spcAft>
                <a:spcPts val="0"/>
              </a:spcAft>
              <a:buClr>
                <a:schemeClr val="dk1"/>
              </a:buClr>
              <a:buSzPts val="1800"/>
              <a:buFont typeface="Times New Roman" panose="02020603050405020304"/>
              <a:buChar char="●"/>
            </a:pPr>
            <a:r>
              <a:rPr lang="en-US" sz="2400"/>
              <a:t> P. Berkhin, Survey of clustering data mining techniques, Technical Report, Accrue Software, Inc., 2002.</a:t>
            </a:r>
            <a:endParaRPr lang="en-US" sz="2400"/>
          </a:p>
          <a:p>
            <a:pPr marL="457200" marR="0" lvl="0" indent="-342900" algn="l" rtl="0">
              <a:spcBef>
                <a:spcPts val="0"/>
              </a:spcBef>
              <a:spcAft>
                <a:spcPts val="0"/>
              </a:spcAft>
              <a:buClr>
                <a:schemeClr val="dk1"/>
              </a:buClr>
              <a:buSzPts val="1800"/>
              <a:buFont typeface="Times New Roman" panose="02020603050405020304"/>
              <a:buChar char="●"/>
            </a:pPr>
            <a:r>
              <a:rPr lang="en-US" sz="2400">
                <a:latin typeface="Times New Roman" panose="02020603050405020304" charset="0"/>
                <a:cs typeface="Times New Roman" panose="02020603050405020304" charset="0"/>
                <a:sym typeface="+mn-ea"/>
              </a:rPr>
              <a:t> R. Xu and D. Wunsch, “Survey of clustering algorithms”, IEEE Transactions on Neural Networks 16 (3) 645–678, 2005. </a:t>
            </a:r>
            <a:endParaRPr lang="en-US" sz="2400">
              <a:latin typeface="Times New Roman" panose="02020603050405020304" charset="0"/>
              <a:cs typeface="Times New Roman" panose="02020603050405020304" charset="0"/>
              <a:sym typeface="+mn-ea"/>
            </a:endParaRPr>
          </a:p>
          <a:p>
            <a:pPr marL="457200" marR="0" lvl="0" indent="-342900" algn="l" rtl="0">
              <a:spcBef>
                <a:spcPts val="0"/>
              </a:spcBef>
              <a:spcAft>
                <a:spcPts val="0"/>
              </a:spcAft>
              <a:buClr>
                <a:schemeClr val="dk1"/>
              </a:buClr>
              <a:buSzPts val="1800"/>
              <a:buFont typeface="Times New Roman" panose="02020603050405020304"/>
              <a:buChar char="●"/>
            </a:pPr>
            <a:r>
              <a:rPr lang="en-US" sz="2400">
                <a:latin typeface="Times New Roman" panose="02020603050405020304" charset="0"/>
                <a:cs typeface="Times New Roman" panose="02020603050405020304" charset="0"/>
                <a:sym typeface="+mn-ea"/>
              </a:rPr>
              <a:t> M. Filippone, F. Camastra, F. Masulli, and S. Rovetta, “A survey of kernel and spectral methods for clustering”, Pattern Recognition 41, 176–190, 2008. </a:t>
            </a:r>
            <a:endParaRPr lang="en-US" sz="2400">
              <a:latin typeface="Times New Roman" panose="02020603050405020304" charset="0"/>
              <a:cs typeface="Times New Roman" panose="02020603050405020304" charset="0"/>
              <a:sym typeface="+mn-ea"/>
            </a:endParaRPr>
          </a:p>
          <a:p>
            <a:pPr marL="457200" marR="0" lvl="0" indent="-342900" algn="l" rtl="0">
              <a:spcBef>
                <a:spcPts val="0"/>
              </a:spcBef>
              <a:spcAft>
                <a:spcPts val="0"/>
              </a:spcAft>
              <a:buClr>
                <a:schemeClr val="dk1"/>
              </a:buClr>
              <a:buSzPts val="1800"/>
              <a:buFont typeface="Times New Roman" panose="02020603050405020304"/>
              <a:buChar char="●"/>
            </a:pPr>
            <a:r>
              <a:rPr lang="en-US" sz="2400">
                <a:latin typeface="Times New Roman" panose="02020603050405020304" charset="0"/>
                <a:cs typeface="Times New Roman" panose="02020603050405020304" charset="0"/>
                <a:sym typeface="+mn-ea"/>
              </a:rPr>
              <a:t> L. A. Zadeh, Fuzzy sets: Information and Control, 1965..</a:t>
            </a:r>
            <a:endParaRPr lang="en-US" sz="2400">
              <a:latin typeface="Times New Roman" panose="02020603050405020304" charset="0"/>
              <a:cs typeface="Times New Roman" panose="02020603050405020304" charset="0"/>
              <a:sym typeface="+mn-ea"/>
            </a:endParaRPr>
          </a:p>
          <a:p>
            <a:pPr marL="457200" marR="0" lvl="0" indent="-342900" algn="l" rtl="0">
              <a:spcBef>
                <a:spcPts val="0"/>
              </a:spcBef>
              <a:spcAft>
                <a:spcPts val="0"/>
              </a:spcAft>
              <a:buClr>
                <a:schemeClr val="dk1"/>
              </a:buClr>
              <a:buSzPts val="1800"/>
              <a:buFont typeface="Times New Roman" panose="02020603050405020304"/>
              <a:buChar char="●"/>
            </a:pPr>
            <a:r>
              <a:rPr lang="en-US" sz="2400"/>
              <a:t>L. A. Zadeh, From search engines to question-answering systems the role of fuzzy logic, University Berkeley, California.</a:t>
            </a:r>
            <a:endParaRPr lang="en-US" sz="2400"/>
          </a:p>
          <a:p>
            <a:pPr>
              <a:buFont typeface="Arial" panose="020B0604020202020204" pitchFamily="34" charset="0"/>
              <a:buChar char="•"/>
            </a:pPr>
            <a:endParaRPr lang="en-US" sz="2400"/>
          </a:p>
          <a:p>
            <a:pPr>
              <a:buFont typeface="Arial" panose="020B0604020202020204" pitchFamily="34" charset="0"/>
              <a:buChar char="•"/>
            </a:pPr>
            <a:endParaRPr lang="en-US" sz="2400"/>
          </a:p>
        </p:txBody>
      </p:sp>
      <p:sp>
        <p:nvSpPr>
          <p:cNvPr id="4" name="Footer Placeholder 3"/>
          <p:cNvSpPr>
            <a:spLocks noGrp="1"/>
          </p:cNvSpPr>
          <p:nvPr>
            <p:ph type="ftr" idx="11"/>
          </p:nvPr>
        </p:nvSpPr>
        <p:spPr/>
        <p:txBody>
          <a:bodyPr/>
          <a:p>
            <a:r>
              <a:t>GAURAV KUMAR</a:t>
            </a: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solidFill>
            <a:srgbClr val="FFC000"/>
          </a:solidFill>
        </p:spPr>
        <p:txBody>
          <a:bodyPr/>
          <a:p>
            <a:r>
              <a:rPr lang="en-IN">
                <a:solidFill>
                  <a:schemeClr val="dk2"/>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a:p>
        </p:txBody>
      </p:sp>
      <p:sp>
        <p:nvSpPr>
          <p:cNvPr id="3" name="Text Placeholder 2"/>
          <p:cNvSpPr/>
          <p:nvPr>
            <p:ph type="body" idx="1"/>
          </p:nvPr>
        </p:nvSpPr>
        <p:spPr/>
        <p:txBody>
          <a:bodyPr/>
          <a:p>
            <a:pPr marR="0" lvl="0" algn="l" rtl="0">
              <a:spcBef>
                <a:spcPts val="0"/>
              </a:spcBef>
              <a:spcAft>
                <a:spcPts val="0"/>
              </a:spcAft>
              <a:buClr>
                <a:schemeClr val="dk1"/>
              </a:buClr>
              <a:buSzPts val="1800"/>
              <a:buFont typeface="Arial" panose="020B0604020202020204" pitchFamily="34" charset="0"/>
              <a:buChar char="•"/>
            </a:pPr>
            <a:r>
              <a:rPr lang="en-US" sz="2400"/>
              <a:t> http://www.iplt20.com/</a:t>
            </a:r>
            <a:endParaRPr lang="en-US" sz="2400"/>
          </a:p>
          <a:p>
            <a:pPr marL="114300" marR="0" lvl="0" indent="0" algn="l" rtl="0">
              <a:spcBef>
                <a:spcPts val="0"/>
              </a:spcBef>
              <a:spcAft>
                <a:spcPts val="0"/>
              </a:spcAft>
              <a:buClr>
                <a:schemeClr val="dk1"/>
              </a:buClr>
              <a:buSzPts val="1800"/>
              <a:buFont typeface="Arial" panose="020B0604020202020204" pitchFamily="34" charset="0"/>
              <a:buNone/>
            </a:pPr>
            <a:endParaRPr lang="en-US" sz="2400"/>
          </a:p>
          <a:p>
            <a:pPr marR="0" lvl="0" algn="l" rtl="0">
              <a:spcBef>
                <a:spcPts val="0"/>
              </a:spcBef>
              <a:spcAft>
                <a:spcPts val="0"/>
              </a:spcAft>
              <a:buClr>
                <a:schemeClr val="dk1"/>
              </a:buClr>
              <a:buSzPts val="1800"/>
            </a:pPr>
            <a:r>
              <a:rPr lang="en-US" sz="2400"/>
              <a:t> http://en.wikipedia.org/wiki/Indian_Premier_League</a:t>
            </a:r>
            <a:endParaRPr lang="en-US" sz="2400"/>
          </a:p>
          <a:p>
            <a:pPr marL="114300" marR="0" lvl="0" indent="0" algn="l" rtl="0">
              <a:spcBef>
                <a:spcPts val="0"/>
              </a:spcBef>
              <a:spcAft>
                <a:spcPts val="0"/>
              </a:spcAft>
              <a:buClr>
                <a:schemeClr val="dk1"/>
              </a:buClr>
              <a:buSzPts val="1800"/>
              <a:buFont typeface="Arial" panose="020B0604020202020204" pitchFamily="34" charset="0"/>
              <a:buNone/>
            </a:pPr>
            <a:endParaRPr lang="en-US" sz="2400"/>
          </a:p>
          <a:p>
            <a:pPr marR="0" lvl="0" algn="l" rtl="0">
              <a:spcBef>
                <a:spcPts val="0"/>
              </a:spcBef>
              <a:spcAft>
                <a:spcPts val="0"/>
              </a:spcAft>
              <a:buClr>
                <a:schemeClr val="dk1"/>
              </a:buClr>
              <a:buSzPts val="1800"/>
              <a:buFont typeface="Arial" panose="020B0604020202020204" pitchFamily="34" charset="0"/>
              <a:buChar char="•"/>
            </a:pPr>
            <a:r>
              <a:rPr lang="en-US" sz="2400"/>
              <a:t> http://www.espncricinfo.com/indian-premier-league2012/content/current/series/520932.html </a:t>
            </a:r>
            <a:endParaRPr lang="en-US" sz="2400"/>
          </a:p>
          <a:p>
            <a:pPr marL="114300" marR="0" lvl="0" indent="0" algn="l" rtl="0">
              <a:spcBef>
                <a:spcPts val="0"/>
              </a:spcBef>
              <a:spcAft>
                <a:spcPts val="0"/>
              </a:spcAft>
              <a:buClr>
                <a:schemeClr val="dk1"/>
              </a:buClr>
              <a:buSzPts val="1800"/>
              <a:buFont typeface="Arial" panose="020B0604020202020204" pitchFamily="34" charset="0"/>
              <a:buNone/>
            </a:pPr>
            <a:endParaRPr lang="en-US" sz="2400"/>
          </a:p>
          <a:p>
            <a:pPr marR="0" lvl="0" algn="l" rtl="0">
              <a:spcBef>
                <a:spcPts val="0"/>
              </a:spcBef>
              <a:spcAft>
                <a:spcPts val="0"/>
              </a:spcAft>
              <a:buClr>
                <a:schemeClr val="dk1"/>
              </a:buClr>
              <a:buSzPts val="1800"/>
              <a:buFont typeface="Arial" panose="020B0604020202020204" pitchFamily="34" charset="0"/>
              <a:buChar char="•"/>
            </a:pPr>
            <a:r>
              <a:rPr lang="en-US" sz="2400"/>
              <a:t>http://articles.economictimes.indiatimes.com/keyword/indian-premier league </a:t>
            </a:r>
            <a:endParaRPr lang="en-US" sz="2400"/>
          </a:p>
          <a:p>
            <a:pPr>
              <a:buFont typeface="Arial" panose="020B0604020202020204" pitchFamily="34" charset="0"/>
              <a:buChar char="•"/>
            </a:pPr>
            <a:endParaRPr lang="en-US" sz="2400"/>
          </a:p>
        </p:txBody>
      </p:sp>
      <p:sp>
        <p:nvSpPr>
          <p:cNvPr id="4" name="Footer Placeholder 3"/>
          <p:cNvSpPr>
            <a:spLocks noGrp="1"/>
          </p:cNvSpPr>
          <p:nvPr>
            <p:ph type="ftr" idx="11"/>
          </p:nvPr>
        </p:nvSpPr>
        <p:spPr/>
        <p:txBody>
          <a:bodyPr/>
          <a:p>
            <a:r>
              <a:t>GAURAV KUMAR</a:t>
            </a: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25"/>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2" name="Google Shape;242;p25"/>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3" name="Google Shape;243;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245" name="Google Shape;245;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246" name="Google Shape;246;p25"/>
          <p:cNvSpPr txBox="1"/>
          <p:nvPr/>
        </p:nvSpPr>
        <p:spPr>
          <a:xfrm>
            <a:off x="228600" y="1600200"/>
            <a:ext cx="8686800" cy="4572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0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Font typeface="Arial" panose="020B0604020202020204"/>
              <a:buNone/>
            </a:pPr>
            <a:r>
              <a:rPr lang="en-IN" sz="1000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10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10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100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sz="10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0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0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0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0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0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0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10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5"/>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p15"/>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3" name="Google Shape;113;p15"/>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15"/>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Introduction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15"/>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5"/>
          <p:cNvSpPr txBox="1"/>
          <p:nvPr/>
        </p:nvSpPr>
        <p:spPr>
          <a:xfrm>
            <a:off x="228600" y="1798955"/>
            <a:ext cx="8686800" cy="492252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idea is to analyze the IPL data hosted by Kaggle to come up with something interesting and useful.</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insights from the dataset can really be helpful for the IPL management and team coach to improve themselves.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Handling all the factors like effect of homeground and toss winner is the real world problem.</a:t>
            </a:r>
            <a:endParaRPr sz="2000"/>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For the future progress, </a:t>
            </a:r>
            <a:r>
              <a:rPr lang="en-US" alt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PYTHON </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model can be applied to determine the probability of winning a match on the basis of previous data.</a:t>
            </a:r>
            <a:endPar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chemeClr val="dk1"/>
              </a:buClr>
              <a:buSzPts val="2000"/>
              <a:buFont typeface="Times New Roman" panose="02020603050405020304"/>
              <a:buChar char="●"/>
            </a:pPr>
            <a:r>
              <a:rPr sz="2000">
                <a:latin typeface="Times New Roman" panose="02020603050405020304" charset="0"/>
                <a:cs typeface="Times New Roman" panose="02020603050405020304" charset="0"/>
              </a:rPr>
              <a:t>the dataset consist of data about IPL matches played from the year 2008 to20</a:t>
            </a:r>
            <a:r>
              <a:rPr lang="en-US" sz="2000">
                <a:latin typeface="Times New Roman" panose="02020603050405020304" charset="0"/>
                <a:cs typeface="Times New Roman" panose="02020603050405020304" charset="0"/>
              </a:rPr>
              <a:t>20</a:t>
            </a:r>
            <a:r>
              <a:rPr sz="2000">
                <a:latin typeface="Times New Roman" panose="02020603050405020304" charset="0"/>
                <a:cs typeface="Times New Roman" panose="02020603050405020304" charset="0"/>
              </a:rPr>
              <a:t>.IPL is a professional Twenty20 cricket league founded by the Board of Control for Cricket in India (BCCI) in 2008. The league has 8 teams representing 8 different Indian cities or states. It enjoys tremendous popularity and the brand value of the IPL in 2019 was estimated to be ₹475 billion </a:t>
            </a:r>
            <a:endParaRPr sz="2000">
              <a:latin typeface="Times New Roman" panose="02020603050405020304" charset="0"/>
              <a:cs typeface="Times New Roman" panose="02020603050405020304" charset="0"/>
            </a:endParaRPr>
          </a:p>
          <a:p>
            <a:pPr marL="457200" marR="0" lvl="0" indent="-355600" algn="l" rtl="0">
              <a:spcBef>
                <a:spcPts val="0"/>
              </a:spcBef>
              <a:spcAft>
                <a:spcPts val="0"/>
              </a:spcAft>
              <a:buClr>
                <a:schemeClr val="dk1"/>
              </a:buClr>
              <a:buSzPts val="2000"/>
              <a:buFont typeface="Times New Roman" panose="02020603050405020304"/>
              <a:buChar char="●"/>
            </a:pPr>
            <a:endParaRPr sz="2000"/>
          </a:p>
          <a:p>
            <a:pPr marL="457200" marR="0" lvl="0" indent="0" algn="l" rtl="0">
              <a:spcBef>
                <a:spcPts val="0"/>
              </a:spcBef>
              <a:spcAft>
                <a:spcPts val="0"/>
              </a:spcAft>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19" name="Google Shape;119;p1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6"/>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6" name="Google Shape;126;p16"/>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7" name="Google Shape;127;p16"/>
          <p:cNvSpPr/>
          <p:nvPr/>
        </p:nvSpPr>
        <p:spPr>
          <a:xfrm>
            <a:off x="4795838" y="0"/>
            <a:ext cx="4348162"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16"/>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16"/>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6"/>
          <p:cNvSpPr txBox="1"/>
          <p:nvPr/>
        </p:nvSpPr>
        <p:spPr>
          <a:xfrm>
            <a:off x="228600" y="2213975"/>
            <a:ext cx="8686800" cy="44841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the winner of the next season of IPL based on past data can give us idea that which team has higher probability of winning the match which seems pretty interesting. </a:t>
            </a:r>
            <a:endParaRPr sz="2000"/>
          </a:p>
          <a:p>
            <a:pPr marL="457200" marR="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As the dataset tell about the team, who won the toss along with the information of venue and man of match. The chances of winning the match by that team can also be determined on basis of these factor which is beneficial for sponsors and </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advertisement </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also.</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As a cricket enthusiast, working on this dataset was fun and getting the insights was interesting.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the outcome of the match is a challenge but by means of inferential statistics and data visualization we can overcome the challenge to a certain extent.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1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33" name="Google Shape;133;p1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7"/>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17"/>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17"/>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Details of Dataset</a:t>
            </a:r>
            <a:endPar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17"/>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Details of Dataset</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17"/>
          <p:cNvSpPr txBox="1"/>
          <p:nvPr/>
        </p:nvSpPr>
        <p:spPr>
          <a:xfrm>
            <a:off x="14288" y="6553200"/>
            <a:ext cx="447600" cy="33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7"/>
          <p:cNvSpPr txBox="1"/>
          <p:nvPr/>
        </p:nvSpPr>
        <p:spPr>
          <a:xfrm>
            <a:off x="228600" y="1873075"/>
            <a:ext cx="8686800" cy="4182300"/>
          </a:xfrm>
          <a:prstGeom prst="rect">
            <a:avLst/>
          </a:prstGeom>
          <a:noFill/>
          <a:ln>
            <a:noFill/>
          </a:ln>
        </p:spPr>
        <p:txBody>
          <a:bodyPr spcFirstLastPara="1" wrap="square" lIns="91425" tIns="45700" rIns="91425" bIns="45700" anchor="t" anchorCtr="0">
            <a:noAutofit/>
          </a:bodyPr>
          <a:lstStyle/>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was taken from the kaggle and it contains the latest data of IPL 20</a:t>
            </a:r>
            <a:r>
              <a:rPr lang="en-US" alt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20</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nearly </a:t>
            </a:r>
            <a:r>
              <a:rPr lang="en-US" alt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636</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rows and 18 columns with some missing data and wrong data (which is mostly n</a:t>
            </a:r>
            <a:r>
              <a:rPr lang="en-US" alt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ull</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values).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detailed information about which team won the match by how much margin (wicket or runs depending on the team to opt for batting or bowling).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columns telling about the man of match, venue, and the dataset was not sorted on the basis of season so sorting of data was done at beginning.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column called Umpire3 in dataset was removed because more than 90% of data was missing.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60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17"/>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47" name="Google Shape;147;p1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8"/>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4" name="Google Shape;154;p18"/>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5" name="Google Shape;155;p18"/>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p>
        </p:txBody>
      </p:sp>
      <p:sp>
        <p:nvSpPr>
          <p:cNvPr id="156" name="Google Shape;156;p18"/>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b="1">
                <a:solidFill>
                  <a:srgbClr val="9C1D22"/>
                </a:solidFill>
                <a:latin typeface="Times New Roman" panose="02020603050405020304"/>
                <a:ea typeface="Times New Roman" panose="02020603050405020304"/>
                <a:cs typeface="Times New Roman" panose="02020603050405020304"/>
                <a:sym typeface="Times New Roman" panose="02020603050405020304"/>
              </a:rPr>
              <a:t>Data Cleaning</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7" name="Google Shape;157;p18"/>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18"/>
          <p:cNvSpPr txBox="1"/>
          <p:nvPr/>
        </p:nvSpPr>
        <p:spPr>
          <a:xfrm>
            <a:off x="228600" y="1914213"/>
            <a:ext cx="8686800" cy="41412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Dataset there was lot of  missing values in many rows and columns and cleaning the dataset is important to get graphs and insights without errors.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matches where no result (maybe due to bad weather),  the player of match and match-winner cannot be determined therefore data in those cells was filled with </a:t>
            </a:r>
            <a:r>
              <a:rPr lang="en-IN"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'Not Possible</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Missing data in the umpire column was replaced with the information present above the cell of missing data by the method of ‘</a:t>
            </a:r>
            <a:r>
              <a:rPr lang="en-IN"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ffill</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city column the</a:t>
            </a:r>
            <a:r>
              <a:rPr lang="en-IN"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same city was written by two different names</a:t>
            </a: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i.e some columns had Bangalore written in them  and  some have Bengaluru written.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6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60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1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61" name="Google Shape;161;p1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9"/>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8" name="Google Shape;168;p19"/>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9" name="Google Shape;169;p19"/>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IN" sz="160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19"/>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Tools and Technology</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19"/>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1/7</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p19"/>
          <p:cNvSpPr txBox="1"/>
          <p:nvPr/>
        </p:nvSpPr>
        <p:spPr>
          <a:xfrm>
            <a:off x="228600" y="1600200"/>
            <a:ext cx="8686800" cy="4225800"/>
          </a:xfrm>
          <a:prstGeom prst="rect">
            <a:avLst/>
          </a:prstGeom>
          <a:noFill/>
          <a:ln>
            <a:noFill/>
          </a:ln>
        </p:spPr>
        <p:txBody>
          <a:bodyPr spcFirstLastPara="1" wrap="square" lIns="91425" tIns="45700" rIns="91425" bIns="45700" anchor="t" anchorCtr="0">
            <a:noAutofit/>
          </a:bodyPr>
          <a:lstStyle/>
          <a:p>
            <a:pPr marL="457200" marR="0" lvl="0" indent="0" algn="just" rtl="0">
              <a:spcBef>
                <a:spcPts val="0"/>
              </a:spcBef>
              <a:spcAft>
                <a:spcPts val="0"/>
              </a:spcAft>
              <a:buNone/>
            </a:pPr>
            <a:r>
              <a:rPr lang="en-IN" sz="2000">
                <a:latin typeface="Times New Roman" panose="02020603050405020304"/>
                <a:ea typeface="Times New Roman" panose="02020603050405020304"/>
                <a:cs typeface="Times New Roman" panose="02020603050405020304"/>
                <a:sym typeface="Times New Roman" panose="02020603050405020304"/>
              </a:rPr>
              <a:t>The Tools used for the analysis of the dataset are python libraries like:-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Pandas</a:t>
            </a:r>
            <a:r>
              <a:rPr lang="en-IN" sz="2000">
                <a:latin typeface="Times New Roman" panose="02020603050405020304"/>
                <a:ea typeface="Times New Roman" panose="02020603050405020304"/>
                <a:cs typeface="Times New Roman" panose="02020603050405020304"/>
                <a:sym typeface="Times New Roman" panose="02020603050405020304"/>
              </a:rPr>
              <a:t> :- Used to </a:t>
            </a:r>
            <a:r>
              <a:rPr lang="en-IN" sz="2000" u="sng">
                <a:latin typeface="Times New Roman" panose="02020603050405020304"/>
                <a:ea typeface="Times New Roman" panose="02020603050405020304"/>
                <a:cs typeface="Times New Roman" panose="02020603050405020304"/>
                <a:sym typeface="Times New Roman" panose="02020603050405020304"/>
              </a:rPr>
              <a:t>import the dataset in various format like csv ,excel</a:t>
            </a:r>
            <a:r>
              <a:rPr lang="en-IN" sz="2000">
                <a:latin typeface="Times New Roman" panose="02020603050405020304"/>
                <a:ea typeface="Times New Roman" panose="02020603050405020304"/>
                <a:cs typeface="Times New Roman" panose="02020603050405020304"/>
                <a:sym typeface="Times New Roman" panose="02020603050405020304"/>
              </a:rPr>
              <a:t> etc. and also for the manipulation of data.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Numpy </a:t>
            </a:r>
            <a:r>
              <a:rPr lang="en-IN" sz="2000">
                <a:latin typeface="Times New Roman" panose="02020603050405020304"/>
                <a:ea typeface="Times New Roman" panose="02020603050405020304"/>
                <a:cs typeface="Times New Roman" panose="02020603050405020304"/>
                <a:sym typeface="Times New Roman" panose="02020603050405020304"/>
              </a:rPr>
              <a:t>:-Used to do </a:t>
            </a:r>
            <a:r>
              <a:rPr lang="en-IN" sz="2000" u="sng">
                <a:latin typeface="Times New Roman" panose="02020603050405020304"/>
                <a:ea typeface="Times New Roman" panose="02020603050405020304"/>
                <a:cs typeface="Times New Roman" panose="02020603050405020304"/>
                <a:sym typeface="Times New Roman" panose="02020603050405020304"/>
              </a:rPr>
              <a:t>numerical analysis like finding mean</a:t>
            </a:r>
            <a:r>
              <a:rPr lang="en-IN" sz="2000">
                <a:latin typeface="Times New Roman" panose="02020603050405020304"/>
                <a:ea typeface="Times New Roman" panose="02020603050405020304"/>
                <a:cs typeface="Times New Roman" panose="02020603050405020304"/>
                <a:sym typeface="Times New Roman" panose="02020603050405020304"/>
              </a:rPr>
              <a:t>, standard deviation and also in linear algebra.</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Matplotlib</a:t>
            </a:r>
            <a:r>
              <a:rPr lang="en-IN" sz="2000">
                <a:latin typeface="Times New Roman" panose="02020603050405020304"/>
                <a:ea typeface="Times New Roman" panose="02020603050405020304"/>
                <a:cs typeface="Times New Roman" panose="02020603050405020304"/>
                <a:sym typeface="Times New Roman" panose="02020603050405020304"/>
              </a:rPr>
              <a:t> :- It is used for </a:t>
            </a:r>
            <a:r>
              <a:rPr lang="en-IN" sz="2000" u="sng">
                <a:latin typeface="Times New Roman" panose="02020603050405020304"/>
                <a:ea typeface="Times New Roman" panose="02020603050405020304"/>
                <a:cs typeface="Times New Roman" panose="02020603050405020304"/>
                <a:sym typeface="Times New Roman" panose="02020603050405020304"/>
              </a:rPr>
              <a:t>visualization of data in meaningful graphs</a:t>
            </a:r>
            <a:r>
              <a:rPr lang="en-IN" sz="2000">
                <a:latin typeface="Times New Roman" panose="02020603050405020304"/>
                <a:ea typeface="Times New Roman" panose="02020603050405020304"/>
                <a:cs typeface="Times New Roman" panose="02020603050405020304"/>
                <a:sym typeface="Times New Roman" panose="02020603050405020304"/>
              </a:rPr>
              <a:t> and charts.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Seaborn</a:t>
            </a:r>
            <a:r>
              <a:rPr lang="en-IN" sz="2000">
                <a:latin typeface="Times New Roman" panose="02020603050405020304"/>
                <a:ea typeface="Times New Roman" panose="02020603050405020304"/>
                <a:cs typeface="Times New Roman" panose="02020603050405020304"/>
                <a:sym typeface="Times New Roman" panose="02020603050405020304"/>
              </a:rPr>
              <a:t> :- Is used for making the visualization creative based on matplotlib. It provide high level interface for creating graphs.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Scipy</a:t>
            </a:r>
            <a:r>
              <a:rPr lang="en-IN" sz="2000">
                <a:latin typeface="Times New Roman" panose="02020603050405020304"/>
                <a:ea typeface="Times New Roman" panose="02020603050405020304"/>
                <a:cs typeface="Times New Roman" panose="02020603050405020304"/>
                <a:sym typeface="Times New Roman" panose="02020603050405020304"/>
              </a:rPr>
              <a:t> :- Used for finding </a:t>
            </a:r>
            <a:r>
              <a:rPr lang="en-IN" sz="2000" u="sng">
                <a:latin typeface="Times New Roman" panose="02020603050405020304"/>
                <a:ea typeface="Times New Roman" panose="02020603050405020304"/>
                <a:cs typeface="Times New Roman" panose="02020603050405020304"/>
                <a:sym typeface="Times New Roman" panose="02020603050405020304"/>
              </a:rPr>
              <a:t>z-score values</a:t>
            </a:r>
            <a:r>
              <a:rPr lang="en-IN" sz="2000">
                <a:latin typeface="Times New Roman" panose="02020603050405020304"/>
                <a:ea typeface="Times New Roman" panose="02020603050405020304"/>
                <a:cs typeface="Times New Roman" panose="02020603050405020304"/>
                <a:sym typeface="Times New Roman" panose="02020603050405020304"/>
              </a:rPr>
              <a:t> and in finding the confidence level of sample taken randomly from dataset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b="1">
                <a:latin typeface="Times New Roman" panose="02020603050405020304"/>
                <a:ea typeface="Times New Roman" panose="02020603050405020304"/>
                <a:cs typeface="Times New Roman" panose="02020603050405020304"/>
                <a:sym typeface="Times New Roman" panose="02020603050405020304"/>
              </a:rPr>
              <a:t>Math</a:t>
            </a:r>
            <a:r>
              <a:rPr lang="en-IN" sz="2000">
                <a:latin typeface="Times New Roman" panose="02020603050405020304"/>
                <a:ea typeface="Times New Roman" panose="02020603050405020304"/>
                <a:cs typeface="Times New Roman" panose="02020603050405020304"/>
                <a:sym typeface="Times New Roman" panose="02020603050405020304"/>
              </a:rPr>
              <a:t> :- It provides </a:t>
            </a:r>
            <a:r>
              <a:rPr lang="en-IN" sz="20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access to some common </a:t>
            </a:r>
            <a:r>
              <a:rPr lang="en-IN" sz="2000" u="sng">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math functions</a:t>
            </a:r>
            <a:r>
              <a:rPr lang="en-IN" sz="20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and constants, which can be used for complex m</a:t>
            </a:r>
            <a:r>
              <a:rPr lang="en-IN" sz="20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athematical</a:t>
            </a:r>
            <a:r>
              <a:rPr lang="en-IN" sz="20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computations.</a:t>
            </a: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IN"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GAURAV KUMAR</a:t>
            </a:r>
            <a:endParaRPr lang="en-IN"/>
          </a:p>
        </p:txBody>
      </p:sp>
      <p:sp>
        <p:nvSpPr>
          <p:cNvPr id="175" name="Google Shape;175;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solidFill>
            <a:srgbClr val="FFC000"/>
          </a:solidFill>
        </p:spPr>
        <p:txBody>
          <a:bodyPr/>
          <a:p>
            <a:r>
              <a:rPr lang="en-IN" sz="36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br>
              <a:rPr sz="3600">
                <a:solidFill>
                  <a:srgbClr val="9C1D22"/>
                </a:solidFill>
                <a:latin typeface="Times New Roman" panose="02020603050405020304"/>
                <a:ea typeface="Times New Roman" panose="02020603050405020304"/>
                <a:cs typeface="Times New Roman" panose="02020603050405020304"/>
                <a:sym typeface="Times New Roman" panose="02020603050405020304"/>
              </a:rPr>
            </a:br>
            <a:endParaRPr lang="en-US" sz="3600"/>
          </a:p>
        </p:txBody>
      </p:sp>
      <p:sp>
        <p:nvSpPr>
          <p:cNvPr id="9" name="Text Placeholder 8"/>
          <p:cNvSpPr/>
          <p:nvPr>
            <p:ph type="body" idx="1"/>
          </p:nvPr>
        </p:nvSpPr>
        <p:spPr/>
        <p:txBody>
          <a:bodyPr/>
          <a:p>
            <a:endParaRPr lang="en-US"/>
          </a:p>
          <a:p>
            <a:endParaRPr lang="en-US"/>
          </a:p>
        </p:txBody>
      </p:sp>
      <p:sp>
        <p:nvSpPr>
          <p:cNvPr id="4" name="Footer Placeholder 3"/>
          <p:cNvSpPr>
            <a:spLocks noGrp="1"/>
          </p:cNvSpPr>
          <p:nvPr>
            <p:ph type="ftr" idx="11"/>
          </p:nvPr>
        </p:nvSpPr>
        <p:spPr/>
        <p:txBody>
          <a:bodyPr/>
          <a:p>
            <a:r>
              <a:t>GAURAV KUMAR</a:t>
            </a: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10" name="Picture Placeholder 9"/>
          <p:cNvPicPr>
            <a:picLocks noChangeAspect="1"/>
          </p:cNvPicPr>
          <p:nvPr>
            <p:ph type="pic" idx="2"/>
          </p:nvPr>
        </p:nvPicPr>
        <p:blipFill>
          <a:blip r:embed="rId1"/>
          <a:stretch>
            <a:fillRect/>
          </a:stretch>
        </p:blipFill>
        <p:spPr>
          <a:xfrm>
            <a:off x="456565" y="1600200"/>
            <a:ext cx="8131810" cy="4755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635"/>
            <a:ext cx="9143365" cy="1319530"/>
          </a:xfrm>
          <a:solidFill>
            <a:srgbClr val="FFC000"/>
          </a:solidFill>
        </p:spPr>
        <p:txBody>
          <a:bodyPr/>
          <a:p>
            <a:r>
              <a:rPr lang="en-US" altLang="en-IN" b="1">
                <a:solidFill>
                  <a:srgbClr val="9C1D22"/>
                </a:solidFill>
                <a:latin typeface="Times New Roman" panose="02020603050405020304"/>
                <a:ea typeface="Times New Roman" panose="02020603050405020304"/>
                <a:cs typeface="Times New Roman" panose="02020603050405020304"/>
                <a:sym typeface="Times New Roman" panose="02020603050405020304"/>
              </a:rPr>
              <a:t>                                     </a:t>
            </a:r>
            <a:r>
              <a:rPr lang="en-IN" sz="4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lang="en-US" sz="4800"/>
          </a:p>
        </p:txBody>
      </p:sp>
      <p:sp>
        <p:nvSpPr>
          <p:cNvPr id="4" name="Footer Placeholder 3"/>
          <p:cNvSpPr>
            <a:spLocks noGrp="1"/>
          </p:cNvSpPr>
          <p:nvPr>
            <p:ph type="ftr" idx="11"/>
          </p:nvPr>
        </p:nvSpPr>
        <p:spPr/>
        <p:txBody>
          <a:bodyPr/>
          <a:p>
            <a:r>
              <a:t>GAURAV KUMAR</a:t>
            </a:r>
          </a:p>
        </p:txBody>
      </p:sp>
      <p:sp>
        <p:nvSpPr>
          <p:cNvPr id="10" name="Text Placeholder 9"/>
          <p:cNvSpPr/>
          <p:nvPr>
            <p:ph type="body" idx="1"/>
          </p:nvPr>
        </p:nvSpPr>
        <p:spPr/>
        <p:txBody>
          <a:bodyPr/>
          <a:p>
            <a:endParaRPr lang="en-US"/>
          </a:p>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p:pic>
        <p:nvPicPr>
          <p:cNvPr id="12" name="Picture Placeholder 11"/>
          <p:cNvPicPr>
            <a:picLocks noChangeAspect="1"/>
          </p:cNvPicPr>
          <p:nvPr>
            <p:ph type="pic" idx="2"/>
          </p:nvPr>
        </p:nvPicPr>
        <p:blipFill>
          <a:blip r:embed="rId1"/>
          <a:stretch>
            <a:fillRect/>
          </a:stretch>
        </p:blipFill>
        <p:spPr>
          <a:xfrm>
            <a:off x="0" y="1641475"/>
            <a:ext cx="9144000" cy="4823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8968</Words>
  <Application>WPS Presentation</Application>
  <PresentationFormat/>
  <Paragraphs>325</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SimSun</vt:lpstr>
      <vt:lpstr>Wingdings</vt:lpstr>
      <vt:lpstr>Arial</vt:lpstr>
      <vt:lpstr>Calibri</vt:lpstr>
      <vt:lpstr>Times New Roman</vt:lpstr>
      <vt:lpstr>Times New Roman</vt:lpstr>
      <vt:lpstr>Microsoft YaHei</vt:lpstr>
      <vt:lpstr>Arial Unicode MS</vt:lpstr>
      <vt:lpstr>Office Theme</vt:lpstr>
      <vt:lpstr>1_Office Theme</vt:lpstr>
      <vt:lpstr>By:-  GAURAV KUMAR  ROLL NO-BTECH/15082/18</vt:lpstr>
      <vt:lpstr>PowerPoint 演示文稿</vt:lpstr>
      <vt:lpstr>PowerPoint 演示文稿</vt:lpstr>
      <vt:lpstr>PowerPoint 演示文稿</vt:lpstr>
      <vt:lpstr>PowerPoint 演示文稿</vt:lpstr>
      <vt:lpstr>PowerPoint 演示文稿</vt:lpstr>
      <vt:lpstr>PowerPoint 演示文稿</vt:lpstr>
      <vt:lpstr>Visualization </vt:lpstr>
      <vt:lpstr>                                     Visualization</vt:lpstr>
      <vt:lpstr>                                      Visualization </vt:lpstr>
      <vt:lpstr>                                                            Visualization </vt:lpstr>
      <vt:lpstr>                                         Visualization </vt:lpstr>
      <vt:lpstr>                                                      Visualization</vt:lpstr>
      <vt:lpstr>                                                      Visualization</vt:lpstr>
      <vt:lpstr>                                                      Visualization</vt:lpstr>
      <vt:lpstr>                                                      Visualization</vt:lpstr>
      <vt:lpstr>                                                      Visualization</vt:lpstr>
      <vt:lpstr>                                                      Visualization</vt:lpstr>
      <vt:lpstr>                                                      Visualization</vt:lpstr>
      <vt:lpstr>                                                      Visualization</vt:lpstr>
      <vt:lpstr>                                                      Visualization</vt:lpstr>
      <vt:lpstr>PowerPoint 演示文稿</vt:lpstr>
      <vt:lpstr>PowerPoint 演示文稿</vt:lpstr>
      <vt:lpstr>References</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IPL (2008-2020) By:-  GAURAV KUMAR  Project Presentation under session   2018-22</dc:title>
  <dc:creator/>
  <cp:lastModifiedBy>gaura</cp:lastModifiedBy>
  <cp:revision>17</cp:revision>
  <dcterms:created xsi:type="dcterms:W3CDTF">2021-06-17T12:34:00Z</dcterms:created>
  <dcterms:modified xsi:type="dcterms:W3CDTF">2021-06-19T03:32:06Z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