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3" r:id="rId5"/>
    <p:sldId id="271" r:id="rId6"/>
    <p:sldId id="264" r:id="rId7"/>
    <p:sldId id="283" r:id="rId8"/>
    <p:sldId id="268" r:id="rId9"/>
    <p:sldId id="265" r:id="rId10"/>
    <p:sldId id="267" r:id="rId11"/>
    <p:sldId id="295" r:id="rId12"/>
    <p:sldId id="270" r:id="rId13"/>
    <p:sldId id="290" r:id="rId14"/>
    <p:sldId id="296" r:id="rId1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66"/>
      </p:cViewPr>
      <p:guideLst>
        <p:guide orient="horz" pos="18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8E3DE6-9230-440C-9B11-EE7A2A1BAE7F}" type="doc">
      <dgm:prSet loTypeId="urn:microsoft.com/office/officeart/2005/8/layout/chevron1" loCatId="process" qsTypeId="urn:microsoft.com/office/officeart/2005/8/quickstyle/simple4" qsCatId="simple" csTypeId="urn:microsoft.com/office/officeart/2005/8/colors/accent1_2" csCatId="accent1" phldr="1"/>
      <dgm:spPr/>
    </dgm:pt>
    <dgm:pt modelId="{28FA98E7-EC19-4446-BA16-487BE7A372A5}">
      <dgm:prSet phldrT="[Text]"/>
      <dgm:spPr/>
      <dgm:t>
        <a:bodyPr/>
        <a:lstStyle/>
        <a:p>
          <a:r>
            <a:rPr lang="en-IN" dirty="0"/>
            <a:t>Capture</a:t>
          </a:r>
        </a:p>
      </dgm:t>
    </dgm:pt>
    <dgm:pt modelId="{BE83998D-D832-4A79-BA2D-C980B7484758}" type="parTrans" cxnId="{EE7B8CC8-08ED-4273-96B2-BD3D514A27E4}">
      <dgm:prSet/>
      <dgm:spPr/>
      <dgm:t>
        <a:bodyPr/>
        <a:lstStyle/>
        <a:p>
          <a:endParaRPr lang="en-IN"/>
        </a:p>
      </dgm:t>
    </dgm:pt>
    <dgm:pt modelId="{3ECE016B-6AE2-4E24-B2F5-D1AB47594094}" type="sibTrans" cxnId="{EE7B8CC8-08ED-4273-96B2-BD3D514A27E4}">
      <dgm:prSet/>
      <dgm:spPr/>
      <dgm:t>
        <a:bodyPr/>
        <a:lstStyle/>
        <a:p>
          <a:endParaRPr lang="en-IN"/>
        </a:p>
      </dgm:t>
    </dgm:pt>
    <dgm:pt modelId="{F48E0110-220E-4329-90F5-998E18B4F245}">
      <dgm:prSet phldrT="[Text]"/>
      <dgm:spPr/>
      <dgm:t>
        <a:bodyPr/>
        <a:lstStyle/>
        <a:p>
          <a:r>
            <a:rPr lang="en-IN" dirty="0"/>
            <a:t>Matching</a:t>
          </a:r>
        </a:p>
      </dgm:t>
    </dgm:pt>
    <dgm:pt modelId="{9C27E1B4-5442-4FA0-9304-AE512D76CBF2}" type="parTrans" cxnId="{711AF78D-7D7F-40C9-8E3B-F395682B879D}">
      <dgm:prSet/>
      <dgm:spPr/>
      <dgm:t>
        <a:bodyPr/>
        <a:lstStyle/>
        <a:p>
          <a:endParaRPr lang="en-IN"/>
        </a:p>
      </dgm:t>
    </dgm:pt>
    <dgm:pt modelId="{808CA47C-9DA5-4D6C-9F1F-A3AA4FC8EC26}" type="sibTrans" cxnId="{711AF78D-7D7F-40C9-8E3B-F395682B879D}">
      <dgm:prSet/>
      <dgm:spPr/>
      <dgm:t>
        <a:bodyPr/>
        <a:lstStyle/>
        <a:p>
          <a:endParaRPr lang="en-IN"/>
        </a:p>
      </dgm:t>
    </dgm:pt>
    <dgm:pt modelId="{9C3460DF-FEC0-4ABB-B02C-36B7DD7B9BF3}">
      <dgm:prSet phldrT="[Text]"/>
      <dgm:spPr/>
      <dgm:t>
        <a:bodyPr/>
        <a:lstStyle/>
        <a:p>
          <a:r>
            <a:rPr lang="en-IN" dirty="0"/>
            <a:t>Result </a:t>
          </a:r>
        </a:p>
      </dgm:t>
    </dgm:pt>
    <dgm:pt modelId="{5E519DB6-7589-4E22-871E-FE4B72718BB4}" type="parTrans" cxnId="{7533F70C-77C1-4E61-A42C-91351AB3988C}">
      <dgm:prSet/>
      <dgm:spPr/>
      <dgm:t>
        <a:bodyPr/>
        <a:lstStyle/>
        <a:p>
          <a:endParaRPr lang="en-IN"/>
        </a:p>
      </dgm:t>
    </dgm:pt>
    <dgm:pt modelId="{58AF4561-389E-4826-88B3-F205F2C06BD5}" type="sibTrans" cxnId="{7533F70C-77C1-4E61-A42C-91351AB3988C}">
      <dgm:prSet/>
      <dgm:spPr/>
      <dgm:t>
        <a:bodyPr/>
        <a:lstStyle/>
        <a:p>
          <a:endParaRPr lang="en-IN"/>
        </a:p>
      </dgm:t>
    </dgm:pt>
    <dgm:pt modelId="{A36CF824-FF76-4A2A-A54E-35C460D497C4}" type="pres">
      <dgm:prSet presAssocID="{7C8E3DE6-9230-440C-9B11-EE7A2A1BAE7F}" presName="Name0" presStyleCnt="0">
        <dgm:presLayoutVars>
          <dgm:dir/>
          <dgm:animLvl val="lvl"/>
          <dgm:resizeHandles val="exact"/>
        </dgm:presLayoutVars>
      </dgm:prSet>
      <dgm:spPr/>
    </dgm:pt>
    <dgm:pt modelId="{8A1B1D1C-64C5-4534-8B77-6A60868CF549}" type="pres">
      <dgm:prSet presAssocID="{28FA98E7-EC19-4446-BA16-487BE7A372A5}" presName="parTxOnly" presStyleLbl="node1" presStyleIdx="0" presStyleCnt="3">
        <dgm:presLayoutVars>
          <dgm:chMax val="0"/>
          <dgm:chPref val="0"/>
          <dgm:bulletEnabled val="1"/>
        </dgm:presLayoutVars>
      </dgm:prSet>
      <dgm:spPr/>
    </dgm:pt>
    <dgm:pt modelId="{1528DC87-A565-41C4-B54B-04EA38B86C31}" type="pres">
      <dgm:prSet presAssocID="{3ECE016B-6AE2-4E24-B2F5-D1AB47594094}" presName="parTxOnlySpace" presStyleCnt="0"/>
      <dgm:spPr/>
    </dgm:pt>
    <dgm:pt modelId="{03BB70C5-84FE-48AC-91DD-B0284FD83416}" type="pres">
      <dgm:prSet presAssocID="{F48E0110-220E-4329-90F5-998E18B4F245}" presName="parTxOnly" presStyleLbl="node1" presStyleIdx="1" presStyleCnt="3">
        <dgm:presLayoutVars>
          <dgm:chMax val="0"/>
          <dgm:chPref val="0"/>
          <dgm:bulletEnabled val="1"/>
        </dgm:presLayoutVars>
      </dgm:prSet>
      <dgm:spPr/>
    </dgm:pt>
    <dgm:pt modelId="{B5774A46-92AE-4D09-B4D7-9DF688AADE54}" type="pres">
      <dgm:prSet presAssocID="{808CA47C-9DA5-4D6C-9F1F-A3AA4FC8EC26}" presName="parTxOnlySpace" presStyleCnt="0"/>
      <dgm:spPr/>
    </dgm:pt>
    <dgm:pt modelId="{1BA03DFB-7F9A-4CA3-A044-2EE517441D96}" type="pres">
      <dgm:prSet presAssocID="{9C3460DF-FEC0-4ABB-B02C-36B7DD7B9BF3}" presName="parTxOnly" presStyleLbl="node1" presStyleIdx="2" presStyleCnt="3">
        <dgm:presLayoutVars>
          <dgm:chMax val="0"/>
          <dgm:chPref val="0"/>
          <dgm:bulletEnabled val="1"/>
        </dgm:presLayoutVars>
      </dgm:prSet>
      <dgm:spPr/>
    </dgm:pt>
  </dgm:ptLst>
  <dgm:cxnLst>
    <dgm:cxn modelId="{7533F70C-77C1-4E61-A42C-91351AB3988C}" srcId="{7C8E3DE6-9230-440C-9B11-EE7A2A1BAE7F}" destId="{9C3460DF-FEC0-4ABB-B02C-36B7DD7B9BF3}" srcOrd="2" destOrd="0" parTransId="{5E519DB6-7589-4E22-871E-FE4B72718BB4}" sibTransId="{58AF4561-389E-4826-88B3-F205F2C06BD5}"/>
    <dgm:cxn modelId="{81642D13-B4CF-4177-A380-44AEB15B6596}" type="presOf" srcId="{F48E0110-220E-4329-90F5-998E18B4F245}" destId="{03BB70C5-84FE-48AC-91DD-B0284FD83416}" srcOrd="0" destOrd="0" presId="urn:microsoft.com/office/officeart/2005/8/layout/chevron1"/>
    <dgm:cxn modelId="{63082C49-C9B5-475B-8581-1734F680148E}" type="presOf" srcId="{9C3460DF-FEC0-4ABB-B02C-36B7DD7B9BF3}" destId="{1BA03DFB-7F9A-4CA3-A044-2EE517441D96}" srcOrd="0" destOrd="0" presId="urn:microsoft.com/office/officeart/2005/8/layout/chevron1"/>
    <dgm:cxn modelId="{78258857-A150-4192-AFCD-D55B45BA96EC}" type="presOf" srcId="{7C8E3DE6-9230-440C-9B11-EE7A2A1BAE7F}" destId="{A36CF824-FF76-4A2A-A54E-35C460D497C4}" srcOrd="0" destOrd="0" presId="urn:microsoft.com/office/officeart/2005/8/layout/chevron1"/>
    <dgm:cxn modelId="{BDAC698A-474B-49F0-A04E-431BD700CF10}" type="presOf" srcId="{28FA98E7-EC19-4446-BA16-487BE7A372A5}" destId="{8A1B1D1C-64C5-4534-8B77-6A60868CF549}" srcOrd="0" destOrd="0" presId="urn:microsoft.com/office/officeart/2005/8/layout/chevron1"/>
    <dgm:cxn modelId="{711AF78D-7D7F-40C9-8E3B-F395682B879D}" srcId="{7C8E3DE6-9230-440C-9B11-EE7A2A1BAE7F}" destId="{F48E0110-220E-4329-90F5-998E18B4F245}" srcOrd="1" destOrd="0" parTransId="{9C27E1B4-5442-4FA0-9304-AE512D76CBF2}" sibTransId="{808CA47C-9DA5-4D6C-9F1F-A3AA4FC8EC26}"/>
    <dgm:cxn modelId="{EE7B8CC8-08ED-4273-96B2-BD3D514A27E4}" srcId="{7C8E3DE6-9230-440C-9B11-EE7A2A1BAE7F}" destId="{28FA98E7-EC19-4446-BA16-487BE7A372A5}" srcOrd="0" destOrd="0" parTransId="{BE83998D-D832-4A79-BA2D-C980B7484758}" sibTransId="{3ECE016B-6AE2-4E24-B2F5-D1AB47594094}"/>
    <dgm:cxn modelId="{12EAA922-C5F5-48C6-91C5-533A4E6E465C}" type="presParOf" srcId="{A36CF824-FF76-4A2A-A54E-35C460D497C4}" destId="{8A1B1D1C-64C5-4534-8B77-6A60868CF549}" srcOrd="0" destOrd="0" presId="urn:microsoft.com/office/officeart/2005/8/layout/chevron1"/>
    <dgm:cxn modelId="{D0ED6FF4-F9E6-4907-9102-7C275FB52727}" type="presParOf" srcId="{A36CF824-FF76-4A2A-A54E-35C460D497C4}" destId="{1528DC87-A565-41C4-B54B-04EA38B86C31}" srcOrd="1" destOrd="0" presId="urn:microsoft.com/office/officeart/2005/8/layout/chevron1"/>
    <dgm:cxn modelId="{7A0111BD-B61C-4520-9552-5E00C0335E92}" type="presParOf" srcId="{A36CF824-FF76-4A2A-A54E-35C460D497C4}" destId="{03BB70C5-84FE-48AC-91DD-B0284FD83416}" srcOrd="2" destOrd="0" presId="urn:microsoft.com/office/officeart/2005/8/layout/chevron1"/>
    <dgm:cxn modelId="{C99259DD-BA84-4522-9D07-264D4DF06F6B}" type="presParOf" srcId="{A36CF824-FF76-4A2A-A54E-35C460D497C4}" destId="{B5774A46-92AE-4D09-B4D7-9DF688AADE54}" srcOrd="3" destOrd="0" presId="urn:microsoft.com/office/officeart/2005/8/layout/chevron1"/>
    <dgm:cxn modelId="{958CB9F1-2ED0-441E-81A0-71324B26BBE3}" type="presParOf" srcId="{A36CF824-FF76-4A2A-A54E-35C460D497C4}" destId="{1BA03DFB-7F9A-4CA3-A044-2EE517441D9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A239F6-7B13-4949-9A6F-A00DDC8F0B0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AF5BB98A-E3F2-4C8F-8C4A-1011394CB7DC}">
      <dgm:prSet phldrT="[Text]" custT="1"/>
      <dgm:spPr>
        <a:solidFill>
          <a:schemeClr val="bg2">
            <a:lumMod val="25000"/>
          </a:schemeClr>
        </a:solidFill>
      </dgm:spPr>
      <dgm:t>
        <a:bodyPr/>
        <a:lstStyle/>
        <a:p>
          <a:pPr algn="ctr"/>
          <a:r>
            <a:rPr lang="en-IN" sz="2000" b="0" dirty="0">
              <a:latin typeface="Bahnschrift SemiBold" panose="020B0502040204020203" pitchFamily="34" charset="0"/>
            </a:rPr>
            <a:t>First time Inputting necessary details and then video capturing</a:t>
          </a:r>
        </a:p>
      </dgm:t>
    </dgm:pt>
    <dgm:pt modelId="{D2A2DE2C-9FE2-4B39-9ACE-65D71FCD093F}" type="parTrans" cxnId="{BC17A2D2-B79A-44AB-9469-E93B4EDC83D9}">
      <dgm:prSet/>
      <dgm:spPr/>
      <dgm:t>
        <a:bodyPr/>
        <a:lstStyle/>
        <a:p>
          <a:endParaRPr lang="en-IN"/>
        </a:p>
      </dgm:t>
    </dgm:pt>
    <dgm:pt modelId="{37BB0D08-0267-46F7-8D29-71C396451486}" type="sibTrans" cxnId="{BC17A2D2-B79A-44AB-9469-E93B4EDC83D9}">
      <dgm:prSet/>
      <dgm:spPr/>
      <dgm:t>
        <a:bodyPr/>
        <a:lstStyle/>
        <a:p>
          <a:endParaRPr lang="en-IN"/>
        </a:p>
      </dgm:t>
    </dgm:pt>
    <dgm:pt modelId="{A8E210BB-6182-486F-AC73-16FD248C11DB}">
      <dgm:prSet phldrT="[Text]" custT="1"/>
      <dgm:spPr>
        <a:solidFill>
          <a:srgbClr val="002060"/>
        </a:solidFill>
      </dgm:spPr>
      <dgm:t>
        <a:bodyPr/>
        <a:lstStyle/>
        <a:p>
          <a:pPr algn="ctr"/>
          <a:r>
            <a:rPr lang="en-IN" sz="2000" dirty="0"/>
            <a:t>Saving the photos of the students and training the model</a:t>
          </a:r>
        </a:p>
      </dgm:t>
    </dgm:pt>
    <dgm:pt modelId="{A4B6B2C6-6946-4484-975F-73926996D1C3}" type="parTrans" cxnId="{2173C447-E8DB-41CF-A2BE-6A997D693CB7}">
      <dgm:prSet/>
      <dgm:spPr/>
      <dgm:t>
        <a:bodyPr/>
        <a:lstStyle/>
        <a:p>
          <a:endParaRPr lang="en-IN"/>
        </a:p>
      </dgm:t>
    </dgm:pt>
    <dgm:pt modelId="{595C03EE-0D2A-4B8F-B216-9AA109B75341}" type="sibTrans" cxnId="{2173C447-E8DB-41CF-A2BE-6A997D693CB7}">
      <dgm:prSet/>
      <dgm:spPr/>
      <dgm:t>
        <a:bodyPr/>
        <a:lstStyle/>
        <a:p>
          <a:endParaRPr lang="en-IN"/>
        </a:p>
      </dgm:t>
    </dgm:pt>
    <dgm:pt modelId="{6629D0EA-EDD7-4347-8E45-F530C593C966}">
      <dgm:prSet phldrT="[Text]" custT="1"/>
      <dgm:spPr>
        <a:solidFill>
          <a:schemeClr val="accent2">
            <a:lumMod val="75000"/>
          </a:schemeClr>
        </a:solidFill>
      </dgm:spPr>
      <dgm:t>
        <a:bodyPr/>
        <a:lstStyle/>
        <a:p>
          <a:r>
            <a:rPr lang="en-IN" sz="2000" dirty="0"/>
            <a:t>Predicting the name of the student and updating it in the database of the student</a:t>
          </a:r>
        </a:p>
      </dgm:t>
    </dgm:pt>
    <dgm:pt modelId="{A5DC84A9-FC4C-4827-96EE-3D6CA3170931}" type="parTrans" cxnId="{5C4AB6E2-0D8C-4441-BA0B-748BC371DA9C}">
      <dgm:prSet/>
      <dgm:spPr/>
      <dgm:t>
        <a:bodyPr/>
        <a:lstStyle/>
        <a:p>
          <a:endParaRPr lang="en-IN"/>
        </a:p>
      </dgm:t>
    </dgm:pt>
    <dgm:pt modelId="{FADB1166-6157-40B3-8C64-B9823718A30D}" type="sibTrans" cxnId="{5C4AB6E2-0D8C-4441-BA0B-748BC371DA9C}">
      <dgm:prSet/>
      <dgm:spPr/>
      <dgm:t>
        <a:bodyPr/>
        <a:lstStyle/>
        <a:p>
          <a:endParaRPr lang="en-IN"/>
        </a:p>
      </dgm:t>
    </dgm:pt>
    <dgm:pt modelId="{3EBC6D5F-7AF3-4D50-BF62-AC4655869895}" type="pres">
      <dgm:prSet presAssocID="{E3A239F6-7B13-4949-9A6F-A00DDC8F0B0D}" presName="outerComposite" presStyleCnt="0">
        <dgm:presLayoutVars>
          <dgm:chMax val="5"/>
          <dgm:dir/>
          <dgm:resizeHandles val="exact"/>
        </dgm:presLayoutVars>
      </dgm:prSet>
      <dgm:spPr/>
    </dgm:pt>
    <dgm:pt modelId="{3888053A-4D39-4BC0-8E82-A884982922E8}" type="pres">
      <dgm:prSet presAssocID="{E3A239F6-7B13-4949-9A6F-A00DDC8F0B0D}" presName="dummyMaxCanvas" presStyleCnt="0">
        <dgm:presLayoutVars/>
      </dgm:prSet>
      <dgm:spPr/>
    </dgm:pt>
    <dgm:pt modelId="{B673E0C6-51F1-4FA3-86B6-6794AE37235C}" type="pres">
      <dgm:prSet presAssocID="{E3A239F6-7B13-4949-9A6F-A00DDC8F0B0D}" presName="ThreeNodes_1" presStyleLbl="node1" presStyleIdx="0" presStyleCnt="3" custScaleX="117647" custLinFactNeighborX="15" custLinFactNeighborY="1669">
        <dgm:presLayoutVars>
          <dgm:bulletEnabled val="1"/>
        </dgm:presLayoutVars>
      </dgm:prSet>
      <dgm:spPr/>
    </dgm:pt>
    <dgm:pt modelId="{97294A31-D089-464B-A79D-7507D13A052F}" type="pres">
      <dgm:prSet presAssocID="{E3A239F6-7B13-4949-9A6F-A00DDC8F0B0D}" presName="ThreeNodes_2" presStyleLbl="node1" presStyleIdx="1" presStyleCnt="3" custScaleX="116429" custLinFactNeighborX="-5216" custLinFactNeighborY="1269">
        <dgm:presLayoutVars>
          <dgm:bulletEnabled val="1"/>
        </dgm:presLayoutVars>
      </dgm:prSet>
      <dgm:spPr/>
    </dgm:pt>
    <dgm:pt modelId="{76106CF4-7931-44B1-ABB9-09AF393CB088}" type="pres">
      <dgm:prSet presAssocID="{E3A239F6-7B13-4949-9A6F-A00DDC8F0B0D}" presName="ThreeNodes_3" presStyleLbl="node1" presStyleIdx="2" presStyleCnt="3" custScaleX="117647" custLinFactNeighborX="103" custLinFactNeighborY="234">
        <dgm:presLayoutVars>
          <dgm:bulletEnabled val="1"/>
        </dgm:presLayoutVars>
      </dgm:prSet>
      <dgm:spPr/>
    </dgm:pt>
    <dgm:pt modelId="{34DCE0D5-1892-4F29-A6C0-FFEA38E4089F}" type="pres">
      <dgm:prSet presAssocID="{E3A239F6-7B13-4949-9A6F-A00DDC8F0B0D}" presName="ThreeConn_1-2" presStyleLbl="fgAccFollowNode1" presStyleIdx="0" presStyleCnt="2">
        <dgm:presLayoutVars>
          <dgm:bulletEnabled val="1"/>
        </dgm:presLayoutVars>
      </dgm:prSet>
      <dgm:spPr/>
    </dgm:pt>
    <dgm:pt modelId="{E4EE934D-7FE0-4032-ABFC-1C4841D40F05}" type="pres">
      <dgm:prSet presAssocID="{E3A239F6-7B13-4949-9A6F-A00DDC8F0B0D}" presName="ThreeConn_2-3" presStyleLbl="fgAccFollowNode1" presStyleIdx="1" presStyleCnt="2">
        <dgm:presLayoutVars>
          <dgm:bulletEnabled val="1"/>
        </dgm:presLayoutVars>
      </dgm:prSet>
      <dgm:spPr/>
    </dgm:pt>
    <dgm:pt modelId="{879DC90B-999F-4D74-831B-99B83BFB06A2}" type="pres">
      <dgm:prSet presAssocID="{E3A239F6-7B13-4949-9A6F-A00DDC8F0B0D}" presName="ThreeNodes_1_text" presStyleLbl="node1" presStyleIdx="2" presStyleCnt="3">
        <dgm:presLayoutVars>
          <dgm:bulletEnabled val="1"/>
        </dgm:presLayoutVars>
      </dgm:prSet>
      <dgm:spPr/>
    </dgm:pt>
    <dgm:pt modelId="{143C8301-09C3-47F8-8407-C26CFF73BAB3}" type="pres">
      <dgm:prSet presAssocID="{E3A239F6-7B13-4949-9A6F-A00DDC8F0B0D}" presName="ThreeNodes_2_text" presStyleLbl="node1" presStyleIdx="2" presStyleCnt="3">
        <dgm:presLayoutVars>
          <dgm:bulletEnabled val="1"/>
        </dgm:presLayoutVars>
      </dgm:prSet>
      <dgm:spPr/>
    </dgm:pt>
    <dgm:pt modelId="{3A19D32B-3627-421B-8524-DCFF2006DE91}" type="pres">
      <dgm:prSet presAssocID="{E3A239F6-7B13-4949-9A6F-A00DDC8F0B0D}" presName="ThreeNodes_3_text" presStyleLbl="node1" presStyleIdx="2" presStyleCnt="3">
        <dgm:presLayoutVars>
          <dgm:bulletEnabled val="1"/>
        </dgm:presLayoutVars>
      </dgm:prSet>
      <dgm:spPr/>
    </dgm:pt>
  </dgm:ptLst>
  <dgm:cxnLst>
    <dgm:cxn modelId="{8E32000B-2A39-472D-A0A9-8E162EDBEBB1}" type="presOf" srcId="{6629D0EA-EDD7-4347-8E45-F530C593C966}" destId="{76106CF4-7931-44B1-ABB9-09AF393CB088}" srcOrd="0" destOrd="0" presId="urn:microsoft.com/office/officeart/2005/8/layout/vProcess5"/>
    <dgm:cxn modelId="{83986715-A1EF-4432-869D-55250095A8B6}" type="presOf" srcId="{595C03EE-0D2A-4B8F-B216-9AA109B75341}" destId="{E4EE934D-7FE0-4032-ABFC-1C4841D40F05}" srcOrd="0" destOrd="0" presId="urn:microsoft.com/office/officeart/2005/8/layout/vProcess5"/>
    <dgm:cxn modelId="{AABDD324-7BBB-4C62-B9FA-6F9348FB7507}" type="presOf" srcId="{E3A239F6-7B13-4949-9A6F-A00DDC8F0B0D}" destId="{3EBC6D5F-7AF3-4D50-BF62-AC4655869895}" srcOrd="0" destOrd="0" presId="urn:microsoft.com/office/officeart/2005/8/layout/vProcess5"/>
    <dgm:cxn modelId="{34905867-ADCB-47A7-94A9-4EE6D940834E}" type="presOf" srcId="{A8E210BB-6182-486F-AC73-16FD248C11DB}" destId="{97294A31-D089-464B-A79D-7507D13A052F}" srcOrd="0" destOrd="0" presId="urn:microsoft.com/office/officeart/2005/8/layout/vProcess5"/>
    <dgm:cxn modelId="{2173C447-E8DB-41CF-A2BE-6A997D693CB7}" srcId="{E3A239F6-7B13-4949-9A6F-A00DDC8F0B0D}" destId="{A8E210BB-6182-486F-AC73-16FD248C11DB}" srcOrd="1" destOrd="0" parTransId="{A4B6B2C6-6946-4484-975F-73926996D1C3}" sibTransId="{595C03EE-0D2A-4B8F-B216-9AA109B75341}"/>
    <dgm:cxn modelId="{88B3617B-FF11-4B60-B8F2-EBD1BDAD2E87}" type="presOf" srcId="{AF5BB98A-E3F2-4C8F-8C4A-1011394CB7DC}" destId="{B673E0C6-51F1-4FA3-86B6-6794AE37235C}" srcOrd="0" destOrd="0" presId="urn:microsoft.com/office/officeart/2005/8/layout/vProcess5"/>
    <dgm:cxn modelId="{021A3397-7D02-431A-8F7C-5651D1B9FF2F}" type="presOf" srcId="{A8E210BB-6182-486F-AC73-16FD248C11DB}" destId="{143C8301-09C3-47F8-8407-C26CFF73BAB3}" srcOrd="1" destOrd="0" presId="urn:microsoft.com/office/officeart/2005/8/layout/vProcess5"/>
    <dgm:cxn modelId="{88B004A9-2FEA-404B-A7BE-6DF3EEB1A3EF}" type="presOf" srcId="{6629D0EA-EDD7-4347-8E45-F530C593C966}" destId="{3A19D32B-3627-421B-8524-DCFF2006DE91}" srcOrd="1" destOrd="0" presId="urn:microsoft.com/office/officeart/2005/8/layout/vProcess5"/>
    <dgm:cxn modelId="{BC17A2D2-B79A-44AB-9469-E93B4EDC83D9}" srcId="{E3A239F6-7B13-4949-9A6F-A00DDC8F0B0D}" destId="{AF5BB98A-E3F2-4C8F-8C4A-1011394CB7DC}" srcOrd="0" destOrd="0" parTransId="{D2A2DE2C-9FE2-4B39-9ACE-65D71FCD093F}" sibTransId="{37BB0D08-0267-46F7-8D29-71C396451486}"/>
    <dgm:cxn modelId="{E4EC28D4-979C-4C17-837C-0C0838691A9F}" type="presOf" srcId="{37BB0D08-0267-46F7-8D29-71C396451486}" destId="{34DCE0D5-1892-4F29-A6C0-FFEA38E4089F}" srcOrd="0" destOrd="0" presId="urn:microsoft.com/office/officeart/2005/8/layout/vProcess5"/>
    <dgm:cxn modelId="{7A5E6FD4-5244-426C-AEEB-217FFF91B787}" type="presOf" srcId="{AF5BB98A-E3F2-4C8F-8C4A-1011394CB7DC}" destId="{879DC90B-999F-4D74-831B-99B83BFB06A2}" srcOrd="1" destOrd="0" presId="urn:microsoft.com/office/officeart/2005/8/layout/vProcess5"/>
    <dgm:cxn modelId="{5C4AB6E2-0D8C-4441-BA0B-748BC371DA9C}" srcId="{E3A239F6-7B13-4949-9A6F-A00DDC8F0B0D}" destId="{6629D0EA-EDD7-4347-8E45-F530C593C966}" srcOrd="2" destOrd="0" parTransId="{A5DC84A9-FC4C-4827-96EE-3D6CA3170931}" sibTransId="{FADB1166-6157-40B3-8C64-B9823718A30D}"/>
    <dgm:cxn modelId="{26B8408B-C277-48A2-BA31-6098471CD083}" type="presParOf" srcId="{3EBC6D5F-7AF3-4D50-BF62-AC4655869895}" destId="{3888053A-4D39-4BC0-8E82-A884982922E8}" srcOrd="0" destOrd="0" presId="urn:microsoft.com/office/officeart/2005/8/layout/vProcess5"/>
    <dgm:cxn modelId="{5B97BFC8-953C-4F39-86F4-01C3B061E4C5}" type="presParOf" srcId="{3EBC6D5F-7AF3-4D50-BF62-AC4655869895}" destId="{B673E0C6-51F1-4FA3-86B6-6794AE37235C}" srcOrd="1" destOrd="0" presId="urn:microsoft.com/office/officeart/2005/8/layout/vProcess5"/>
    <dgm:cxn modelId="{F25241EF-8F9E-4DC1-B657-780DA8DC1BBC}" type="presParOf" srcId="{3EBC6D5F-7AF3-4D50-BF62-AC4655869895}" destId="{97294A31-D089-464B-A79D-7507D13A052F}" srcOrd="2" destOrd="0" presId="urn:microsoft.com/office/officeart/2005/8/layout/vProcess5"/>
    <dgm:cxn modelId="{CC3400C5-61B5-4DFE-83D2-BB49E55A1563}" type="presParOf" srcId="{3EBC6D5F-7AF3-4D50-BF62-AC4655869895}" destId="{76106CF4-7931-44B1-ABB9-09AF393CB088}" srcOrd="3" destOrd="0" presId="urn:microsoft.com/office/officeart/2005/8/layout/vProcess5"/>
    <dgm:cxn modelId="{E81FC32A-640A-4158-85B8-640F34A0C9CB}" type="presParOf" srcId="{3EBC6D5F-7AF3-4D50-BF62-AC4655869895}" destId="{34DCE0D5-1892-4F29-A6C0-FFEA38E4089F}" srcOrd="4" destOrd="0" presId="urn:microsoft.com/office/officeart/2005/8/layout/vProcess5"/>
    <dgm:cxn modelId="{550F788F-8DEE-4013-B391-10C3F029C3C4}" type="presParOf" srcId="{3EBC6D5F-7AF3-4D50-BF62-AC4655869895}" destId="{E4EE934D-7FE0-4032-ABFC-1C4841D40F05}" srcOrd="5" destOrd="0" presId="urn:microsoft.com/office/officeart/2005/8/layout/vProcess5"/>
    <dgm:cxn modelId="{14BF1EF0-E380-40D2-AF55-46D078A4014B}" type="presParOf" srcId="{3EBC6D5F-7AF3-4D50-BF62-AC4655869895}" destId="{879DC90B-999F-4D74-831B-99B83BFB06A2}" srcOrd="6" destOrd="0" presId="urn:microsoft.com/office/officeart/2005/8/layout/vProcess5"/>
    <dgm:cxn modelId="{C06A3E5D-0784-4D1C-A93C-49B07DDA4510}" type="presParOf" srcId="{3EBC6D5F-7AF3-4D50-BF62-AC4655869895}" destId="{143C8301-09C3-47F8-8407-C26CFF73BAB3}" srcOrd="7" destOrd="0" presId="urn:microsoft.com/office/officeart/2005/8/layout/vProcess5"/>
    <dgm:cxn modelId="{2747B0E8-E5CF-4DA1-BE6D-A77C1A64F163}" type="presParOf" srcId="{3EBC6D5F-7AF3-4D50-BF62-AC4655869895}" destId="{3A19D32B-3627-421B-8524-DCFF2006DE9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1D1C-64C5-4534-8B77-6A60868CF549}">
      <dsp:nvSpPr>
        <dsp:cNvPr id="0" name=""/>
        <dsp:cNvSpPr/>
      </dsp:nvSpPr>
      <dsp:spPr>
        <a:xfrm>
          <a:off x="1687" y="1404791"/>
          <a:ext cx="2055921" cy="82236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IN" sz="2100" kern="1200" dirty="0"/>
            <a:t>Capture</a:t>
          </a:r>
        </a:p>
      </dsp:txBody>
      <dsp:txXfrm>
        <a:off x="412871" y="1404791"/>
        <a:ext cx="1233553" cy="822368"/>
      </dsp:txXfrm>
    </dsp:sp>
    <dsp:sp modelId="{03BB70C5-84FE-48AC-91DD-B0284FD83416}">
      <dsp:nvSpPr>
        <dsp:cNvPr id="0" name=""/>
        <dsp:cNvSpPr/>
      </dsp:nvSpPr>
      <dsp:spPr>
        <a:xfrm>
          <a:off x="1852017" y="1404791"/>
          <a:ext cx="2055921" cy="82236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IN" sz="2100" kern="1200" dirty="0"/>
            <a:t>Matching</a:t>
          </a:r>
        </a:p>
      </dsp:txBody>
      <dsp:txXfrm>
        <a:off x="2263201" y="1404791"/>
        <a:ext cx="1233553" cy="822368"/>
      </dsp:txXfrm>
    </dsp:sp>
    <dsp:sp modelId="{1BA03DFB-7F9A-4CA3-A044-2EE517441D96}">
      <dsp:nvSpPr>
        <dsp:cNvPr id="0" name=""/>
        <dsp:cNvSpPr/>
      </dsp:nvSpPr>
      <dsp:spPr>
        <a:xfrm>
          <a:off x="3702346" y="1404791"/>
          <a:ext cx="2055921" cy="822368"/>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IN" sz="2100" kern="1200" dirty="0"/>
            <a:t>Result </a:t>
          </a:r>
        </a:p>
      </dsp:txBody>
      <dsp:txXfrm>
        <a:off x="4113530" y="1404791"/>
        <a:ext cx="1233553" cy="822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3E0C6-51F1-4FA3-86B6-6794AE37235C}">
      <dsp:nvSpPr>
        <dsp:cNvPr id="0" name=""/>
        <dsp:cNvSpPr/>
      </dsp:nvSpPr>
      <dsp:spPr>
        <a:xfrm>
          <a:off x="-356120" y="15191"/>
          <a:ext cx="4756367" cy="910215"/>
        </a:xfrm>
        <a:prstGeom prst="roundRect">
          <a:avLst>
            <a:gd name="adj" fmla="val 10000"/>
          </a:avLst>
        </a:prstGeom>
        <a:solidFill>
          <a:schemeClr val="bg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kern="1200" dirty="0">
              <a:latin typeface="Bahnschrift SemiBold" panose="020B0502040204020203" pitchFamily="34" charset="0"/>
            </a:rPr>
            <a:t>First time Inputting necessary details and then video capturing</a:t>
          </a:r>
        </a:p>
      </dsp:txBody>
      <dsp:txXfrm>
        <a:off x="-329461" y="41850"/>
        <a:ext cx="3610256" cy="856897"/>
      </dsp:txXfrm>
    </dsp:sp>
    <dsp:sp modelId="{97294A31-D089-464B-A79D-7507D13A052F}">
      <dsp:nvSpPr>
        <dsp:cNvPr id="0" name=""/>
        <dsp:cNvSpPr/>
      </dsp:nvSpPr>
      <dsp:spPr>
        <a:xfrm>
          <a:off x="0" y="1073468"/>
          <a:ext cx="4707124" cy="910215"/>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Saving the photos of the students and training the model</a:t>
          </a:r>
        </a:p>
      </dsp:txBody>
      <dsp:txXfrm>
        <a:off x="26659" y="1100127"/>
        <a:ext cx="3549631" cy="856897"/>
      </dsp:txXfrm>
    </dsp:sp>
    <dsp:sp modelId="{76106CF4-7931-44B1-ABB9-09AF393CB088}">
      <dsp:nvSpPr>
        <dsp:cNvPr id="0" name=""/>
        <dsp:cNvSpPr/>
      </dsp:nvSpPr>
      <dsp:spPr>
        <a:xfrm>
          <a:off x="356728" y="2123836"/>
          <a:ext cx="4756367" cy="910215"/>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Predicting the name of the student and updating it in the database of the student</a:t>
          </a:r>
        </a:p>
      </dsp:txBody>
      <dsp:txXfrm>
        <a:off x="383387" y="2150495"/>
        <a:ext cx="3587323" cy="856897"/>
      </dsp:txXfrm>
    </dsp:sp>
    <dsp:sp modelId="{34DCE0D5-1892-4F29-A6C0-FFEA38E4089F}">
      <dsp:nvSpPr>
        <dsp:cNvPr id="0" name=""/>
        <dsp:cNvSpPr/>
      </dsp:nvSpPr>
      <dsp:spPr>
        <a:xfrm>
          <a:off x="3451274" y="690246"/>
          <a:ext cx="591640" cy="59164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3584393" y="690246"/>
        <a:ext cx="325402" cy="445209"/>
      </dsp:txXfrm>
    </dsp:sp>
    <dsp:sp modelId="{E4EE934D-7FE0-4032-ABFC-1C4841D40F05}">
      <dsp:nvSpPr>
        <dsp:cNvPr id="0" name=""/>
        <dsp:cNvSpPr/>
      </dsp:nvSpPr>
      <dsp:spPr>
        <a:xfrm>
          <a:off x="3808002" y="1746096"/>
          <a:ext cx="591640" cy="59164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3941121" y="1746096"/>
        <a:ext cx="325402" cy="4452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075806"/>
            <a:ext cx="9144000" cy="1728192"/>
          </a:xfrm>
          <a:prstGeom prst="rect">
            <a:avLst/>
          </a:prstGeom>
          <a:gradFill flip="none" rotWithShape="1">
            <a:gsLst>
              <a:gs pos="20000">
                <a:srgbClr val="FFFFFF">
                  <a:alpha val="90000"/>
                </a:srgbClr>
              </a:gs>
              <a:gs pos="0">
                <a:schemeClr val="bg1">
                  <a:alpha val="0"/>
                </a:schemeClr>
              </a:gs>
              <a:gs pos="80000">
                <a:schemeClr val="bg1">
                  <a:alpha val="9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0" name="Text Placeholder 9"/>
          <p:cNvSpPr>
            <a:spLocks noGrp="1"/>
          </p:cNvSpPr>
          <p:nvPr>
            <p:ph type="body" sz="quarter" idx="10" hasCustomPrompt="1"/>
          </p:nvPr>
        </p:nvSpPr>
        <p:spPr>
          <a:xfrm>
            <a:off x="0" y="3295076"/>
            <a:ext cx="9144000" cy="612000"/>
          </a:xfrm>
          <a:prstGeom prst="rect">
            <a:avLst/>
          </a:prstGeom>
        </p:spPr>
        <p:txBody>
          <a:bodyPr anchor="ctr"/>
          <a:lstStyle>
            <a:lvl1pPr marL="0" indent="0" algn="ctr">
              <a:lnSpc>
                <a:spcPct val="100000"/>
              </a:lnSpc>
              <a:buNone/>
              <a:defRPr sz="3600" b="1" baseline="0">
                <a:solidFill>
                  <a:schemeClr val="accent1"/>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148" y="3920168"/>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a:spcBef>
                <a:spcPts val="0"/>
              </a:spcBef>
              <a:defRPr/>
            </a:pPr>
            <a:r>
              <a:rPr lang="en-US" altLang="ko-KR" sz="1400" b="1" dirty="0"/>
              <a:t>INSERT THE TITLE OF YOUR PRESENTATION HERE</a:t>
            </a:r>
            <a:endParaRPr lang="en-US" altLang="ko-KR" sz="14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0" y="0"/>
            <a:ext cx="9144000" cy="514350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73112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flipH="1">
            <a:off x="4860032" y="1131590"/>
            <a:ext cx="4283968" cy="2880320"/>
          </a:xfrm>
          <a:prstGeom prst="rect">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1321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304740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3" hasCustomPrompt="1"/>
          </p:nvPr>
        </p:nvSpPr>
        <p:spPr>
          <a:xfrm>
            <a:off x="609480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49185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idx="13" hasCustomPrompt="1"/>
          </p:nvPr>
        </p:nvSpPr>
        <p:spPr>
          <a:xfrm>
            <a:off x="3119664" y="241759"/>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Rectangle 8"/>
          <p:cNvSpPr/>
          <p:nvPr userDrawn="1"/>
        </p:nvSpPr>
        <p:spPr>
          <a:xfrm flipH="1">
            <a:off x="164882" y="227329"/>
            <a:ext cx="2880000" cy="46744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flipH="1">
            <a:off x="6069538" y="227329"/>
            <a:ext cx="2880000" cy="46744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icture Placeholder 2"/>
          <p:cNvSpPr>
            <a:spLocks noGrp="1"/>
          </p:cNvSpPr>
          <p:nvPr>
            <p:ph type="pic" idx="14" hasCustomPrompt="1"/>
          </p:nvPr>
        </p:nvSpPr>
        <p:spPr>
          <a:xfrm>
            <a:off x="3119664" y="1815750"/>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3119664" y="3389741"/>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30273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p:cNvSpPr/>
          <p:nvPr userDrawn="1"/>
        </p:nvSpPr>
        <p:spPr>
          <a:xfrm flipH="1">
            <a:off x="0" y="0"/>
            <a:ext cx="9144000" cy="5143500"/>
          </a:xfrm>
          <a:custGeom>
            <a:avLst/>
            <a:gdLst/>
            <a:ahLst/>
            <a:cxnLst/>
            <a:rect l="l" t="t" r="r" b="b"/>
            <a:pathLst>
              <a:path w="9153539" h="5143500">
                <a:moveTo>
                  <a:pt x="8820472" y="267494"/>
                </a:moveTo>
                <a:lnTo>
                  <a:pt x="8820472" y="4948014"/>
                </a:lnTo>
                <a:lnTo>
                  <a:pt x="5553076" y="4948014"/>
                </a:lnTo>
                <a:lnTo>
                  <a:pt x="5553076" y="267494"/>
                </a:lnTo>
                <a:close/>
                <a:moveTo>
                  <a:pt x="9153539" y="0"/>
                </a:moveTo>
                <a:lnTo>
                  <a:pt x="0" y="0"/>
                </a:lnTo>
                <a:lnTo>
                  <a:pt x="0" y="5143500"/>
                </a:lnTo>
                <a:lnTo>
                  <a:pt x="9153539" y="5143500"/>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icture Placeholder 2"/>
          <p:cNvSpPr>
            <a:spLocks noGrp="1"/>
          </p:cNvSpPr>
          <p:nvPr>
            <p:ph type="pic" idx="13" hasCustomPrompt="1"/>
          </p:nvPr>
        </p:nvSpPr>
        <p:spPr>
          <a:xfrm>
            <a:off x="3960440" y="2674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4" hasCustomPrompt="1"/>
          </p:nvPr>
        </p:nvSpPr>
        <p:spPr>
          <a:xfrm>
            <a:off x="7308472" y="18516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5" hasCustomPrompt="1"/>
          </p:nvPr>
        </p:nvSpPr>
        <p:spPr>
          <a:xfrm>
            <a:off x="5742552" y="34358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6" hasCustomPrompt="1"/>
          </p:nvPr>
        </p:nvSpPr>
        <p:spPr>
          <a:xfrm>
            <a:off x="3960440" y="18516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7" hasCustomPrompt="1"/>
          </p:nvPr>
        </p:nvSpPr>
        <p:spPr>
          <a:xfrm>
            <a:off x="5742552" y="18510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7308472" y="2674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2672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7200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38CBAB6-72BF-4CFB-BCAB-6C3EAB2061EF}" type="datetimeFigureOut">
              <a:rPr lang="en-IN" smtClean="0"/>
              <a:t>11-09-2020</a:t>
            </a:fld>
            <a:endParaRPr lang="en-IN"/>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D94616DA-9257-4CB6-B4ED-C75B9BB5D082}" type="slidenum">
              <a:rPr lang="en-IN" smtClean="0"/>
              <a:t>‹#›</a:t>
            </a:fld>
            <a:endParaRPr lang="en-IN"/>
          </a:p>
        </p:txBody>
      </p:sp>
    </p:spTree>
    <p:extLst>
      <p:ext uri="{BB962C8B-B14F-4D97-AF65-F5344CB8AC3E}">
        <p14:creationId xmlns:p14="http://schemas.microsoft.com/office/powerpoint/2010/main" val="109123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val 4"/>
          <p:cNvSpPr/>
          <p:nvPr userDrawn="1"/>
        </p:nvSpPr>
        <p:spPr>
          <a:xfrm>
            <a:off x="2519772" y="519522"/>
            <a:ext cx="4104456" cy="4104456"/>
          </a:xfrm>
          <a:prstGeom prst="ellips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9"/>
          <p:cNvSpPr>
            <a:spLocks noGrp="1"/>
          </p:cNvSpPr>
          <p:nvPr>
            <p:ph type="body" sz="quarter" idx="10" hasCustomPrompt="1"/>
          </p:nvPr>
        </p:nvSpPr>
        <p:spPr>
          <a:xfrm>
            <a:off x="2519772" y="2116842"/>
            <a:ext cx="4104456"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2519624" y="2715766"/>
            <a:ext cx="410445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721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flipH="1">
            <a:off x="0" y="0"/>
            <a:ext cx="3203848" cy="51435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72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0" y="3723878"/>
            <a:ext cx="9144000" cy="141962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3888209" y="3040087"/>
            <a:ext cx="1367581" cy="1367581"/>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553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463352"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3297920"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3" hasCustomPrompt="1"/>
          </p:nvPr>
        </p:nvSpPr>
        <p:spPr>
          <a:xfrm>
            <a:off x="6132488"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26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Rectangle 7"/>
          <p:cNvSpPr/>
          <p:nvPr userDrawn="1"/>
        </p:nvSpPr>
        <p:spPr>
          <a:xfrm flipH="1">
            <a:off x="0" y="2304256"/>
            <a:ext cx="9144000" cy="1419622"/>
          </a:xfrm>
          <a:prstGeom prst="rect">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0880" y="152282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11" name="Picture Placeholder 2"/>
          <p:cNvSpPr>
            <a:spLocks noGrp="1"/>
          </p:cNvSpPr>
          <p:nvPr>
            <p:ph type="pic" idx="1" hasCustomPrompt="1"/>
          </p:nvPr>
        </p:nvSpPr>
        <p:spPr>
          <a:xfrm>
            <a:off x="3755527" y="166096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844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0" y="0"/>
            <a:ext cx="9144000"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004047" y="1779661"/>
            <a:ext cx="3200431" cy="2410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265515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78"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8" r:id="rId4"/>
    <p:sldLayoutId id="2147483669" r:id="rId5"/>
    <p:sldLayoutId id="2147483670" r:id="rId6"/>
    <p:sldLayoutId id="2147483671" r:id="rId7"/>
    <p:sldLayoutId id="2147483672" r:id="rId8"/>
    <p:sldLayoutId id="2147483673" r:id="rId9"/>
    <p:sldLayoutId id="2147483674" r:id="rId10"/>
    <p:sldLayoutId id="2147483676" r:id="rId11"/>
    <p:sldLayoutId id="2147483675" r:id="rId12"/>
    <p:sldLayoutId id="2147483677" r:id="rId13"/>
    <p:sldLayoutId id="2147483656" r:id="rId14"/>
    <p:sldLayoutId id="2147483679"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3" Type="http://schemas.openxmlformats.org/officeDocument/2006/relationships/diagramLayout" Target="../diagrams/layout2.xml"/><Relationship Id="rId7" Type="http://schemas.openxmlformats.org/officeDocument/2006/relationships/image" Target="../media/image11.jpg"/><Relationship Id="rId12" Type="http://schemas.openxmlformats.org/officeDocument/2006/relationships/image" Target="../media/image16.jpeg"/><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11" Type="http://schemas.openxmlformats.org/officeDocument/2006/relationships/image" Target="../media/image15.jpg"/><Relationship Id="rId5" Type="http://schemas.openxmlformats.org/officeDocument/2006/relationships/diagramColors" Target="../diagrams/colors2.xml"/><Relationship Id="rId10" Type="http://schemas.openxmlformats.org/officeDocument/2006/relationships/image" Target="../media/image14.jpeg"/><Relationship Id="rId4" Type="http://schemas.openxmlformats.org/officeDocument/2006/relationships/diagramQuickStyle" Target="../diagrams/quickStyle2.xml"/><Relationship Id="rId9" Type="http://schemas.openxmlformats.org/officeDocument/2006/relationships/image" Target="../media/image13.png"/><Relationship Id="rId1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73" y="3291830"/>
            <a:ext cx="9144000" cy="648071"/>
          </a:xfrm>
        </p:spPr>
        <p:txBody>
          <a:bodyPr/>
          <a:lstStyle/>
          <a:p>
            <a:r>
              <a:rPr lang="en-US" altLang="ko-KR" dirty="0"/>
              <a:t>SMART ATTENDANCE SYSTEM</a:t>
            </a:r>
          </a:p>
        </p:txBody>
      </p:sp>
      <p:sp>
        <p:nvSpPr>
          <p:cNvPr id="4" name="Text Placeholder 3"/>
          <p:cNvSpPr>
            <a:spLocks noGrp="1"/>
          </p:cNvSpPr>
          <p:nvPr>
            <p:ph type="body" sz="quarter" idx="11"/>
          </p:nvPr>
        </p:nvSpPr>
        <p:spPr>
          <a:xfrm>
            <a:off x="-148" y="3975905"/>
            <a:ext cx="9144000" cy="288032"/>
          </a:xfrm>
        </p:spPr>
        <p:txBody>
          <a:bodyPr/>
          <a:lstStyle/>
          <a:p>
            <a:pPr>
              <a:spcBef>
                <a:spcPts val="0"/>
              </a:spcBef>
              <a:defRPr/>
            </a:pPr>
            <a:r>
              <a:rPr lang="en-US" altLang="ko-KR" dirty="0"/>
              <a:t>FACE RECOGNITION (PYTHON)</a:t>
            </a:r>
          </a:p>
        </p:txBody>
      </p:sp>
      <p:sp>
        <p:nvSpPr>
          <p:cNvPr id="6" name="TextBox 5">
            <a:hlinkClick r:id="rId3"/>
          </p:cNvPr>
          <p:cNvSpPr txBox="1"/>
          <p:nvPr/>
        </p:nvSpPr>
        <p:spPr>
          <a:xfrm>
            <a:off x="-18256" y="4825165"/>
            <a:ext cx="9180512" cy="215444"/>
          </a:xfrm>
          <a:prstGeom prst="rect">
            <a:avLst/>
          </a:prstGeom>
          <a:noFill/>
        </p:spPr>
        <p:txBody>
          <a:bodyPr wrap="square" rtlCol="0">
            <a:spAutoFit/>
          </a:bodyPr>
          <a:lstStyle/>
          <a:p>
            <a:pPr algn="ctr"/>
            <a:r>
              <a:rPr lang="en-US" altLang="ko-KR" sz="800" b="1" dirty="0">
                <a:solidFill>
                  <a:schemeClr val="bg1"/>
                </a:solidFill>
                <a:cs typeface="Arial" pitchFamily="34" charset="0"/>
                <a:hlinkClick r:id="rId3"/>
              </a:rPr>
              <a:t>http://www.free-powerpoint-templates-design.com</a:t>
            </a:r>
            <a:endParaRPr lang="ko-KR" altLang="en-US" sz="800" b="1" dirty="0">
              <a:solidFill>
                <a:schemeClr val="bg1"/>
              </a:solidFill>
              <a:cs typeface="Arial" pitchFamily="34" charset="0"/>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b="11037"/>
          <a:stretch/>
        </p:blipFill>
        <p:spPr>
          <a:xfrm>
            <a:off x="3741000" y="1226894"/>
            <a:ext cx="1661704" cy="1570705"/>
          </a:xfrm>
          <a:prstGeom prst="rect">
            <a:avLst/>
          </a:prstGeom>
        </p:spPr>
      </p:pic>
      <p:sp>
        <p:nvSpPr>
          <p:cNvPr id="7" name="Rectangle 6"/>
          <p:cNvSpPr/>
          <p:nvPr/>
        </p:nvSpPr>
        <p:spPr>
          <a:xfrm>
            <a:off x="1259632" y="67945"/>
            <a:ext cx="6426759"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SKILL LAB PROJECT</a:t>
            </a:r>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27735" b="27735"/>
          <a:stretch>
            <a:fillRect/>
          </a:stretch>
        </p:blipFill>
        <p:spPr>
          <a:xfrm>
            <a:off x="264666" y="411510"/>
            <a:ext cx="3517232" cy="1728191"/>
          </a:xfrm>
        </p:spPr>
      </p:pic>
      <p:pic>
        <p:nvPicPr>
          <p:cNvPr id="6" name="Picture 3" descr="D:\Fullppt\005-PNG이미지\노트북.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923678"/>
            <a:ext cx="6797476" cy="34573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1"/>
          <p:cNvPicPr>
            <a:picLocks noGrp="1" noChangeAspect="1"/>
          </p:cNvPicPr>
          <p:nvPr>
            <p:ph type="pic" idx="12"/>
          </p:nvPr>
        </p:nvPicPr>
        <p:blipFill>
          <a:blip r:embed="rId4" cstate="print">
            <a:extLst>
              <a:ext uri="{28A0092B-C50C-407E-A947-70E740481C1C}">
                <a14:useLocalDpi xmlns:a14="http://schemas.microsoft.com/office/drawing/2010/main" val="0"/>
              </a:ext>
            </a:extLst>
          </a:blip>
          <a:srcRect t="2716" b="2716"/>
          <a:stretch>
            <a:fillRect/>
          </a:stretch>
        </p:blipFill>
        <p:spPr>
          <a:xfrm>
            <a:off x="5220072" y="2377082"/>
            <a:ext cx="3200431" cy="2410501"/>
          </a:xfrm>
        </p:spPr>
      </p:pic>
      <p:sp>
        <p:nvSpPr>
          <p:cNvPr id="7" name="Notched Right Arrow 6"/>
          <p:cNvSpPr/>
          <p:nvPr/>
        </p:nvSpPr>
        <p:spPr>
          <a:xfrm rot="2280982">
            <a:off x="3249374" y="2582348"/>
            <a:ext cx="1815479" cy="1097432"/>
          </a:xfrm>
          <a:prstGeom prst="notchedRightArrow">
            <a:avLst/>
          </a:prstGeom>
          <a:solidFill>
            <a:srgbClr val="C0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8" name="Rectangle 7"/>
          <p:cNvSpPr/>
          <p:nvPr/>
        </p:nvSpPr>
        <p:spPr>
          <a:xfrm>
            <a:off x="699406" y="3396308"/>
            <a:ext cx="3284682" cy="1200329"/>
          </a:xfrm>
          <a:prstGeom prst="rect">
            <a:avLst/>
          </a:prstGeom>
          <a:noFill/>
        </p:spPr>
        <p:txBody>
          <a:bodyPr wrap="none" lIns="91440" tIns="45720" rIns="91440" bIns="45720">
            <a:spAutoFit/>
          </a:bodyPr>
          <a:lstStyle/>
          <a:p>
            <a:pPr algn="ctr"/>
            <a:r>
              <a:rPr lang="en-US" sz="2400" b="1" cap="none" spc="0" dirty="0">
                <a:ln w="0"/>
                <a:effectLst>
                  <a:reflection blurRad="6350" stA="53000" endA="300" endPos="35500" dir="5400000" sy="-90000" algn="bl" rotWithShape="0"/>
                </a:effectLst>
              </a:rPr>
              <a:t>The Attendance gets </a:t>
            </a:r>
          </a:p>
          <a:p>
            <a:pPr algn="ctr"/>
            <a:r>
              <a:rPr lang="en-US" sz="2400" b="1" cap="none" spc="0" dirty="0">
                <a:ln w="0"/>
                <a:effectLst>
                  <a:reflection blurRad="6350" stA="53000" endA="300" endPos="35500" dir="5400000" sy="-90000" algn="bl" rotWithShape="0"/>
                </a:effectLst>
              </a:rPr>
              <a:t>reflected</a:t>
            </a:r>
          </a:p>
          <a:p>
            <a:pPr algn="ctr"/>
            <a:r>
              <a:rPr lang="en-US" sz="2400" b="1" cap="none" spc="0" dirty="0">
                <a:ln w="0"/>
                <a:effectLst>
                  <a:reflection blurRad="6350" stA="53000" endA="300" endPos="35500" dir="5400000" sy="-90000" algn="bl" rotWithShape="0"/>
                </a:effectLst>
              </a:rPr>
              <a:t> in the web page</a:t>
            </a:r>
          </a:p>
        </p:txBody>
      </p:sp>
      <p:sp>
        <p:nvSpPr>
          <p:cNvPr id="15" name="Rectangle 14"/>
          <p:cNvSpPr/>
          <p:nvPr/>
        </p:nvSpPr>
        <p:spPr>
          <a:xfrm>
            <a:off x="4499992" y="214021"/>
            <a:ext cx="4005508" cy="1569660"/>
          </a:xfrm>
          <a:prstGeom prst="rect">
            <a:avLst/>
          </a:prstGeom>
          <a:noFill/>
        </p:spPr>
        <p:txBody>
          <a:bodyPr wrap="square" lIns="91440" tIns="45720" rIns="91440" bIns="45720">
            <a:spAutoFit/>
          </a:bodyPr>
          <a:lstStyle/>
          <a:p>
            <a:pPr algn="just"/>
            <a:r>
              <a:rPr lang="en-US" sz="2400" b="1" cap="none" spc="0" dirty="0">
                <a:ln w="0"/>
                <a:effectLst>
                  <a:reflection blurRad="6350" stA="53000" endA="300" endPos="35500" dir="5400000" sy="-90000" algn="bl" rotWithShape="0"/>
                </a:effectLst>
              </a:rPr>
              <a:t>This we have </a:t>
            </a:r>
            <a:r>
              <a:rPr lang="en-US" sz="2400" b="1" cap="none" spc="0" dirty="0" err="1">
                <a:ln w="0"/>
                <a:effectLst>
                  <a:reflection blurRad="6350" stA="53000" endA="300" endPos="35500" dir="5400000" sy="-90000" algn="bl" rotWithShape="0"/>
                </a:effectLst>
              </a:rPr>
              <a:t>have</a:t>
            </a:r>
            <a:r>
              <a:rPr lang="en-US" sz="2400" b="1" cap="none" spc="0" dirty="0">
                <a:ln w="0"/>
                <a:effectLst>
                  <a:reflection blurRad="6350" stA="53000" endA="300" endPos="35500" dir="5400000" sy="-90000" algn="bl" rotWithShape="0"/>
                </a:effectLst>
              </a:rPr>
              <a:t> </a:t>
            </a:r>
          </a:p>
          <a:p>
            <a:pPr algn="just"/>
            <a:r>
              <a:rPr lang="en-US" sz="2400" b="1" cap="none" spc="0" dirty="0">
                <a:ln w="0"/>
                <a:effectLst>
                  <a:reflection blurRad="6350" stA="53000" endA="300" endPos="35500" dir="5400000" sy="-90000" algn="bl" rotWithShape="0"/>
                </a:effectLst>
              </a:rPr>
              <a:t>implemented in reality</a:t>
            </a:r>
          </a:p>
          <a:p>
            <a:pPr algn="just"/>
            <a:r>
              <a:rPr lang="en-US" sz="2400" b="1" dirty="0">
                <a:ln w="0"/>
                <a:effectLst>
                  <a:reflection blurRad="6350" stA="53000" endA="300" endPos="35500" dir="5400000" sy="-90000" algn="bl" rotWithShape="0"/>
                </a:effectLst>
              </a:rPr>
              <a:t>And the end result is </a:t>
            </a:r>
          </a:p>
          <a:p>
            <a:pPr algn="just"/>
            <a:r>
              <a:rPr lang="en-US" sz="2400" b="1" dirty="0">
                <a:ln w="0"/>
                <a:effectLst>
                  <a:reflection blurRad="6350" stA="53000" endA="300" endPos="35500" dir="5400000" sy="-90000" algn="bl" rotWithShape="0"/>
                </a:effectLst>
              </a:rPr>
              <a:t>displayed in the web page</a:t>
            </a:r>
            <a:endParaRPr lang="en-US" sz="2400" b="1"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1259965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3635896"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ext Placeholder 1"/>
          <p:cNvSpPr>
            <a:spLocks noGrp="1"/>
          </p:cNvSpPr>
          <p:nvPr>
            <p:ph type="body" sz="quarter" idx="10"/>
          </p:nvPr>
        </p:nvSpPr>
        <p:spPr>
          <a:xfrm>
            <a:off x="179512" y="267494"/>
            <a:ext cx="3203848" cy="1944216"/>
          </a:xfrm>
        </p:spPr>
        <p:txBody>
          <a:bodyPr/>
          <a:lstStyle/>
          <a:p>
            <a:pPr algn="r"/>
            <a:r>
              <a:rPr lang="en-US" altLang="ko-KR" sz="4800" dirty="0">
                <a:solidFill>
                  <a:schemeClr val="bg1"/>
                </a:solidFill>
              </a:rPr>
              <a:t>Conclusion</a:t>
            </a:r>
          </a:p>
        </p:txBody>
      </p:sp>
      <p:cxnSp>
        <p:nvCxnSpPr>
          <p:cNvPr id="12" name="Straight Arrow Connector 11"/>
          <p:cNvCxnSpPr/>
          <p:nvPr/>
        </p:nvCxnSpPr>
        <p:spPr>
          <a:xfrm>
            <a:off x="4139952" y="2067694"/>
            <a:ext cx="3528392" cy="0"/>
          </a:xfrm>
          <a:prstGeom prst="straightConnector1">
            <a:avLst/>
          </a:prstGeom>
          <a:ln w="19050">
            <a:solidFill>
              <a:schemeClr val="accent1"/>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4803998"/>
            <a:ext cx="3528392" cy="0"/>
          </a:xfrm>
          <a:prstGeom prst="straightConnector1">
            <a:avLst/>
          </a:prstGeom>
          <a:ln w="19050">
            <a:solidFill>
              <a:schemeClr val="accent1"/>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31640" y="2571750"/>
            <a:ext cx="5214365" cy="2123658"/>
          </a:xfrm>
          <a:prstGeom prst="rect">
            <a:avLst/>
          </a:prstGeom>
          <a:noFill/>
        </p:spPr>
        <p:txBody>
          <a:bodyPr wrap="square" rtlCol="0">
            <a:spAutoFit/>
          </a:bodyPr>
          <a:lstStyle/>
          <a:p>
            <a:pPr algn="just">
              <a:lnSpc>
                <a:spcPct val="150000"/>
              </a:lnSpc>
            </a:pPr>
            <a:r>
              <a:rPr lang="en-IN" sz="1100" dirty="0">
                <a:latin typeface="Bahnschrift SemiBold" panose="020B0502040204020203" pitchFamily="34" charset="0"/>
              </a:rPr>
              <a:t>With everything getting technologized, then why cannot attendance be recorded as smart as possible to minimize the human efforts.</a:t>
            </a:r>
          </a:p>
          <a:p>
            <a:pPr algn="just">
              <a:lnSpc>
                <a:spcPct val="150000"/>
              </a:lnSpc>
            </a:pPr>
            <a:r>
              <a:rPr lang="en-IN" sz="1100" dirty="0">
                <a:latin typeface="Bahnschrift SemiBold" panose="020B0502040204020203" pitchFamily="34" charset="0"/>
              </a:rPr>
              <a:t>The main aim is to pursue a mechanism of smart attendance through face recognition so that there is no room for flaws or any attendees left behind.</a:t>
            </a:r>
          </a:p>
          <a:p>
            <a:pPr algn="just">
              <a:lnSpc>
                <a:spcPct val="150000"/>
              </a:lnSpc>
            </a:pPr>
            <a:r>
              <a:rPr lang="en-IN" sz="1100" dirty="0">
                <a:latin typeface="Bahnschrift SemiBold" panose="020B0502040204020203" pitchFamily="34" charset="0"/>
              </a:rPr>
              <a:t>So have designed an efficient system through which the smart attendance agenda can be carried out, and there will be no workload on the teachers.</a:t>
            </a:r>
          </a:p>
          <a:p>
            <a:r>
              <a:rPr lang="en-IN" sz="1100" dirty="0">
                <a:latin typeface="Bahnschrift SemiBold" panose="020B0502040204020203" pitchFamily="34" charset="0"/>
              </a:rPr>
              <a:t>  It can be applicable in every educational institutions to keep a track of students attending lectures.</a:t>
            </a:r>
          </a:p>
          <a:p>
            <a:r>
              <a:rPr lang="en-IN" sz="1100" dirty="0">
                <a:latin typeface="Bahnschrift SemiBold" panose="020B0502040204020203" pitchFamily="34" charset="0"/>
              </a:rPr>
              <a:t> </a:t>
            </a:r>
          </a:p>
        </p:txBody>
      </p:sp>
    </p:spTree>
    <p:extLst>
      <p:ext uri="{BB962C8B-B14F-4D97-AF65-F5344CB8AC3E}">
        <p14:creationId xmlns:p14="http://schemas.microsoft.com/office/powerpoint/2010/main" val="14047681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5580112" y="3291830"/>
            <a:ext cx="3321743" cy="1754326"/>
          </a:xfrm>
          <a:prstGeom prst="rect">
            <a:avLst/>
          </a:prstGeom>
          <a:noFill/>
        </p:spPr>
        <p:txBody>
          <a:bodyPr wrap="none" lIns="91440" tIns="45720" rIns="91440" bIns="45720">
            <a:spAutoFit/>
          </a:bodyPr>
          <a:lstStyle/>
          <a:p>
            <a:pPr algn="ctr"/>
            <a:r>
              <a:rPr lang="en-US" sz="3600" b="1" dirty="0">
                <a:ln w="0"/>
                <a:effectLst>
                  <a:glow rad="101600">
                    <a:schemeClr val="accent2">
                      <a:lumMod val="40000"/>
                      <a:lumOff val="60000"/>
                      <a:alpha val="60000"/>
                    </a:schemeClr>
                  </a:glow>
                  <a:reflection blurRad="6350" stA="53000" endA="300" endPos="35500" dir="5400000" sy="-90000" algn="bl" rotWithShape="0"/>
                </a:effectLst>
                <a:latin typeface="Bahnschrift Condensed" panose="020B0502040204020203" pitchFamily="34" charset="0"/>
              </a:rPr>
              <a:t>DIPESH KUMAR SINGH</a:t>
            </a:r>
          </a:p>
          <a:p>
            <a:pPr algn="ctr"/>
            <a:r>
              <a:rPr lang="en-US" sz="3600" b="1" cap="none" spc="0" dirty="0">
                <a:ln w="0"/>
                <a:effectLst>
                  <a:glow rad="101600">
                    <a:schemeClr val="accent2">
                      <a:lumMod val="40000"/>
                      <a:lumOff val="60000"/>
                      <a:alpha val="60000"/>
                    </a:schemeClr>
                  </a:glow>
                  <a:reflection blurRad="6350" stA="53000" endA="300" endPos="35500" dir="5400000" sy="-90000" algn="bl" rotWithShape="0"/>
                </a:effectLst>
                <a:latin typeface="Bahnschrift Condensed" panose="020B0502040204020203" pitchFamily="34" charset="0"/>
              </a:rPr>
              <a:t>GAURAV MAHAPATRO</a:t>
            </a:r>
          </a:p>
          <a:p>
            <a:pPr algn="ctr"/>
            <a:r>
              <a:rPr lang="en-US" sz="3600" b="1" dirty="0">
                <a:ln w="0"/>
                <a:effectLst>
                  <a:glow rad="101600">
                    <a:schemeClr val="accent2">
                      <a:lumMod val="40000"/>
                      <a:lumOff val="60000"/>
                      <a:alpha val="60000"/>
                    </a:schemeClr>
                  </a:glow>
                  <a:reflection blurRad="6350" stA="53000" endA="300" endPos="35500" dir="5400000" sy="-90000" algn="bl" rotWithShape="0"/>
                </a:effectLst>
                <a:latin typeface="Bahnschrift Condensed" panose="020B0502040204020203" pitchFamily="34" charset="0"/>
              </a:rPr>
              <a:t>SUBHA SNIGDHA</a:t>
            </a:r>
            <a:endParaRPr lang="en-US" sz="3600" b="1" cap="none" spc="0" dirty="0">
              <a:ln w="0"/>
              <a:effectLst>
                <a:glow rad="101600">
                  <a:schemeClr val="accent2">
                    <a:lumMod val="40000"/>
                    <a:lumOff val="60000"/>
                    <a:alpha val="60000"/>
                  </a:schemeClr>
                </a:glow>
                <a:reflection blurRad="6350" stA="53000" endA="300" endPos="35500" dir="5400000" sy="-90000" algn="bl" rotWithShape="0"/>
              </a:effectLst>
              <a:latin typeface="Bahnschrift Condensed" panose="020B0502040204020203" pitchFamily="34" charset="0"/>
            </a:endParaRPr>
          </a:p>
        </p:txBody>
      </p:sp>
    </p:spTree>
    <p:extLst>
      <p:ext uri="{BB962C8B-B14F-4D97-AF65-F5344CB8AC3E}">
        <p14:creationId xmlns:p14="http://schemas.microsoft.com/office/powerpoint/2010/main" val="395749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5896" y="411510"/>
            <a:ext cx="5436096" cy="1296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3923928" y="483518"/>
            <a:ext cx="5220072" cy="576064"/>
          </a:xfrm>
        </p:spPr>
        <p:txBody>
          <a:bodyPr/>
          <a:lstStyle/>
          <a:p>
            <a:r>
              <a:rPr lang="en-US" altLang="ko-KR" dirty="0">
                <a:solidFill>
                  <a:schemeClr val="bg1"/>
                </a:solidFill>
              </a:rPr>
              <a:t>FACE DETECTION</a:t>
            </a:r>
            <a:endParaRPr lang="ko-KR" altLang="en-US" dirty="0">
              <a:solidFill>
                <a:schemeClr val="bg1"/>
              </a:solidFill>
            </a:endParaRPr>
          </a:p>
        </p:txBody>
      </p:sp>
      <p:sp>
        <p:nvSpPr>
          <p:cNvPr id="3" name="Text Placeholder 2"/>
          <p:cNvSpPr>
            <a:spLocks noGrp="1"/>
          </p:cNvSpPr>
          <p:nvPr>
            <p:ph type="body" sz="quarter" idx="11"/>
          </p:nvPr>
        </p:nvSpPr>
        <p:spPr>
          <a:xfrm>
            <a:off x="3923928" y="1059582"/>
            <a:ext cx="5220072" cy="288032"/>
          </a:xfrm>
        </p:spPr>
        <p:txBody>
          <a:bodyPr/>
          <a:lstStyle/>
          <a:p>
            <a:pPr lvl="0"/>
            <a:r>
              <a:rPr lang="en-US" altLang="ko-KR" dirty="0">
                <a:solidFill>
                  <a:schemeClr val="bg1"/>
                </a:solidFill>
              </a:rPr>
              <a:t>Smart Attendance using Face Recognition</a:t>
            </a:r>
          </a:p>
        </p:txBody>
      </p:sp>
      <p:sp>
        <p:nvSpPr>
          <p:cNvPr id="5" name="TextBox 4"/>
          <p:cNvSpPr txBox="1"/>
          <p:nvPr/>
        </p:nvSpPr>
        <p:spPr>
          <a:xfrm>
            <a:off x="3648412" y="1923678"/>
            <a:ext cx="5423580" cy="2031325"/>
          </a:xfrm>
          <a:prstGeom prst="rect">
            <a:avLst/>
          </a:prstGeom>
          <a:noFill/>
        </p:spPr>
        <p:txBody>
          <a:bodyPr wrap="square" rtlCol="0">
            <a:spAutoFit/>
          </a:bodyPr>
          <a:lstStyle/>
          <a:p>
            <a:pPr algn="just"/>
            <a:r>
              <a:rPr lang="en-IN" dirty="0"/>
              <a:t>Face Detection has been one of the hottest </a:t>
            </a:r>
          </a:p>
          <a:p>
            <a:pPr algn="just"/>
            <a:r>
              <a:rPr lang="en-IN" dirty="0"/>
              <a:t>topic of computer vision for the past few </a:t>
            </a:r>
            <a:r>
              <a:rPr lang="en-IN" dirty="0" err="1"/>
              <a:t>years.This</a:t>
            </a:r>
            <a:r>
              <a:rPr lang="en-IN" dirty="0"/>
              <a:t> technology has been available for some years now and is being used all over the place.</a:t>
            </a:r>
          </a:p>
          <a:p>
            <a:pPr algn="just"/>
            <a:r>
              <a:rPr lang="en-IN" dirty="0"/>
              <a:t>It ensures fair attendance system and no</a:t>
            </a:r>
          </a:p>
          <a:p>
            <a:pPr algn="just"/>
            <a:r>
              <a:rPr lang="en-IN" dirty="0"/>
              <a:t> tampering of the recorded attendance can occur.</a:t>
            </a:r>
          </a:p>
          <a:p>
            <a:endParaRPr lang="en-IN" dirty="0"/>
          </a:p>
        </p:txBody>
      </p:sp>
      <p:graphicFrame>
        <p:nvGraphicFramePr>
          <p:cNvPr id="6" name="Diagram 5"/>
          <p:cNvGraphicFramePr/>
          <p:nvPr>
            <p:extLst>
              <p:ext uri="{D42A27DB-BD31-4B8C-83A1-F6EECF244321}">
                <p14:modId xmlns:p14="http://schemas.microsoft.com/office/powerpoint/2010/main" val="351364894"/>
              </p:ext>
            </p:extLst>
          </p:nvPr>
        </p:nvGraphicFramePr>
        <p:xfrm>
          <a:off x="3384044" y="2715766"/>
          <a:ext cx="5759956" cy="3631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83619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3347" r="3347"/>
          <a:stretch>
            <a:fillRect/>
          </a:stretch>
        </p:blipFill>
        <p:spPr/>
      </p:pic>
      <p:sp>
        <p:nvSpPr>
          <p:cNvPr id="2" name="Text Placeholder 1"/>
          <p:cNvSpPr>
            <a:spLocks noGrp="1"/>
          </p:cNvSpPr>
          <p:nvPr>
            <p:ph type="body" sz="quarter" idx="10"/>
          </p:nvPr>
        </p:nvSpPr>
        <p:spPr/>
        <p:txBody>
          <a:bodyPr/>
          <a:lstStyle/>
          <a:p>
            <a:r>
              <a:rPr lang="en-IN" altLang="ko-KR" b="1" dirty="0">
                <a:solidFill>
                  <a:srgbClr val="C00000"/>
                </a:solidFill>
                <a:effectLst>
                  <a:glow rad="101600">
                    <a:schemeClr val="bg1">
                      <a:alpha val="60000"/>
                    </a:schemeClr>
                  </a:glow>
                </a:effectLst>
              </a:rPr>
              <a:t>FACE RECOGNITION</a:t>
            </a:r>
            <a:endParaRPr lang="ko-KR" altLang="en-US" b="1" dirty="0">
              <a:solidFill>
                <a:srgbClr val="C00000"/>
              </a:solidFill>
              <a:effectLst>
                <a:glow rad="101600">
                  <a:schemeClr val="bg1">
                    <a:alpha val="60000"/>
                  </a:schemeClr>
                </a:glow>
              </a:effectLst>
            </a:endParaRPr>
          </a:p>
        </p:txBody>
      </p:sp>
      <p:sp>
        <p:nvSpPr>
          <p:cNvPr id="13" name="Rectangle 8"/>
          <p:cNvSpPr/>
          <p:nvPr/>
        </p:nvSpPr>
        <p:spPr>
          <a:xfrm flipH="1">
            <a:off x="0" y="2991915"/>
            <a:ext cx="9158631" cy="2151583"/>
          </a:xfrm>
          <a:custGeom>
            <a:avLst/>
            <a:gdLst>
              <a:gd name="connsiteX0" fmla="*/ 0 w 9144000"/>
              <a:gd name="connsiteY0" fmla="*/ 0 h 1419622"/>
              <a:gd name="connsiteX1" fmla="*/ 9144000 w 9144000"/>
              <a:gd name="connsiteY1" fmla="*/ 0 h 1419622"/>
              <a:gd name="connsiteX2" fmla="*/ 9144000 w 9144000"/>
              <a:gd name="connsiteY2" fmla="*/ 1419622 h 1419622"/>
              <a:gd name="connsiteX3" fmla="*/ 0 w 9144000"/>
              <a:gd name="connsiteY3" fmla="*/ 1419622 h 1419622"/>
              <a:gd name="connsiteX4" fmla="*/ 0 w 9144000"/>
              <a:gd name="connsiteY4" fmla="*/ 0 h 1419622"/>
              <a:gd name="connsiteX0" fmla="*/ 0 w 9144000"/>
              <a:gd name="connsiteY0" fmla="*/ 731961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0 w 9144000"/>
              <a:gd name="connsiteY5" fmla="*/ 731961 h 2151583"/>
              <a:gd name="connsiteX0" fmla="*/ 21945 w 9144000"/>
              <a:gd name="connsiteY0" fmla="*/ 1156243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21945 w 9144000"/>
              <a:gd name="connsiteY5" fmla="*/ 1156243 h 2151583"/>
              <a:gd name="connsiteX0" fmla="*/ 21945 w 9144000"/>
              <a:gd name="connsiteY0" fmla="*/ 1156243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21945 w 9144000"/>
              <a:gd name="connsiteY5" fmla="*/ 1156243 h 2151583"/>
              <a:gd name="connsiteX0" fmla="*/ 21945 w 9144000"/>
              <a:gd name="connsiteY0" fmla="*/ 1156243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21945 w 9144000"/>
              <a:gd name="connsiteY5" fmla="*/ 1156243 h 2151583"/>
              <a:gd name="connsiteX0" fmla="*/ 21945 w 9144000"/>
              <a:gd name="connsiteY0" fmla="*/ 1156243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21945 w 9144000"/>
              <a:gd name="connsiteY5" fmla="*/ 1156243 h 2151583"/>
              <a:gd name="connsiteX0" fmla="*/ 21945 w 9144000"/>
              <a:gd name="connsiteY0" fmla="*/ 1156480 h 2151820"/>
              <a:gd name="connsiteX1" fmla="*/ 6920179 w 9144000"/>
              <a:gd name="connsiteY1" fmla="*/ 237 h 2151820"/>
              <a:gd name="connsiteX2" fmla="*/ 9144000 w 9144000"/>
              <a:gd name="connsiteY2" fmla="*/ 732198 h 2151820"/>
              <a:gd name="connsiteX3" fmla="*/ 9144000 w 9144000"/>
              <a:gd name="connsiteY3" fmla="*/ 2151820 h 2151820"/>
              <a:gd name="connsiteX4" fmla="*/ 0 w 9144000"/>
              <a:gd name="connsiteY4" fmla="*/ 2151820 h 2151820"/>
              <a:gd name="connsiteX5" fmla="*/ 21945 w 9144000"/>
              <a:gd name="connsiteY5" fmla="*/ 1156480 h 2151820"/>
              <a:gd name="connsiteX0" fmla="*/ 21945 w 9144000"/>
              <a:gd name="connsiteY0" fmla="*/ 1156258 h 2151598"/>
              <a:gd name="connsiteX1" fmla="*/ 6920179 w 9144000"/>
              <a:gd name="connsiteY1" fmla="*/ 15 h 2151598"/>
              <a:gd name="connsiteX2" fmla="*/ 9144000 w 9144000"/>
              <a:gd name="connsiteY2" fmla="*/ 731976 h 2151598"/>
              <a:gd name="connsiteX3" fmla="*/ 9144000 w 9144000"/>
              <a:gd name="connsiteY3" fmla="*/ 2151598 h 2151598"/>
              <a:gd name="connsiteX4" fmla="*/ 0 w 9144000"/>
              <a:gd name="connsiteY4" fmla="*/ 2151598 h 2151598"/>
              <a:gd name="connsiteX5" fmla="*/ 21945 w 9144000"/>
              <a:gd name="connsiteY5" fmla="*/ 1156258 h 2151598"/>
              <a:gd name="connsiteX0" fmla="*/ 21945 w 9144000"/>
              <a:gd name="connsiteY0" fmla="*/ 1156291 h 2151631"/>
              <a:gd name="connsiteX1" fmla="*/ 6920179 w 9144000"/>
              <a:gd name="connsiteY1" fmla="*/ 48 h 2151631"/>
              <a:gd name="connsiteX2" fmla="*/ 9144000 w 9144000"/>
              <a:gd name="connsiteY2" fmla="*/ 732009 h 2151631"/>
              <a:gd name="connsiteX3" fmla="*/ 9144000 w 9144000"/>
              <a:gd name="connsiteY3" fmla="*/ 2151631 h 2151631"/>
              <a:gd name="connsiteX4" fmla="*/ 0 w 9144000"/>
              <a:gd name="connsiteY4" fmla="*/ 2151631 h 2151631"/>
              <a:gd name="connsiteX5" fmla="*/ 21945 w 9144000"/>
              <a:gd name="connsiteY5" fmla="*/ 1156291 h 2151631"/>
              <a:gd name="connsiteX0" fmla="*/ 0 w 9158631"/>
              <a:gd name="connsiteY0" fmla="*/ 1185551 h 2151631"/>
              <a:gd name="connsiteX1" fmla="*/ 6934810 w 9158631"/>
              <a:gd name="connsiteY1" fmla="*/ 48 h 2151631"/>
              <a:gd name="connsiteX2" fmla="*/ 9158631 w 9158631"/>
              <a:gd name="connsiteY2" fmla="*/ 732009 h 2151631"/>
              <a:gd name="connsiteX3" fmla="*/ 9158631 w 9158631"/>
              <a:gd name="connsiteY3" fmla="*/ 2151631 h 2151631"/>
              <a:gd name="connsiteX4" fmla="*/ 14631 w 9158631"/>
              <a:gd name="connsiteY4" fmla="*/ 2151631 h 2151631"/>
              <a:gd name="connsiteX5" fmla="*/ 0 w 9158631"/>
              <a:gd name="connsiteY5" fmla="*/ 1185551 h 2151631"/>
              <a:gd name="connsiteX0" fmla="*/ 0 w 9158631"/>
              <a:gd name="connsiteY0" fmla="*/ 1185551 h 2151631"/>
              <a:gd name="connsiteX1" fmla="*/ 6934810 w 9158631"/>
              <a:gd name="connsiteY1" fmla="*/ 48 h 2151631"/>
              <a:gd name="connsiteX2" fmla="*/ 9158631 w 9158631"/>
              <a:gd name="connsiteY2" fmla="*/ 732009 h 2151631"/>
              <a:gd name="connsiteX3" fmla="*/ 9158631 w 9158631"/>
              <a:gd name="connsiteY3" fmla="*/ 2151631 h 2151631"/>
              <a:gd name="connsiteX4" fmla="*/ 14631 w 9158631"/>
              <a:gd name="connsiteY4" fmla="*/ 2151631 h 2151631"/>
              <a:gd name="connsiteX5" fmla="*/ 0 w 9158631"/>
              <a:gd name="connsiteY5" fmla="*/ 1185551 h 2151631"/>
              <a:gd name="connsiteX0" fmla="*/ 0 w 9158631"/>
              <a:gd name="connsiteY0" fmla="*/ 1185551 h 2151631"/>
              <a:gd name="connsiteX1" fmla="*/ 6934810 w 9158631"/>
              <a:gd name="connsiteY1" fmla="*/ 48 h 2151631"/>
              <a:gd name="connsiteX2" fmla="*/ 9158631 w 9158631"/>
              <a:gd name="connsiteY2" fmla="*/ 732009 h 2151631"/>
              <a:gd name="connsiteX3" fmla="*/ 9158631 w 9158631"/>
              <a:gd name="connsiteY3" fmla="*/ 2151631 h 2151631"/>
              <a:gd name="connsiteX4" fmla="*/ 14631 w 9158631"/>
              <a:gd name="connsiteY4" fmla="*/ 2151631 h 2151631"/>
              <a:gd name="connsiteX5" fmla="*/ 0 w 9158631"/>
              <a:gd name="connsiteY5" fmla="*/ 1185551 h 2151631"/>
              <a:gd name="connsiteX0" fmla="*/ 0 w 9158631"/>
              <a:gd name="connsiteY0" fmla="*/ 1185503 h 2151583"/>
              <a:gd name="connsiteX1" fmla="*/ 6934810 w 9158631"/>
              <a:gd name="connsiteY1" fmla="*/ 0 h 2151583"/>
              <a:gd name="connsiteX2" fmla="*/ 9158631 w 9158631"/>
              <a:gd name="connsiteY2" fmla="*/ 731961 h 2151583"/>
              <a:gd name="connsiteX3" fmla="*/ 9158631 w 9158631"/>
              <a:gd name="connsiteY3" fmla="*/ 2151583 h 2151583"/>
              <a:gd name="connsiteX4" fmla="*/ 14631 w 9158631"/>
              <a:gd name="connsiteY4" fmla="*/ 2151583 h 2151583"/>
              <a:gd name="connsiteX5" fmla="*/ 0 w 9158631"/>
              <a:gd name="connsiteY5" fmla="*/ 1185503 h 2151583"/>
              <a:gd name="connsiteX0" fmla="*/ 0 w 9158631"/>
              <a:gd name="connsiteY0" fmla="*/ 1185503 h 2151583"/>
              <a:gd name="connsiteX1" fmla="*/ 6934810 w 9158631"/>
              <a:gd name="connsiteY1" fmla="*/ 0 h 2151583"/>
              <a:gd name="connsiteX2" fmla="*/ 9158631 w 9158631"/>
              <a:gd name="connsiteY2" fmla="*/ 731961 h 2151583"/>
              <a:gd name="connsiteX3" fmla="*/ 9158631 w 9158631"/>
              <a:gd name="connsiteY3" fmla="*/ 2151583 h 2151583"/>
              <a:gd name="connsiteX4" fmla="*/ 14631 w 9158631"/>
              <a:gd name="connsiteY4" fmla="*/ 2151583 h 2151583"/>
              <a:gd name="connsiteX5" fmla="*/ 0 w 9158631"/>
              <a:gd name="connsiteY5" fmla="*/ 1185503 h 2151583"/>
              <a:gd name="connsiteX0" fmla="*/ 0 w 9158631"/>
              <a:gd name="connsiteY0" fmla="*/ 1185503 h 2151583"/>
              <a:gd name="connsiteX1" fmla="*/ 6934810 w 9158631"/>
              <a:gd name="connsiteY1" fmla="*/ 0 h 2151583"/>
              <a:gd name="connsiteX2" fmla="*/ 9158631 w 9158631"/>
              <a:gd name="connsiteY2" fmla="*/ 914841 h 2151583"/>
              <a:gd name="connsiteX3" fmla="*/ 9158631 w 9158631"/>
              <a:gd name="connsiteY3" fmla="*/ 2151583 h 2151583"/>
              <a:gd name="connsiteX4" fmla="*/ 14631 w 9158631"/>
              <a:gd name="connsiteY4" fmla="*/ 2151583 h 2151583"/>
              <a:gd name="connsiteX5" fmla="*/ 0 w 9158631"/>
              <a:gd name="connsiteY5" fmla="*/ 1185503 h 2151583"/>
              <a:gd name="connsiteX0" fmla="*/ 0 w 9158631"/>
              <a:gd name="connsiteY0" fmla="*/ 1185503 h 2151583"/>
              <a:gd name="connsiteX1" fmla="*/ 6934810 w 9158631"/>
              <a:gd name="connsiteY1" fmla="*/ 0 h 2151583"/>
              <a:gd name="connsiteX2" fmla="*/ 9158631 w 9158631"/>
              <a:gd name="connsiteY2" fmla="*/ 914841 h 2151583"/>
              <a:gd name="connsiteX3" fmla="*/ 9158631 w 9158631"/>
              <a:gd name="connsiteY3" fmla="*/ 2151583 h 2151583"/>
              <a:gd name="connsiteX4" fmla="*/ 14631 w 9158631"/>
              <a:gd name="connsiteY4" fmla="*/ 2151583 h 2151583"/>
              <a:gd name="connsiteX5" fmla="*/ 0 w 9158631"/>
              <a:gd name="connsiteY5" fmla="*/ 1185503 h 2151583"/>
              <a:gd name="connsiteX0" fmla="*/ 0 w 9158631"/>
              <a:gd name="connsiteY0" fmla="*/ 1185503 h 2151583"/>
              <a:gd name="connsiteX1" fmla="*/ 6934810 w 9158631"/>
              <a:gd name="connsiteY1" fmla="*/ 0 h 2151583"/>
              <a:gd name="connsiteX2" fmla="*/ 9158631 w 9158631"/>
              <a:gd name="connsiteY2" fmla="*/ 914841 h 2151583"/>
              <a:gd name="connsiteX3" fmla="*/ 9158631 w 9158631"/>
              <a:gd name="connsiteY3" fmla="*/ 2151583 h 2151583"/>
              <a:gd name="connsiteX4" fmla="*/ 14631 w 9158631"/>
              <a:gd name="connsiteY4" fmla="*/ 2151583 h 2151583"/>
              <a:gd name="connsiteX5" fmla="*/ 0 w 9158631"/>
              <a:gd name="connsiteY5" fmla="*/ 1185503 h 2151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8631" h="2151583">
                <a:moveTo>
                  <a:pt x="0" y="1185503"/>
                </a:moveTo>
                <a:lnTo>
                  <a:pt x="6934810" y="0"/>
                </a:lnTo>
                <a:cubicBezTo>
                  <a:pt x="7690714" y="309823"/>
                  <a:pt x="8358836" y="634278"/>
                  <a:pt x="9158631" y="914841"/>
                </a:cubicBezTo>
                <a:lnTo>
                  <a:pt x="9158631" y="2151583"/>
                </a:lnTo>
                <a:lnTo>
                  <a:pt x="14631" y="2151583"/>
                </a:lnTo>
                <a:lnTo>
                  <a:pt x="0" y="1185503"/>
                </a:lnTo>
                <a:close/>
              </a:path>
            </a:pathLst>
          </a:custGeom>
          <a:solidFill>
            <a:schemeClr val="accent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611560" y="3867894"/>
            <a:ext cx="7056784" cy="1077218"/>
          </a:xfrm>
          <a:prstGeom prst="rect">
            <a:avLst/>
          </a:prstGeom>
          <a:noFill/>
        </p:spPr>
        <p:txBody>
          <a:bodyPr wrap="square" rtlCol="0">
            <a:spAutoFit/>
          </a:bodyPr>
          <a:lstStyle/>
          <a:p>
            <a:r>
              <a:rPr lang="en-US" altLang="ko-KR" sz="1600" dirty="0">
                <a:solidFill>
                  <a:schemeClr val="bg1"/>
                </a:solidFill>
                <a:cs typeface="Arial" pitchFamily="34" charset="0"/>
              </a:rPr>
              <a:t>The attendance issues are increasing day by </a:t>
            </a:r>
            <a:r>
              <a:rPr lang="en-US" altLang="ko-KR" sz="1600" dirty="0" err="1">
                <a:solidFill>
                  <a:schemeClr val="bg1"/>
                </a:solidFill>
                <a:cs typeface="Arial" pitchFamily="34" charset="0"/>
              </a:rPr>
              <a:t>day.May</a:t>
            </a:r>
            <a:r>
              <a:rPr lang="en-US" altLang="ko-KR" sz="1600" dirty="0">
                <a:solidFill>
                  <a:schemeClr val="bg1"/>
                </a:solidFill>
                <a:cs typeface="Arial" pitchFamily="34" charset="0"/>
              </a:rPr>
              <a:t> it be the fault of the teacher or the unknowing absence of the </a:t>
            </a:r>
            <a:r>
              <a:rPr lang="en-US" altLang="ko-KR" sz="1600" dirty="0" err="1">
                <a:solidFill>
                  <a:schemeClr val="bg1"/>
                </a:solidFill>
                <a:cs typeface="Arial" pitchFamily="34" charset="0"/>
              </a:rPr>
              <a:t>student,that</a:t>
            </a:r>
            <a:r>
              <a:rPr lang="en-US" altLang="ko-KR" sz="1600" dirty="0">
                <a:solidFill>
                  <a:schemeClr val="bg1"/>
                </a:solidFill>
                <a:cs typeface="Arial" pitchFamily="34" charset="0"/>
              </a:rPr>
              <a:t> causes faulty </a:t>
            </a:r>
            <a:r>
              <a:rPr lang="en-US" altLang="ko-KR" sz="1600" dirty="0" err="1">
                <a:solidFill>
                  <a:schemeClr val="bg1"/>
                </a:solidFill>
                <a:cs typeface="Arial" pitchFamily="34" charset="0"/>
              </a:rPr>
              <a:t>recordance</a:t>
            </a:r>
            <a:r>
              <a:rPr lang="en-US" altLang="ko-KR" sz="1600" dirty="0">
                <a:solidFill>
                  <a:schemeClr val="bg1"/>
                </a:solidFill>
                <a:cs typeface="Arial" pitchFamily="34" charset="0"/>
              </a:rPr>
              <a:t> of </a:t>
            </a:r>
            <a:r>
              <a:rPr lang="en-US" altLang="ko-KR" sz="1600" dirty="0" err="1">
                <a:solidFill>
                  <a:schemeClr val="bg1"/>
                </a:solidFill>
                <a:cs typeface="Arial" pitchFamily="34" charset="0"/>
              </a:rPr>
              <a:t>attendance.So</a:t>
            </a:r>
            <a:r>
              <a:rPr lang="en-US" altLang="ko-KR" sz="1600" dirty="0">
                <a:solidFill>
                  <a:schemeClr val="bg1"/>
                </a:solidFill>
                <a:cs typeface="Arial" pitchFamily="34" charset="0"/>
              </a:rPr>
              <a:t> keeping this in </a:t>
            </a:r>
            <a:r>
              <a:rPr lang="en-US" altLang="ko-KR" sz="1600" dirty="0" err="1">
                <a:solidFill>
                  <a:schemeClr val="bg1"/>
                </a:solidFill>
                <a:cs typeface="Arial" pitchFamily="34" charset="0"/>
              </a:rPr>
              <a:t>mind,we</a:t>
            </a:r>
            <a:r>
              <a:rPr lang="en-US" altLang="ko-KR" sz="1600" dirty="0">
                <a:solidFill>
                  <a:schemeClr val="bg1"/>
                </a:solidFill>
                <a:cs typeface="Arial" pitchFamily="34" charset="0"/>
              </a:rPr>
              <a:t> have decided to implement a real time face detection attendance system.</a:t>
            </a:r>
          </a:p>
        </p:txBody>
      </p:sp>
    </p:spTree>
    <p:extLst>
      <p:ext uri="{BB962C8B-B14F-4D97-AF65-F5344CB8AC3E}">
        <p14:creationId xmlns:p14="http://schemas.microsoft.com/office/powerpoint/2010/main" val="2385177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51520" y="195486"/>
            <a:ext cx="2952328" cy="115212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cs typeface="Arial" pitchFamily="34" charset="0"/>
              </a:rPr>
              <a:t>FEATURES</a:t>
            </a:r>
          </a:p>
        </p:txBody>
      </p:sp>
      <p:sp>
        <p:nvSpPr>
          <p:cNvPr id="3" name="Oval 2"/>
          <p:cNvSpPr/>
          <p:nvPr/>
        </p:nvSpPr>
        <p:spPr>
          <a:xfrm>
            <a:off x="2829178" y="661825"/>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2829178" y="1721382"/>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2829178" y="2780939"/>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2829178" y="3840496"/>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30"/>
          <p:cNvSpPr/>
          <p:nvPr/>
        </p:nvSpPr>
        <p:spPr>
          <a:xfrm>
            <a:off x="3009040" y="849716"/>
            <a:ext cx="345306" cy="3442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Pie 24"/>
          <p:cNvSpPr/>
          <p:nvPr/>
        </p:nvSpPr>
        <p:spPr>
          <a:xfrm>
            <a:off x="2970227" y="1859950"/>
            <a:ext cx="409255" cy="40698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Rectangle 36"/>
          <p:cNvSpPr/>
          <p:nvPr/>
        </p:nvSpPr>
        <p:spPr>
          <a:xfrm>
            <a:off x="3013903" y="2988181"/>
            <a:ext cx="365579" cy="3055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21"/>
          <p:cNvSpPr>
            <a:spLocks noChangeAspect="1"/>
          </p:cNvSpPr>
          <p:nvPr/>
        </p:nvSpPr>
        <p:spPr>
          <a:xfrm>
            <a:off x="3009604" y="4027010"/>
            <a:ext cx="344177" cy="3470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3779912" y="661826"/>
            <a:ext cx="4392488" cy="951270"/>
            <a:chOff x="803640" y="3362835"/>
            <a:chExt cx="2059657" cy="1089320"/>
          </a:xfrm>
        </p:grpSpPr>
        <p:sp>
          <p:nvSpPr>
            <p:cNvPr id="15" name="TextBox 14"/>
            <p:cNvSpPr txBox="1"/>
            <p:nvPr/>
          </p:nvSpPr>
          <p:spPr>
            <a:xfrm>
              <a:off x="803640" y="3579862"/>
              <a:ext cx="2059657" cy="872293"/>
            </a:xfrm>
            <a:prstGeom prst="rect">
              <a:avLst/>
            </a:prstGeom>
            <a:noFill/>
          </p:spPr>
          <p:txBody>
            <a:bodyPr wrap="square" rtlCol="0">
              <a:spAutoFit/>
            </a:bodyPr>
            <a:lstStyle/>
            <a:p>
              <a:r>
                <a:rPr lang="en-US" sz="1050" dirty="0">
                  <a:solidFill>
                    <a:schemeClr val="tx1">
                      <a:lumMod val="65000"/>
                      <a:lumOff val="35000"/>
                    </a:schemeClr>
                  </a:solidFill>
                </a:rPr>
                <a:t>The Web page we have designed is simplicity at its best. It is not much complicated and can be easily used by teachers. The User Interface is designed in that manner.</a:t>
              </a:r>
            </a:p>
            <a:p>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528663"/>
            </a:xfrm>
            <a:prstGeom prst="rect">
              <a:avLst/>
            </a:prstGeom>
            <a:noFill/>
          </p:spPr>
          <p:txBody>
            <a:bodyPr wrap="square" rtlCol="0">
              <a:spAutoFit/>
            </a:bodyPr>
            <a:lstStyle/>
            <a:p>
              <a:r>
                <a:rPr lang="en-US" altLang="ko-KR" sz="1200" b="1" dirty="0">
                  <a:solidFill>
                    <a:schemeClr val="accent1"/>
                  </a:solidFill>
                  <a:cs typeface="Arial" pitchFamily="34" charset="0"/>
                </a:rPr>
                <a:t> WELL DESIGNED</a:t>
              </a:r>
              <a:endParaRPr lang="ko-KR" altLang="en-US" sz="1200" b="1" dirty="0">
                <a:solidFill>
                  <a:schemeClr val="accent1"/>
                </a:solidFill>
                <a:cs typeface="Arial" pitchFamily="34" charset="0"/>
              </a:endParaRPr>
            </a:p>
            <a:p>
              <a:endParaRPr lang="en-US" sz="1200" b="1" dirty="0"/>
            </a:p>
          </p:txBody>
        </p:sp>
      </p:grpSp>
      <p:grpSp>
        <p:nvGrpSpPr>
          <p:cNvPr id="17" name="Group 16"/>
          <p:cNvGrpSpPr/>
          <p:nvPr/>
        </p:nvGrpSpPr>
        <p:grpSpPr>
          <a:xfrm>
            <a:off x="3779912" y="1742076"/>
            <a:ext cx="4608513" cy="1048024"/>
            <a:chOff x="803640" y="3362835"/>
            <a:chExt cx="2160952" cy="1048024"/>
          </a:xfrm>
        </p:grpSpPr>
        <p:sp>
          <p:nvSpPr>
            <p:cNvPr id="18" name="TextBox 17"/>
            <p:cNvSpPr txBox="1"/>
            <p:nvPr/>
          </p:nvSpPr>
          <p:spPr>
            <a:xfrm>
              <a:off x="803640" y="3579862"/>
              <a:ext cx="2160952" cy="830997"/>
            </a:xfrm>
            <a:prstGeom prst="rect">
              <a:avLst/>
            </a:prstGeom>
            <a:noFill/>
          </p:spPr>
          <p:txBody>
            <a:bodyPr wrap="square" rtlCol="0">
              <a:spAutoFit/>
            </a:bodyPr>
            <a:lstStyle/>
            <a:p>
              <a:pPr algn="just"/>
              <a:r>
                <a:rPr lang="en-US" sz="1200" dirty="0">
                  <a:solidFill>
                    <a:schemeClr val="tx1">
                      <a:lumMod val="65000"/>
                      <a:lumOff val="35000"/>
                    </a:schemeClr>
                  </a:solidFill>
                </a:rPr>
                <a:t>The System we have designed we have divided into sub modules, and not merely as a single file. This helps us in finding the errors, and working effectively.</a:t>
              </a:r>
            </a:p>
            <a:p>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1"/>
                  </a:solidFill>
                  <a:cs typeface="Arial" pitchFamily="34" charset="0"/>
                </a:rPr>
                <a:t>MODULAR APPROACH</a:t>
              </a:r>
              <a:endParaRPr lang="ko-KR" altLang="en-US" sz="1200" b="1" dirty="0">
                <a:solidFill>
                  <a:schemeClr val="accent1"/>
                </a:solidFill>
                <a:cs typeface="Arial" pitchFamily="34" charset="0"/>
              </a:endParaRPr>
            </a:p>
          </p:txBody>
        </p:sp>
      </p:grpSp>
      <p:grpSp>
        <p:nvGrpSpPr>
          <p:cNvPr id="20" name="Group 19"/>
          <p:cNvGrpSpPr/>
          <p:nvPr/>
        </p:nvGrpSpPr>
        <p:grpSpPr>
          <a:xfrm>
            <a:off x="3779911" y="2801633"/>
            <a:ext cx="4608513" cy="1048024"/>
            <a:chOff x="803640" y="3362835"/>
            <a:chExt cx="2059657" cy="1048024"/>
          </a:xfrm>
        </p:grpSpPr>
        <p:sp>
          <p:nvSpPr>
            <p:cNvPr id="21" name="TextBox 20"/>
            <p:cNvSpPr txBox="1"/>
            <p:nvPr/>
          </p:nvSpPr>
          <p:spPr>
            <a:xfrm>
              <a:off x="803640" y="3579862"/>
              <a:ext cx="2059657" cy="830997"/>
            </a:xfrm>
            <a:prstGeom prst="rect">
              <a:avLst/>
            </a:prstGeom>
            <a:noFill/>
          </p:spPr>
          <p:txBody>
            <a:bodyPr wrap="square" rtlCol="0">
              <a:spAutoFit/>
            </a:bodyPr>
            <a:lstStyle/>
            <a:p>
              <a:r>
                <a:rPr lang="en-US" sz="1200" dirty="0">
                  <a:solidFill>
                    <a:schemeClr val="tx1">
                      <a:lumMod val="65000"/>
                      <a:lumOff val="35000"/>
                    </a:schemeClr>
                  </a:solidFill>
                </a:rPr>
                <a:t>The prediction in our model by the use of </a:t>
              </a:r>
              <a:r>
                <a:rPr lang="en-US" sz="1200" dirty="0" err="1">
                  <a:solidFill>
                    <a:schemeClr val="tx1">
                      <a:lumMod val="65000"/>
                      <a:lumOff val="35000"/>
                    </a:schemeClr>
                  </a:solidFill>
                </a:rPr>
                <a:t>opencv</a:t>
              </a:r>
              <a:r>
                <a:rPr lang="en-US" sz="1200" dirty="0">
                  <a:solidFill>
                    <a:schemeClr val="tx1">
                      <a:lumMod val="65000"/>
                      <a:lumOff val="35000"/>
                    </a:schemeClr>
                  </a:solidFill>
                </a:rPr>
                <a:t> package gives </a:t>
              </a:r>
            </a:p>
            <a:p>
              <a:r>
                <a:rPr lang="en-US" sz="1200" dirty="0">
                  <a:solidFill>
                    <a:schemeClr val="tx1">
                      <a:lumMod val="65000"/>
                      <a:lumOff val="35000"/>
                    </a:schemeClr>
                  </a:solidFill>
                </a:rPr>
                <a:t>correct Prediction by the faces trained in the dataset and it reflects in the database</a:t>
              </a:r>
            </a:p>
            <a:p>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1"/>
                  </a:solidFill>
                  <a:cs typeface="Arial" pitchFamily="34" charset="0"/>
                </a:rPr>
                <a:t>APPROPRIATE PREDICTION</a:t>
              </a:r>
              <a:endParaRPr lang="ko-KR" altLang="en-US" sz="1200" b="1" dirty="0">
                <a:solidFill>
                  <a:schemeClr val="accent1"/>
                </a:solidFill>
                <a:cs typeface="Arial" pitchFamily="34" charset="0"/>
              </a:endParaRPr>
            </a:p>
          </p:txBody>
        </p:sp>
      </p:grpSp>
      <p:grpSp>
        <p:nvGrpSpPr>
          <p:cNvPr id="23" name="Group 22"/>
          <p:cNvGrpSpPr/>
          <p:nvPr/>
        </p:nvGrpSpPr>
        <p:grpSpPr>
          <a:xfrm>
            <a:off x="3779912" y="3861190"/>
            <a:ext cx="4608512" cy="1232690"/>
            <a:chOff x="803640" y="3362835"/>
            <a:chExt cx="2059657" cy="1232690"/>
          </a:xfrm>
        </p:grpSpPr>
        <p:sp>
          <p:nvSpPr>
            <p:cNvPr id="24" name="TextBox 23"/>
            <p:cNvSpPr txBox="1"/>
            <p:nvPr/>
          </p:nvSpPr>
          <p:spPr>
            <a:xfrm>
              <a:off x="803640" y="3579862"/>
              <a:ext cx="2059657" cy="1015663"/>
            </a:xfrm>
            <a:prstGeom prst="rect">
              <a:avLst/>
            </a:prstGeom>
            <a:noFill/>
          </p:spPr>
          <p:txBody>
            <a:bodyPr wrap="square" rtlCol="0">
              <a:spAutoFit/>
            </a:bodyPr>
            <a:lstStyle/>
            <a:p>
              <a:r>
                <a:rPr lang="en-US" sz="1200" dirty="0">
                  <a:solidFill>
                    <a:schemeClr val="tx1">
                      <a:lumMod val="65000"/>
                      <a:lumOff val="35000"/>
                    </a:schemeClr>
                  </a:solidFill>
                </a:rPr>
                <a:t>We have not only designed a face detection  system but also used its application to register the presence of a student in </a:t>
              </a:r>
              <a:r>
                <a:rPr lang="en-US" sz="1200" dirty="0" err="1">
                  <a:solidFill>
                    <a:schemeClr val="tx1">
                      <a:lumMod val="65000"/>
                      <a:lumOff val="35000"/>
                    </a:schemeClr>
                  </a:solidFill>
                </a:rPr>
                <a:t>school.The</a:t>
              </a:r>
              <a:r>
                <a:rPr lang="en-US" sz="1200" dirty="0">
                  <a:solidFill>
                    <a:schemeClr val="tx1">
                      <a:lumMod val="65000"/>
                      <a:lumOff val="35000"/>
                    </a:schemeClr>
                  </a:solidFill>
                </a:rPr>
                <a:t> school attendance system can be upgraded by our system</a:t>
              </a:r>
            </a:p>
            <a:p>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1"/>
                  </a:solidFill>
                  <a:cs typeface="Arial" pitchFamily="34" charset="0"/>
                </a:rPr>
                <a:t>APPLICATION ORIENTED</a:t>
              </a:r>
              <a:endParaRPr lang="ko-KR" altLang="en-US" sz="1200" b="1" dirty="0">
                <a:solidFill>
                  <a:schemeClr val="accent1"/>
                </a:solidFill>
                <a:cs typeface="Arial" pitchFamily="34" charset="0"/>
              </a:endParaRPr>
            </a:p>
          </p:txBody>
        </p:sp>
      </p:grpSp>
    </p:spTree>
    <p:extLst>
      <p:ext uri="{BB962C8B-B14F-4D97-AF65-F5344CB8AC3E}">
        <p14:creationId xmlns:p14="http://schemas.microsoft.com/office/powerpoint/2010/main" val="22702776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altLang="ko-KR" dirty="0">
                <a:solidFill>
                  <a:schemeClr val="accent1"/>
                </a:solidFill>
              </a:rPr>
              <a:t>ADVANTAGES OF FACE RECOGNITION</a:t>
            </a:r>
            <a:endParaRPr lang="ko-KR" altLang="en-US"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dirty="0">
                <a:solidFill>
                  <a:schemeClr val="accent1"/>
                </a:solidFill>
              </a:rPr>
              <a:t>Smart  Attendance using Face Recognition</a:t>
            </a:r>
          </a:p>
        </p:txBody>
      </p:sp>
      <p:sp>
        <p:nvSpPr>
          <p:cNvPr id="7" name="Teardrop 6"/>
          <p:cNvSpPr/>
          <p:nvPr/>
        </p:nvSpPr>
        <p:spPr>
          <a:xfrm rot="8100000">
            <a:off x="4114799" y="1753016"/>
            <a:ext cx="914400" cy="914401"/>
          </a:xfrm>
          <a:custGeom>
            <a:avLst/>
            <a:gdLst/>
            <a:ahLst/>
            <a:cxnLst/>
            <a:rect l="l" t="t" r="r" b="b"/>
            <a:pathLst>
              <a:path w="914400" h="914401">
                <a:moveTo>
                  <a:pt x="0" y="914400"/>
                </a:moveTo>
                <a:lnTo>
                  <a:pt x="0" y="457204"/>
                </a:lnTo>
                <a:lnTo>
                  <a:pt x="0" y="457200"/>
                </a:lnTo>
                <a:cubicBezTo>
                  <a:pt x="0" y="204695"/>
                  <a:pt x="204695" y="0"/>
                  <a:pt x="457200" y="0"/>
                </a:cubicBezTo>
                <a:lnTo>
                  <a:pt x="914400" y="0"/>
                </a:lnTo>
                <a:lnTo>
                  <a:pt x="914400" y="457197"/>
                </a:lnTo>
                <a:cubicBezTo>
                  <a:pt x="914400" y="457198"/>
                  <a:pt x="914400" y="457199"/>
                  <a:pt x="914400" y="457201"/>
                </a:cubicBezTo>
                <a:cubicBezTo>
                  <a:pt x="914400" y="709706"/>
                  <a:pt x="709705" y="914401"/>
                  <a:pt x="457200" y="914401"/>
                </a:cubicBezTo>
                <a:close/>
              </a:path>
            </a:pathLst>
          </a:cu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Teardrop 6"/>
          <p:cNvSpPr/>
          <p:nvPr/>
        </p:nvSpPr>
        <p:spPr>
          <a:xfrm rot="2700000">
            <a:off x="3321218" y="2509723"/>
            <a:ext cx="914400" cy="914401"/>
          </a:xfrm>
          <a:custGeom>
            <a:avLst/>
            <a:gdLst/>
            <a:ahLst/>
            <a:cxnLst/>
            <a:rect l="l" t="t" r="r" b="b"/>
            <a:pathLst>
              <a:path w="914400" h="914401">
                <a:moveTo>
                  <a:pt x="0" y="914400"/>
                </a:moveTo>
                <a:lnTo>
                  <a:pt x="0" y="457204"/>
                </a:lnTo>
                <a:lnTo>
                  <a:pt x="0" y="457200"/>
                </a:lnTo>
                <a:cubicBezTo>
                  <a:pt x="0" y="204695"/>
                  <a:pt x="204695" y="0"/>
                  <a:pt x="457200" y="0"/>
                </a:cubicBezTo>
                <a:lnTo>
                  <a:pt x="914400" y="0"/>
                </a:lnTo>
                <a:lnTo>
                  <a:pt x="914400" y="457197"/>
                </a:lnTo>
                <a:cubicBezTo>
                  <a:pt x="914400" y="457198"/>
                  <a:pt x="914400" y="457199"/>
                  <a:pt x="914400" y="457201"/>
                </a:cubicBezTo>
                <a:cubicBezTo>
                  <a:pt x="914400" y="709706"/>
                  <a:pt x="709705" y="914401"/>
                  <a:pt x="457200" y="914401"/>
                </a:cubicBezTo>
                <a:close/>
              </a:path>
            </a:pathLst>
          </a:cu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ardrop 6"/>
          <p:cNvSpPr/>
          <p:nvPr/>
        </p:nvSpPr>
        <p:spPr>
          <a:xfrm rot="18900000">
            <a:off x="4114799" y="3265184"/>
            <a:ext cx="914400" cy="914401"/>
          </a:xfrm>
          <a:custGeom>
            <a:avLst/>
            <a:gdLst/>
            <a:ahLst/>
            <a:cxnLst/>
            <a:rect l="l" t="t" r="r" b="b"/>
            <a:pathLst>
              <a:path w="914400" h="914401">
                <a:moveTo>
                  <a:pt x="0" y="914400"/>
                </a:moveTo>
                <a:lnTo>
                  <a:pt x="0" y="457204"/>
                </a:lnTo>
                <a:lnTo>
                  <a:pt x="0" y="457200"/>
                </a:lnTo>
                <a:cubicBezTo>
                  <a:pt x="0" y="204695"/>
                  <a:pt x="204695" y="0"/>
                  <a:pt x="457200" y="0"/>
                </a:cubicBezTo>
                <a:lnTo>
                  <a:pt x="914400" y="0"/>
                </a:lnTo>
                <a:lnTo>
                  <a:pt x="914400" y="457197"/>
                </a:lnTo>
                <a:cubicBezTo>
                  <a:pt x="914400" y="457198"/>
                  <a:pt x="914400" y="457199"/>
                  <a:pt x="914400" y="457201"/>
                </a:cubicBezTo>
                <a:cubicBezTo>
                  <a:pt x="914400" y="709706"/>
                  <a:pt x="709705" y="914401"/>
                  <a:pt x="457200" y="914401"/>
                </a:cubicBezTo>
                <a:close/>
              </a:path>
            </a:pathLst>
          </a:cu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ardrop 6"/>
          <p:cNvSpPr/>
          <p:nvPr/>
        </p:nvSpPr>
        <p:spPr>
          <a:xfrm rot="2700000">
            <a:off x="4908380" y="2509723"/>
            <a:ext cx="914400" cy="914401"/>
          </a:xfrm>
          <a:custGeom>
            <a:avLst/>
            <a:gdLst/>
            <a:ahLst/>
            <a:cxnLst/>
            <a:rect l="l" t="t" r="r" b="b"/>
            <a:pathLst>
              <a:path w="914400" h="914401">
                <a:moveTo>
                  <a:pt x="0" y="914400"/>
                </a:moveTo>
                <a:lnTo>
                  <a:pt x="0" y="457204"/>
                </a:lnTo>
                <a:lnTo>
                  <a:pt x="0" y="457200"/>
                </a:lnTo>
                <a:cubicBezTo>
                  <a:pt x="0" y="204695"/>
                  <a:pt x="204695" y="0"/>
                  <a:pt x="457200" y="0"/>
                </a:cubicBezTo>
                <a:lnTo>
                  <a:pt x="914400" y="0"/>
                </a:lnTo>
                <a:lnTo>
                  <a:pt x="914400" y="457197"/>
                </a:lnTo>
                <a:cubicBezTo>
                  <a:pt x="914400" y="457198"/>
                  <a:pt x="914400" y="457199"/>
                  <a:pt x="914400" y="457201"/>
                </a:cubicBezTo>
                <a:cubicBezTo>
                  <a:pt x="914400" y="709706"/>
                  <a:pt x="709705" y="914401"/>
                  <a:pt x="457200" y="914401"/>
                </a:cubicBezTo>
                <a:close/>
              </a:path>
            </a:pathLst>
          </a:cu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21"/>
          <p:cNvSpPr>
            <a:spLocks noChangeAspect="1"/>
          </p:cNvSpPr>
          <p:nvPr/>
        </p:nvSpPr>
        <p:spPr>
          <a:xfrm>
            <a:off x="3590963" y="2798297"/>
            <a:ext cx="334457" cy="3372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9"/>
          <p:cNvSpPr/>
          <p:nvPr/>
        </p:nvSpPr>
        <p:spPr>
          <a:xfrm>
            <a:off x="4425674" y="2039003"/>
            <a:ext cx="300550" cy="28134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ounded Rectangle 7"/>
          <p:cNvSpPr/>
          <p:nvPr/>
        </p:nvSpPr>
        <p:spPr>
          <a:xfrm>
            <a:off x="5218578" y="2805113"/>
            <a:ext cx="315474" cy="27225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36"/>
          <p:cNvSpPr/>
          <p:nvPr/>
        </p:nvSpPr>
        <p:spPr>
          <a:xfrm>
            <a:off x="4409862" y="3583548"/>
            <a:ext cx="332174" cy="27767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5" name="Group 14"/>
          <p:cNvGrpSpPr/>
          <p:nvPr/>
        </p:nvGrpSpPr>
        <p:grpSpPr>
          <a:xfrm>
            <a:off x="5580423" y="1409604"/>
            <a:ext cx="3022844" cy="494026"/>
            <a:chOff x="803640" y="3362835"/>
            <a:chExt cx="2059657" cy="494026"/>
          </a:xfrm>
        </p:grpSpPr>
        <p:sp>
          <p:nvSpPr>
            <p:cNvPr id="16" name="TextBox 15"/>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ea typeface="+mj-ea"/>
                <a:cs typeface="Arial" pitchFamily="34" charset="0"/>
              </a:endParaRPr>
            </a:p>
          </p:txBody>
        </p:sp>
        <p:sp>
          <p:nvSpPr>
            <p:cNvPr id="17" name="TextBox 16"/>
            <p:cNvSpPr txBox="1"/>
            <p:nvPr/>
          </p:nvSpPr>
          <p:spPr>
            <a:xfrm>
              <a:off x="803640" y="3362835"/>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ea typeface="+mj-ea"/>
                  <a:cs typeface="Arial" pitchFamily="34" charset="0"/>
                </a:rPr>
                <a:t>It ensures automated Time tracking system.</a:t>
              </a:r>
              <a:endParaRPr lang="ko-KR" altLang="en-US" sz="1200" b="1" dirty="0">
                <a:solidFill>
                  <a:schemeClr val="tx1">
                    <a:lumMod val="75000"/>
                    <a:lumOff val="25000"/>
                  </a:schemeClr>
                </a:solidFill>
                <a:ea typeface="+mj-ea"/>
                <a:cs typeface="Arial" pitchFamily="34" charset="0"/>
              </a:endParaRPr>
            </a:p>
          </p:txBody>
        </p:sp>
      </p:grpSp>
      <p:grpSp>
        <p:nvGrpSpPr>
          <p:cNvPr id="18" name="Group 17"/>
          <p:cNvGrpSpPr/>
          <p:nvPr/>
        </p:nvGrpSpPr>
        <p:grpSpPr>
          <a:xfrm>
            <a:off x="5580423" y="3584087"/>
            <a:ext cx="3022844" cy="494026"/>
            <a:chOff x="803640" y="3362835"/>
            <a:chExt cx="2059657" cy="494026"/>
          </a:xfrm>
        </p:grpSpPr>
        <p:sp>
          <p:nvSpPr>
            <p:cNvPr id="19" name="TextBox 18"/>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ea typeface="+mj-ea"/>
                <a:cs typeface="Arial" pitchFamily="34" charset="0"/>
              </a:endParaRPr>
            </a:p>
          </p:txBody>
        </p:sp>
        <p:sp>
          <p:nvSpPr>
            <p:cNvPr id="20" name="TextBox 19"/>
            <p:cNvSpPr txBox="1"/>
            <p:nvPr/>
          </p:nvSpPr>
          <p:spPr>
            <a:xfrm>
              <a:off x="803640" y="3362835"/>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ea typeface="+mj-ea"/>
                  <a:cs typeface="Arial" pitchFamily="34" charset="0"/>
                </a:rPr>
                <a:t>To err is human but this efficient technique reduces the human error</a:t>
              </a:r>
              <a:endParaRPr lang="ko-KR" altLang="en-US" sz="1200" b="1" dirty="0">
                <a:solidFill>
                  <a:schemeClr val="tx1">
                    <a:lumMod val="75000"/>
                    <a:lumOff val="25000"/>
                  </a:schemeClr>
                </a:solidFill>
                <a:ea typeface="+mj-ea"/>
                <a:cs typeface="Arial" pitchFamily="34" charset="0"/>
              </a:endParaRPr>
            </a:p>
          </p:txBody>
        </p:sp>
      </p:grpSp>
      <p:grpSp>
        <p:nvGrpSpPr>
          <p:cNvPr id="21" name="Group 20"/>
          <p:cNvGrpSpPr/>
          <p:nvPr/>
        </p:nvGrpSpPr>
        <p:grpSpPr>
          <a:xfrm>
            <a:off x="354772" y="3568809"/>
            <a:ext cx="3181746" cy="509304"/>
            <a:chOff x="695370" y="3347557"/>
            <a:chExt cx="2167927" cy="509304"/>
          </a:xfrm>
        </p:grpSpPr>
        <p:sp>
          <p:nvSpPr>
            <p:cNvPr id="22" name="TextBox 21"/>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tx1">
                    <a:lumMod val="75000"/>
                    <a:lumOff val="25000"/>
                  </a:schemeClr>
                </a:solidFill>
                <a:ea typeface="+mj-ea"/>
                <a:cs typeface="Arial" pitchFamily="34" charset="0"/>
              </a:endParaRPr>
            </a:p>
          </p:txBody>
        </p:sp>
        <p:sp>
          <p:nvSpPr>
            <p:cNvPr id="23" name="TextBox 22"/>
            <p:cNvSpPr txBox="1"/>
            <p:nvPr/>
          </p:nvSpPr>
          <p:spPr>
            <a:xfrm>
              <a:off x="695370" y="3347557"/>
              <a:ext cx="2059657" cy="276999"/>
            </a:xfrm>
            <a:prstGeom prst="rect">
              <a:avLst/>
            </a:prstGeom>
            <a:noFill/>
          </p:spPr>
          <p:txBody>
            <a:bodyPr wrap="square" rtlCol="0">
              <a:spAutoFit/>
            </a:bodyPr>
            <a:lstStyle/>
            <a:p>
              <a:pPr algn="r"/>
              <a:r>
                <a:rPr lang="en-IN" altLang="ko-KR" sz="1200" b="1" dirty="0">
                  <a:solidFill>
                    <a:schemeClr val="tx1">
                      <a:lumMod val="75000"/>
                      <a:lumOff val="25000"/>
                    </a:schemeClr>
                  </a:solidFill>
                  <a:ea typeface="+mj-ea"/>
                  <a:cs typeface="Arial" pitchFamily="34" charset="0"/>
                </a:rPr>
                <a:t>Provides Tighter Security</a:t>
              </a:r>
              <a:endParaRPr lang="ko-KR" altLang="en-US" sz="1200" b="1" dirty="0">
                <a:solidFill>
                  <a:schemeClr val="tx1">
                    <a:lumMod val="75000"/>
                    <a:lumOff val="25000"/>
                  </a:schemeClr>
                </a:solidFill>
                <a:ea typeface="+mj-ea"/>
                <a:cs typeface="Arial" pitchFamily="34" charset="0"/>
              </a:endParaRPr>
            </a:p>
          </p:txBody>
        </p:sp>
      </p:grpSp>
      <p:grpSp>
        <p:nvGrpSpPr>
          <p:cNvPr id="24" name="Group 23"/>
          <p:cNvGrpSpPr/>
          <p:nvPr/>
        </p:nvGrpSpPr>
        <p:grpSpPr>
          <a:xfrm>
            <a:off x="513674" y="1409604"/>
            <a:ext cx="3022844" cy="494026"/>
            <a:chOff x="803640" y="3362835"/>
            <a:chExt cx="2059657" cy="494026"/>
          </a:xfrm>
        </p:grpSpPr>
        <p:sp>
          <p:nvSpPr>
            <p:cNvPr id="25" name="TextBox 24"/>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tx1">
                    <a:lumMod val="75000"/>
                    <a:lumOff val="25000"/>
                  </a:schemeClr>
                </a:solidFill>
                <a:ea typeface="+mj-ea"/>
                <a:cs typeface="Arial" pitchFamily="34" charset="0"/>
              </a:endParaRPr>
            </a:p>
          </p:txBody>
        </p:sp>
        <p:sp>
          <p:nvSpPr>
            <p:cNvPr id="26" name="TextBox 25"/>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ea typeface="+mj-ea"/>
                  <a:cs typeface="Arial" pitchFamily="34" charset="0"/>
                </a:rPr>
                <a:t>It reduces the Labour Cost Savings</a:t>
              </a:r>
              <a:endParaRPr lang="ko-KR" altLang="en-US" sz="1200" b="1" dirty="0">
                <a:solidFill>
                  <a:schemeClr val="tx1">
                    <a:lumMod val="75000"/>
                    <a:lumOff val="25000"/>
                  </a:schemeClr>
                </a:solidFill>
                <a:ea typeface="+mj-ea"/>
                <a:cs typeface="Arial" pitchFamily="34" charset="0"/>
              </a:endParaRPr>
            </a:p>
          </p:txBody>
        </p:sp>
      </p:grpSp>
    </p:spTree>
    <p:extLst>
      <p:ext uri="{BB962C8B-B14F-4D97-AF65-F5344CB8AC3E}">
        <p14:creationId xmlns:p14="http://schemas.microsoft.com/office/powerpoint/2010/main" val="2586647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altLang="ko-KR" b="1" dirty="0">
                <a:solidFill>
                  <a:schemeClr val="accent1"/>
                </a:solidFill>
              </a:rPr>
              <a:t>OBJECTIVE</a:t>
            </a:r>
            <a:endParaRPr lang="ko-KR" altLang="en-US" b="1"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dirty="0">
                <a:solidFill>
                  <a:schemeClr val="accent1"/>
                </a:solidFill>
              </a:rPr>
              <a:t>OBJECTIVE OF OUR PROJECT </a:t>
            </a:r>
          </a:p>
        </p:txBody>
      </p:sp>
      <p:sp>
        <p:nvSpPr>
          <p:cNvPr id="7" name="TextBox 6"/>
          <p:cNvSpPr txBox="1"/>
          <p:nvPr/>
        </p:nvSpPr>
        <p:spPr>
          <a:xfrm>
            <a:off x="1493658" y="1563638"/>
            <a:ext cx="6155371" cy="1600438"/>
          </a:xfrm>
          <a:prstGeom prst="rect">
            <a:avLst/>
          </a:prstGeom>
          <a:noFill/>
        </p:spPr>
        <p:txBody>
          <a:bodyPr wrap="square" rtlCol="0">
            <a:spAutoFit/>
          </a:bodyPr>
          <a:lstStyle/>
          <a:p>
            <a:pPr algn="just"/>
            <a:r>
              <a:rPr lang="en-IN" sz="1400" dirty="0">
                <a:latin typeface="Bahnschrift SemiBold" panose="020B0502040204020203" pitchFamily="34" charset="0"/>
              </a:rPr>
              <a:t>The main aspect of the  project is to record the students attendance in a more concrete manner through face recognition. This will not only reduce the </a:t>
            </a:r>
          </a:p>
          <a:p>
            <a:pPr algn="just"/>
            <a:r>
              <a:rPr lang="en-IN" sz="1400" dirty="0">
                <a:latin typeface="Bahnschrift SemiBold" panose="020B0502040204020203" pitchFamily="34" charset="0"/>
              </a:rPr>
              <a:t>burden of teachers but also it will ensure fair attendance by unique identity of </a:t>
            </a:r>
          </a:p>
          <a:p>
            <a:pPr algn="just"/>
            <a:r>
              <a:rPr lang="en-IN" sz="1400" dirty="0">
                <a:latin typeface="Bahnschrift SemiBold" panose="020B0502040204020203" pitchFamily="34" charset="0"/>
              </a:rPr>
              <a:t>each person. The attendance is automatically uploaded to the web app and </a:t>
            </a:r>
          </a:p>
          <a:p>
            <a:pPr algn="just"/>
            <a:r>
              <a:rPr lang="en-IN" sz="1400" dirty="0">
                <a:latin typeface="Bahnschrift SemiBold" panose="020B0502040204020203" pitchFamily="34" charset="0"/>
              </a:rPr>
              <a:t>displayed there. The teacher can access the web app to see the attendance record and manage it.</a:t>
            </a:r>
          </a:p>
          <a:p>
            <a:pPr algn="just"/>
            <a:endParaRPr lang="en-US" altLang="ko-KR" sz="1400" dirty="0">
              <a:latin typeface="Bahnschrift SemiBold" panose="020B0502040204020203" pitchFamily="34" charset="0"/>
              <a:cs typeface="Arial" pitchFamily="34" charset="0"/>
            </a:endParaRPr>
          </a:p>
        </p:txBody>
      </p:sp>
      <p:sp>
        <p:nvSpPr>
          <p:cNvPr id="8" name="TextBox 7"/>
          <p:cNvSpPr txBox="1"/>
          <p:nvPr/>
        </p:nvSpPr>
        <p:spPr>
          <a:xfrm>
            <a:off x="944729" y="1273391"/>
            <a:ext cx="569387" cy="1015663"/>
          </a:xfrm>
          <a:prstGeom prst="rect">
            <a:avLst/>
          </a:prstGeom>
          <a:noFill/>
        </p:spPr>
        <p:txBody>
          <a:bodyPr wrap="none" rtlCol="0">
            <a:spAutoFit/>
          </a:bodyPr>
          <a:lstStyle/>
          <a:p>
            <a:r>
              <a:rPr lang="en-US" altLang="ko-KR" sz="6000" b="1" dirty="0">
                <a:solidFill>
                  <a:schemeClr val="accent1"/>
                </a:solidFill>
                <a:latin typeface="Arial" pitchFamily="34" charset="0"/>
                <a:cs typeface="Arial" pitchFamily="34" charset="0"/>
              </a:rPr>
              <a:t>“</a:t>
            </a:r>
            <a:endParaRPr lang="ko-KR" altLang="en-US" sz="6000" b="1" dirty="0">
              <a:solidFill>
                <a:schemeClr val="accent1"/>
              </a:solidFill>
              <a:latin typeface="Arial" pitchFamily="34" charset="0"/>
              <a:cs typeface="Arial" pitchFamily="34" charset="0"/>
            </a:endParaRPr>
          </a:p>
        </p:txBody>
      </p:sp>
      <p:sp>
        <p:nvSpPr>
          <p:cNvPr id="9" name="TextBox 8"/>
          <p:cNvSpPr txBox="1"/>
          <p:nvPr/>
        </p:nvSpPr>
        <p:spPr>
          <a:xfrm rot="10800000">
            <a:off x="7649029" y="1855445"/>
            <a:ext cx="569387" cy="1015663"/>
          </a:xfrm>
          <a:prstGeom prst="rect">
            <a:avLst/>
          </a:prstGeom>
          <a:noFill/>
        </p:spPr>
        <p:txBody>
          <a:bodyPr wrap="none" rtlCol="0">
            <a:spAutoFit/>
          </a:bodyPr>
          <a:lstStyle/>
          <a:p>
            <a:r>
              <a:rPr lang="en-US" altLang="ko-KR" sz="6000" b="1" dirty="0">
                <a:solidFill>
                  <a:schemeClr val="accent1"/>
                </a:solidFill>
                <a:latin typeface="Arial" pitchFamily="34" charset="0"/>
                <a:cs typeface="Arial" pitchFamily="34" charset="0"/>
              </a:rPr>
              <a:t>“</a:t>
            </a:r>
            <a:endParaRPr lang="ko-KR" altLang="en-US" sz="6000" b="1" dirty="0">
              <a:solidFill>
                <a:schemeClr val="accent1"/>
              </a:solidFill>
              <a:latin typeface="Arial" pitchFamily="34" charset="0"/>
              <a:cs typeface="Arial" pitchFamily="34" charset="0"/>
            </a:endParaRPr>
          </a:p>
        </p:txBody>
      </p:sp>
      <p:sp>
        <p:nvSpPr>
          <p:cNvPr id="13" name="TextBox 12"/>
          <p:cNvSpPr txBox="1"/>
          <p:nvPr/>
        </p:nvSpPr>
        <p:spPr>
          <a:xfrm>
            <a:off x="3991684" y="4443958"/>
            <a:ext cx="1372404" cy="461665"/>
          </a:xfrm>
          <a:prstGeom prst="rect">
            <a:avLst/>
          </a:prstGeom>
          <a:noFill/>
        </p:spPr>
        <p:txBody>
          <a:bodyPr wrap="square" rtlCol="0">
            <a:spAutoFit/>
          </a:bodyPr>
          <a:lstStyle/>
          <a:p>
            <a:pPr algn="ctr"/>
            <a:r>
              <a:rPr lang="en-IN" altLang="ko-KR" sz="1200" b="1" dirty="0">
                <a:solidFill>
                  <a:schemeClr val="bg1"/>
                </a:solidFill>
                <a:cs typeface="Arial" pitchFamily="34" charset="0"/>
              </a:rPr>
              <a:t>FACE RECOGNITION</a:t>
            </a:r>
            <a:endParaRPr lang="ko-KR" altLang="en-US" sz="1200" b="1" dirty="0">
              <a:solidFill>
                <a:schemeClr val="bg1"/>
              </a:solidFill>
              <a:cs typeface="Arial" pitchFamily="34" charset="0"/>
            </a:endParaRPr>
          </a:p>
        </p:txBody>
      </p:sp>
      <p:pic>
        <p:nvPicPr>
          <p:cNvPr id="4" name="Picture Placeholder 3"/>
          <p:cNvPicPr>
            <a:picLocks noGrp="1" noChangeAspect="1"/>
          </p:cNvPicPr>
          <p:nvPr>
            <p:ph type="pic" idx="12"/>
          </p:nvPr>
        </p:nvPicPr>
        <p:blipFill>
          <a:blip r:embed="rId2">
            <a:extLst>
              <a:ext uri="{28A0092B-C50C-407E-A947-70E740481C1C}">
                <a14:useLocalDpi xmlns:a14="http://schemas.microsoft.com/office/drawing/2010/main" val="0"/>
              </a:ext>
            </a:extLst>
          </a:blip>
          <a:srcRect t="9120" b="9120"/>
          <a:stretch>
            <a:fillRect/>
          </a:stretch>
        </p:blip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823788"/>
            <a:ext cx="1993404" cy="1240340"/>
          </a:xfrm>
          <a:prstGeom prst="rect">
            <a:avLst/>
          </a:prstGeom>
        </p:spPr>
      </p:pic>
    </p:spTree>
    <p:extLst>
      <p:ext uri="{BB962C8B-B14F-4D97-AF65-F5344CB8AC3E}">
        <p14:creationId xmlns:p14="http://schemas.microsoft.com/office/powerpoint/2010/main" val="4841931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CONCEPTS </a:t>
            </a:r>
            <a:endParaRPr lang="ko-KR" altLang="en-US"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dirty="0">
                <a:solidFill>
                  <a:schemeClr val="accent1"/>
                </a:solidFill>
              </a:rPr>
              <a:t>USED IN THE PROJECT</a:t>
            </a:r>
          </a:p>
        </p:txBody>
      </p:sp>
      <p:sp>
        <p:nvSpPr>
          <p:cNvPr id="4" name="Oval 3"/>
          <p:cNvSpPr/>
          <p:nvPr/>
        </p:nvSpPr>
        <p:spPr>
          <a:xfrm>
            <a:off x="2665364" y="1366874"/>
            <a:ext cx="677666" cy="677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4410770" y="1366874"/>
            <a:ext cx="677666" cy="6776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6156176" y="1366874"/>
            <a:ext cx="677666" cy="677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2665364" y="2635971"/>
            <a:ext cx="677666" cy="6776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p:cNvSpPr/>
          <p:nvPr/>
        </p:nvSpPr>
        <p:spPr>
          <a:xfrm>
            <a:off x="4410770" y="2621056"/>
            <a:ext cx="677666" cy="677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Oval 11"/>
          <p:cNvSpPr/>
          <p:nvPr/>
        </p:nvSpPr>
        <p:spPr>
          <a:xfrm>
            <a:off x="6156176" y="2621056"/>
            <a:ext cx="677666" cy="6776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p:cNvSpPr txBox="1"/>
          <p:nvPr/>
        </p:nvSpPr>
        <p:spPr>
          <a:xfrm>
            <a:off x="2334751" y="2149135"/>
            <a:ext cx="133889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Html / CSS</a:t>
            </a:r>
            <a:endParaRPr lang="ko-KR" altLang="en-US" sz="1200" b="1" dirty="0">
              <a:solidFill>
                <a:schemeClr val="tx1">
                  <a:lumMod val="75000"/>
                  <a:lumOff val="25000"/>
                </a:schemeClr>
              </a:solidFill>
              <a:cs typeface="Arial" pitchFamily="34" charset="0"/>
            </a:endParaRPr>
          </a:p>
        </p:txBody>
      </p:sp>
      <p:sp>
        <p:nvSpPr>
          <p:cNvPr id="15" name="TextBox 14"/>
          <p:cNvSpPr txBox="1"/>
          <p:nvPr/>
        </p:nvSpPr>
        <p:spPr>
          <a:xfrm>
            <a:off x="5825563" y="2116548"/>
            <a:ext cx="133889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NUMPY</a:t>
            </a:r>
            <a:endParaRPr lang="ko-KR" altLang="en-US" sz="1200" b="1" dirty="0">
              <a:solidFill>
                <a:schemeClr val="tx1">
                  <a:lumMod val="75000"/>
                  <a:lumOff val="25000"/>
                </a:schemeClr>
              </a:solidFill>
              <a:cs typeface="Arial" pitchFamily="34" charset="0"/>
            </a:endParaRPr>
          </a:p>
        </p:txBody>
      </p:sp>
      <p:sp>
        <p:nvSpPr>
          <p:cNvPr id="16" name="TextBox 15"/>
          <p:cNvSpPr txBox="1"/>
          <p:nvPr/>
        </p:nvSpPr>
        <p:spPr>
          <a:xfrm>
            <a:off x="4080157" y="2116548"/>
            <a:ext cx="133889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PYTHON</a:t>
            </a:r>
            <a:endParaRPr lang="ko-KR" altLang="en-US" sz="1200" b="1" dirty="0">
              <a:solidFill>
                <a:schemeClr val="tx1">
                  <a:lumMod val="75000"/>
                  <a:lumOff val="25000"/>
                </a:schemeClr>
              </a:solidFill>
              <a:cs typeface="Arial" pitchFamily="34" charset="0"/>
            </a:endParaRPr>
          </a:p>
        </p:txBody>
      </p:sp>
      <p:sp>
        <p:nvSpPr>
          <p:cNvPr id="18" name="TextBox 17"/>
          <p:cNvSpPr txBox="1"/>
          <p:nvPr/>
        </p:nvSpPr>
        <p:spPr>
          <a:xfrm>
            <a:off x="2334751" y="3412692"/>
            <a:ext cx="133889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PILLOW</a:t>
            </a:r>
            <a:endParaRPr lang="ko-KR" altLang="en-US" sz="1200" b="1" dirty="0">
              <a:solidFill>
                <a:schemeClr val="tx1">
                  <a:lumMod val="75000"/>
                  <a:lumOff val="25000"/>
                </a:schemeClr>
              </a:solidFill>
              <a:cs typeface="Arial" pitchFamily="34" charset="0"/>
            </a:endParaRPr>
          </a:p>
        </p:txBody>
      </p:sp>
      <p:sp>
        <p:nvSpPr>
          <p:cNvPr id="19" name="TextBox 18"/>
          <p:cNvSpPr txBox="1"/>
          <p:nvPr/>
        </p:nvSpPr>
        <p:spPr>
          <a:xfrm>
            <a:off x="5825563" y="3412692"/>
            <a:ext cx="133889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OPENCV</a:t>
            </a:r>
            <a:endParaRPr lang="ko-KR" altLang="en-US" sz="1200" b="1" dirty="0">
              <a:solidFill>
                <a:schemeClr val="tx1">
                  <a:lumMod val="75000"/>
                  <a:lumOff val="25000"/>
                </a:schemeClr>
              </a:solidFill>
              <a:cs typeface="Arial" pitchFamily="34" charset="0"/>
            </a:endParaRPr>
          </a:p>
        </p:txBody>
      </p:sp>
      <p:sp>
        <p:nvSpPr>
          <p:cNvPr id="20" name="TextBox 19"/>
          <p:cNvSpPr txBox="1"/>
          <p:nvPr/>
        </p:nvSpPr>
        <p:spPr>
          <a:xfrm>
            <a:off x="4080157" y="3412692"/>
            <a:ext cx="133889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PYMYSQL</a:t>
            </a:r>
            <a:endParaRPr lang="ko-KR" altLang="en-US" sz="1200" b="1" dirty="0">
              <a:solidFill>
                <a:schemeClr val="tx1">
                  <a:lumMod val="75000"/>
                  <a:lumOff val="25000"/>
                </a:schemeClr>
              </a:solidFill>
              <a:cs typeface="Arial" pitchFamily="34" charset="0"/>
            </a:endParaRPr>
          </a:p>
        </p:txBody>
      </p:sp>
      <p:sp>
        <p:nvSpPr>
          <p:cNvPr id="22" name="Rectangle 30"/>
          <p:cNvSpPr/>
          <p:nvPr/>
        </p:nvSpPr>
        <p:spPr>
          <a:xfrm>
            <a:off x="1807877" y="1476091"/>
            <a:ext cx="263469" cy="26269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Pie 24"/>
          <p:cNvSpPr/>
          <p:nvPr/>
        </p:nvSpPr>
        <p:spPr>
          <a:xfrm>
            <a:off x="5270472" y="1455590"/>
            <a:ext cx="284777" cy="28320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Oval 7"/>
          <p:cNvSpPr/>
          <p:nvPr/>
        </p:nvSpPr>
        <p:spPr>
          <a:xfrm>
            <a:off x="3521721" y="1455589"/>
            <a:ext cx="316937" cy="31693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36"/>
          <p:cNvSpPr/>
          <p:nvPr/>
        </p:nvSpPr>
        <p:spPr>
          <a:xfrm>
            <a:off x="7017444" y="1464790"/>
            <a:ext cx="316776" cy="264799"/>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Oval 21"/>
          <p:cNvSpPr>
            <a:spLocks noChangeAspect="1"/>
          </p:cNvSpPr>
          <p:nvPr/>
        </p:nvSpPr>
        <p:spPr>
          <a:xfrm>
            <a:off x="7013356" y="2704788"/>
            <a:ext cx="324953" cy="32766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9"/>
          <p:cNvSpPr/>
          <p:nvPr/>
        </p:nvSpPr>
        <p:spPr>
          <a:xfrm>
            <a:off x="3542500" y="2754662"/>
            <a:ext cx="275377" cy="2577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16"/>
          <p:cNvSpPr/>
          <p:nvPr/>
        </p:nvSpPr>
        <p:spPr>
          <a:xfrm rot="2700000">
            <a:off x="1840412" y="2696915"/>
            <a:ext cx="198401" cy="37746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27"/>
          <p:cNvSpPr/>
          <p:nvPr/>
        </p:nvSpPr>
        <p:spPr>
          <a:xfrm>
            <a:off x="5262130" y="2719408"/>
            <a:ext cx="301460" cy="23156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Donut 39"/>
          <p:cNvSpPr/>
          <p:nvPr/>
        </p:nvSpPr>
        <p:spPr>
          <a:xfrm>
            <a:off x="4325024" y="3957618"/>
            <a:ext cx="467481" cy="467481"/>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2670336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accent1"/>
                </a:solidFill>
              </a:rPr>
              <a:t>PROCEDURE</a:t>
            </a:r>
            <a:endParaRPr lang="ko-KR" altLang="en-US" b="1"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dirty="0">
                <a:solidFill>
                  <a:schemeClr val="accent1"/>
                </a:solidFill>
              </a:rPr>
              <a:t>Smart Attendance System using Face Recognition</a:t>
            </a:r>
          </a:p>
        </p:txBody>
      </p:sp>
      <p:sp>
        <p:nvSpPr>
          <p:cNvPr id="5" name="TextBox 4"/>
          <p:cNvSpPr txBox="1"/>
          <p:nvPr/>
        </p:nvSpPr>
        <p:spPr>
          <a:xfrm>
            <a:off x="486991" y="2280601"/>
            <a:ext cx="1880643" cy="954107"/>
          </a:xfrm>
          <a:prstGeom prst="rect">
            <a:avLst/>
          </a:prstGeom>
          <a:noFill/>
        </p:spPr>
        <p:txBody>
          <a:bodyPr wrap="none" rtlCol="0">
            <a:spAutoFit/>
          </a:bodyPr>
          <a:lstStyle/>
          <a:p>
            <a:pPr algn="ctr"/>
            <a:r>
              <a:rPr lang="en-IN" altLang="ko-KR" sz="2800" b="1" dirty="0">
                <a:solidFill>
                  <a:schemeClr val="accent3"/>
                </a:solidFill>
                <a:cs typeface="Arial" pitchFamily="34" charset="0"/>
              </a:rPr>
              <a:t>STUDENT</a:t>
            </a:r>
          </a:p>
          <a:p>
            <a:pPr algn="ctr"/>
            <a:r>
              <a:rPr lang="en-IN" altLang="ko-KR" sz="2800" b="1" dirty="0">
                <a:solidFill>
                  <a:schemeClr val="accent3"/>
                </a:solidFill>
                <a:cs typeface="Arial" pitchFamily="34" charset="0"/>
              </a:rPr>
              <a:t>1</a:t>
            </a:r>
            <a:endParaRPr lang="ko-KR" altLang="en-US" sz="2800" b="1" dirty="0">
              <a:solidFill>
                <a:schemeClr val="accent3"/>
              </a:solidFill>
              <a:cs typeface="Arial" pitchFamily="34" charset="0"/>
            </a:endParaRPr>
          </a:p>
        </p:txBody>
      </p:sp>
      <p:sp>
        <p:nvSpPr>
          <p:cNvPr id="6" name="TextBox 5"/>
          <p:cNvSpPr txBox="1"/>
          <p:nvPr/>
        </p:nvSpPr>
        <p:spPr>
          <a:xfrm>
            <a:off x="2641359" y="2711487"/>
            <a:ext cx="1719133" cy="1384995"/>
          </a:xfrm>
          <a:prstGeom prst="rect">
            <a:avLst/>
          </a:prstGeom>
          <a:noFill/>
        </p:spPr>
        <p:txBody>
          <a:bodyPr wrap="square" rtlCol="0">
            <a:spAutoFit/>
          </a:bodyPr>
          <a:lstStyle/>
          <a:p>
            <a:pPr algn="ctr"/>
            <a:r>
              <a:rPr lang="en-IN" altLang="ko-KR" sz="2800" b="1" dirty="0">
                <a:solidFill>
                  <a:schemeClr val="accent2"/>
                </a:solidFill>
                <a:cs typeface="Arial" pitchFamily="34" charset="0"/>
              </a:rPr>
              <a:t>2</a:t>
            </a:r>
          </a:p>
          <a:p>
            <a:pPr algn="ctr"/>
            <a:r>
              <a:rPr lang="en-IN" altLang="ko-KR" sz="2800" b="1" dirty="0">
                <a:solidFill>
                  <a:schemeClr val="accent2"/>
                </a:solidFill>
                <a:cs typeface="Arial" pitchFamily="34" charset="0"/>
              </a:rPr>
              <a:t>FACE DETECT</a:t>
            </a:r>
            <a:endParaRPr lang="ko-KR" altLang="en-US" sz="2800" b="1" dirty="0">
              <a:solidFill>
                <a:schemeClr val="accent2"/>
              </a:solidFill>
              <a:cs typeface="Arial" pitchFamily="34" charset="0"/>
            </a:endParaRPr>
          </a:p>
        </p:txBody>
      </p:sp>
      <p:sp>
        <p:nvSpPr>
          <p:cNvPr id="7" name="TextBox 6"/>
          <p:cNvSpPr txBox="1"/>
          <p:nvPr/>
        </p:nvSpPr>
        <p:spPr>
          <a:xfrm>
            <a:off x="4716122" y="1870186"/>
            <a:ext cx="2127057" cy="1384995"/>
          </a:xfrm>
          <a:prstGeom prst="rect">
            <a:avLst/>
          </a:prstGeom>
          <a:noFill/>
        </p:spPr>
        <p:txBody>
          <a:bodyPr wrap="none" rtlCol="0">
            <a:spAutoFit/>
          </a:bodyPr>
          <a:lstStyle/>
          <a:p>
            <a:pPr algn="ctr"/>
            <a:r>
              <a:rPr lang="en-US" altLang="ko-KR" sz="2800" b="1" dirty="0">
                <a:solidFill>
                  <a:schemeClr val="accent1"/>
                </a:solidFill>
                <a:cs typeface="Arial" pitchFamily="34" charset="0"/>
              </a:rPr>
              <a:t>UPDATE </a:t>
            </a:r>
          </a:p>
          <a:p>
            <a:pPr algn="ctr"/>
            <a:r>
              <a:rPr lang="en-US" altLang="ko-KR" sz="2800" b="1" dirty="0">
                <a:solidFill>
                  <a:schemeClr val="accent1"/>
                </a:solidFill>
                <a:cs typeface="Arial" pitchFamily="34" charset="0"/>
              </a:rPr>
              <a:t>DATABASE</a:t>
            </a:r>
          </a:p>
          <a:p>
            <a:pPr algn="ctr"/>
            <a:r>
              <a:rPr lang="en-US" altLang="ko-KR" sz="2800" b="1" dirty="0">
                <a:solidFill>
                  <a:schemeClr val="accent1"/>
                </a:solidFill>
                <a:cs typeface="Arial" pitchFamily="34" charset="0"/>
              </a:rPr>
              <a:t>3</a:t>
            </a:r>
            <a:endParaRPr lang="ko-KR" altLang="en-US" sz="2800" b="1" dirty="0">
              <a:solidFill>
                <a:schemeClr val="accent1"/>
              </a:solidFill>
              <a:cs typeface="Arial" pitchFamily="34" charset="0"/>
            </a:endParaRPr>
          </a:p>
        </p:txBody>
      </p:sp>
      <p:sp>
        <p:nvSpPr>
          <p:cNvPr id="8" name="TextBox 7"/>
          <p:cNvSpPr txBox="1"/>
          <p:nvPr/>
        </p:nvSpPr>
        <p:spPr>
          <a:xfrm>
            <a:off x="7281904" y="2711488"/>
            <a:ext cx="1273682" cy="1384995"/>
          </a:xfrm>
          <a:prstGeom prst="rect">
            <a:avLst/>
          </a:prstGeom>
          <a:noFill/>
        </p:spPr>
        <p:txBody>
          <a:bodyPr wrap="none" rtlCol="0">
            <a:spAutoFit/>
          </a:bodyPr>
          <a:lstStyle/>
          <a:p>
            <a:pPr algn="ctr"/>
            <a:r>
              <a:rPr lang="en-IN" altLang="ko-KR" sz="2800" b="1" dirty="0">
                <a:solidFill>
                  <a:schemeClr val="accent4"/>
                </a:solidFill>
                <a:cs typeface="Arial" pitchFamily="34" charset="0"/>
              </a:rPr>
              <a:t>4</a:t>
            </a:r>
          </a:p>
          <a:p>
            <a:pPr algn="ctr"/>
            <a:r>
              <a:rPr lang="en-IN" altLang="ko-KR" sz="2800" b="1" dirty="0">
                <a:solidFill>
                  <a:schemeClr val="accent4"/>
                </a:solidFill>
                <a:cs typeface="Arial" pitchFamily="34" charset="0"/>
              </a:rPr>
              <a:t>WEB</a:t>
            </a:r>
          </a:p>
          <a:p>
            <a:pPr algn="ctr"/>
            <a:r>
              <a:rPr lang="en-IN" altLang="ko-KR" sz="2800" b="1" dirty="0">
                <a:solidFill>
                  <a:schemeClr val="accent4"/>
                </a:solidFill>
                <a:cs typeface="Arial" pitchFamily="34" charset="0"/>
              </a:rPr>
              <a:t> PAGE</a:t>
            </a:r>
            <a:endParaRPr lang="ko-KR" altLang="en-US" sz="2800" b="1" dirty="0">
              <a:solidFill>
                <a:schemeClr val="accent4"/>
              </a:solidFill>
              <a:cs typeface="Arial" pitchFamily="34" charset="0"/>
            </a:endParaRPr>
          </a:p>
        </p:txBody>
      </p:sp>
      <p:sp>
        <p:nvSpPr>
          <p:cNvPr id="4" name="Rectangle 3"/>
          <p:cNvSpPr/>
          <p:nvPr/>
        </p:nvSpPr>
        <p:spPr>
          <a:xfrm>
            <a:off x="1970679" y="2979701"/>
            <a:ext cx="720000" cy="5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p:nvSpPr>
        <p:spPr>
          <a:xfrm>
            <a:off x="4226929" y="2979701"/>
            <a:ext cx="720000"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6483179" y="2979701"/>
            <a:ext cx="720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p:cNvSpPr txBox="1"/>
          <p:nvPr/>
        </p:nvSpPr>
        <p:spPr>
          <a:xfrm>
            <a:off x="486991" y="3291830"/>
            <a:ext cx="1431126" cy="646331"/>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Students need to scan their face in the system</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2725721" y="1557326"/>
            <a:ext cx="143112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system detects the face and displays the id .      </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4964451" y="3291830"/>
            <a:ext cx="1431126" cy="1015663"/>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The database is updated accordingly if he is present or absent</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7203182" y="1557326"/>
            <a:ext cx="1431126"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details get reflected in the web page</a:t>
            </a:r>
            <a:endParaRPr lang="ko-KR" altLang="en-US" sz="1200" dirty="0">
              <a:solidFill>
                <a:schemeClr val="tx1">
                  <a:lumMod val="75000"/>
                  <a:lumOff val="25000"/>
                </a:schemeClr>
              </a:solidFill>
              <a:cs typeface="Arial"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291" y="72217"/>
            <a:ext cx="1586837" cy="987365"/>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1904" y="82718"/>
            <a:ext cx="1699080" cy="1057205"/>
          </a:xfrm>
          <a:prstGeom prst="rect">
            <a:avLst/>
          </a:prstGeom>
        </p:spPr>
      </p:pic>
    </p:spTree>
    <p:extLst>
      <p:ext uri="{BB962C8B-B14F-4D97-AF65-F5344CB8AC3E}">
        <p14:creationId xmlns:p14="http://schemas.microsoft.com/office/powerpoint/2010/main" val="3519967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5" grpId="0"/>
      <p:bldP spid="6" grpId="0"/>
      <p:bldP spid="7" grpId="0"/>
      <p:bldP spid="8" grpId="0"/>
      <p:bldP spid="4" grpId="0" animBg="1"/>
      <p:bldP spid="11" grpId="0" animBg="1"/>
      <p:bldP spid="12" grpId="0" animBg="1"/>
      <p:bldP spid="14" grpId="0"/>
      <p:bldP spid="17" grpId="0"/>
      <p:bldP spid="20"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0" name="Rectangle 29"/>
          <p:cNvSpPr/>
          <p:nvPr/>
        </p:nvSpPr>
        <p:spPr>
          <a:xfrm>
            <a:off x="3543928" y="3062607"/>
            <a:ext cx="3966812" cy="1454244"/>
          </a:xfrm>
          <a:prstGeom prst="rect">
            <a:avLst/>
          </a:prstGeom>
          <a:noFill/>
        </p:spPr>
        <p:txBody>
          <a:bodyPr wrap="square" lIns="68580" tIns="34290" rIns="68580" bIns="34290">
            <a:spAutoFit/>
            <a:scene3d>
              <a:camera prst="orthographicFront"/>
              <a:lightRig rig="threePt" dir="t"/>
            </a:scene3d>
            <a:sp3d extrusionH="57150">
              <a:bevelT h="25400" prst="softRound"/>
            </a:sp3d>
          </a:bodyPr>
          <a:lstStyle/>
          <a:p>
            <a:pPr algn="ctr"/>
            <a:r>
              <a:rPr lang="en-US" sz="4500" b="1" dirty="0">
                <a:ln w="9525">
                  <a:solidFill>
                    <a:schemeClr val="accent4"/>
                  </a:solidFill>
                  <a:prstDash val="solid"/>
                </a:ln>
                <a:solidFill>
                  <a:srgbClr val="FFC000"/>
                </a:solidFill>
                <a:effectLst>
                  <a:glow rad="101600">
                    <a:schemeClr val="tx1">
                      <a:alpha val="60000"/>
                    </a:schemeClr>
                  </a:glow>
                  <a:outerShdw blurRad="12700" dist="38100" dir="2700000" algn="tl" rotWithShape="0">
                    <a:schemeClr val="bg1">
                      <a:lumMod val="50000"/>
                    </a:schemeClr>
                  </a:outerShdw>
                </a:effectLst>
                <a:latin typeface="Bahnschrift SemiBold" panose="020B0502040204020203" pitchFamily="34" charset="0"/>
              </a:rPr>
              <a:t>FACE </a:t>
            </a:r>
          </a:p>
          <a:p>
            <a:pPr algn="ctr"/>
            <a:r>
              <a:rPr lang="en-US" sz="4500" b="1" dirty="0">
                <a:ln w="9525">
                  <a:solidFill>
                    <a:schemeClr val="accent4"/>
                  </a:solidFill>
                  <a:prstDash val="solid"/>
                </a:ln>
                <a:solidFill>
                  <a:srgbClr val="FFC000"/>
                </a:solidFill>
                <a:effectLst>
                  <a:glow rad="101600">
                    <a:schemeClr val="tx1">
                      <a:alpha val="60000"/>
                    </a:schemeClr>
                  </a:glow>
                  <a:outerShdw blurRad="12700" dist="38100" dir="2700000" algn="tl" rotWithShape="0">
                    <a:schemeClr val="bg1">
                      <a:lumMod val="50000"/>
                    </a:schemeClr>
                  </a:outerShdw>
                </a:effectLst>
                <a:latin typeface="Bahnschrift SemiBold" panose="020B0502040204020203" pitchFamily="34" charset="0"/>
              </a:rPr>
              <a:t>RECOGNITION</a:t>
            </a:r>
          </a:p>
        </p:txBody>
      </p:sp>
      <p:sp>
        <p:nvSpPr>
          <p:cNvPr id="28" name="Rectangle 27"/>
          <p:cNvSpPr/>
          <p:nvPr/>
        </p:nvSpPr>
        <p:spPr>
          <a:xfrm>
            <a:off x="3544729" y="402489"/>
            <a:ext cx="4137992" cy="2977738"/>
          </a:xfrm>
          <a:prstGeom prst="rect">
            <a:avLst/>
          </a:prstGeom>
          <a:noFill/>
        </p:spPr>
        <p:txBody>
          <a:bodyPr wrap="none" lIns="68580" tIns="34290" rIns="68580" bIns="34290">
            <a:spAutoFit/>
          </a:bodyPr>
          <a:lstStyle/>
          <a:p>
            <a:pPr algn="ctr"/>
            <a:r>
              <a:rPr lang="en-US" sz="4950" b="1" dirty="0">
                <a:ln w="9525">
                  <a:solidFill>
                    <a:schemeClr val="bg1"/>
                  </a:solidFill>
                  <a:prstDash val="solid"/>
                </a:ln>
                <a:solidFill>
                  <a:schemeClr val="bg1"/>
                </a:solidFill>
                <a:effectLst>
                  <a:glow rad="101600">
                    <a:schemeClr val="tx2">
                      <a:alpha val="60000"/>
                    </a:schemeClr>
                  </a:glow>
                  <a:outerShdw blurRad="12700" dist="38100" dir="2700000" algn="tl" rotWithShape="0">
                    <a:schemeClr val="bg1">
                      <a:lumMod val="50000"/>
                    </a:schemeClr>
                  </a:outerShdw>
                </a:effectLst>
                <a:latin typeface="Bahnschrift SemiBold" panose="020B0502040204020203" pitchFamily="34" charset="0"/>
              </a:rPr>
              <a:t>SMART </a:t>
            </a:r>
          </a:p>
          <a:p>
            <a:pPr algn="ctr"/>
            <a:r>
              <a:rPr lang="en-US" sz="4950" b="1" dirty="0">
                <a:ln w="9525">
                  <a:solidFill>
                    <a:schemeClr val="bg1"/>
                  </a:solidFill>
                  <a:prstDash val="solid"/>
                </a:ln>
                <a:solidFill>
                  <a:schemeClr val="bg1"/>
                </a:solidFill>
                <a:effectLst>
                  <a:glow rad="101600">
                    <a:schemeClr val="tx2">
                      <a:alpha val="60000"/>
                    </a:schemeClr>
                  </a:glow>
                  <a:outerShdw blurRad="12700" dist="38100" dir="2700000" algn="tl" rotWithShape="0">
                    <a:schemeClr val="bg1">
                      <a:lumMod val="50000"/>
                    </a:schemeClr>
                  </a:outerShdw>
                </a:effectLst>
                <a:latin typeface="Bahnschrift SemiBold" panose="020B0502040204020203" pitchFamily="34" charset="0"/>
              </a:rPr>
              <a:t>ATTENDANCE </a:t>
            </a:r>
          </a:p>
          <a:p>
            <a:pPr algn="ctr"/>
            <a:r>
              <a:rPr lang="en-US" sz="4950" b="1" dirty="0">
                <a:ln w="9525">
                  <a:solidFill>
                    <a:schemeClr val="bg1"/>
                  </a:solidFill>
                  <a:prstDash val="solid"/>
                </a:ln>
                <a:solidFill>
                  <a:schemeClr val="bg1"/>
                </a:solidFill>
                <a:effectLst>
                  <a:glow rad="101600">
                    <a:schemeClr val="tx2">
                      <a:alpha val="60000"/>
                    </a:schemeClr>
                  </a:glow>
                  <a:outerShdw blurRad="12700" dist="38100" dir="2700000" algn="tl" rotWithShape="0">
                    <a:schemeClr val="bg1">
                      <a:lumMod val="50000"/>
                    </a:schemeClr>
                  </a:outerShdw>
                </a:effectLst>
                <a:latin typeface="Bahnschrift SemiBold" panose="020B0502040204020203" pitchFamily="34" charset="0"/>
              </a:rPr>
              <a:t>SYSTEM</a:t>
            </a:r>
          </a:p>
          <a:p>
            <a:pPr algn="ctr"/>
            <a:endParaRPr lang="en-US" sz="4050" b="1" dirty="0">
              <a:ln w="9525">
                <a:solidFill>
                  <a:schemeClr val="bg1"/>
                </a:solidFill>
                <a:prstDash val="solid"/>
              </a:ln>
              <a:effectLst>
                <a:outerShdw blurRad="12700" dist="38100" dir="2700000" algn="tl" rotWithShape="0">
                  <a:schemeClr val="bg1">
                    <a:lumMod val="50000"/>
                  </a:schemeClr>
                </a:outerShdw>
              </a:effectLst>
            </a:endParaRPr>
          </a:p>
        </p:txBody>
      </p:sp>
      <p:grpSp>
        <p:nvGrpSpPr>
          <p:cNvPr id="5" name="Group 4"/>
          <p:cNvGrpSpPr/>
          <p:nvPr/>
        </p:nvGrpSpPr>
        <p:grpSpPr>
          <a:xfrm>
            <a:off x="-7383748" y="0"/>
            <a:ext cx="10522744" cy="5143500"/>
            <a:chOff x="-9896717" y="0"/>
            <a:chExt cx="14030325" cy="6858000"/>
          </a:xfrm>
        </p:grpSpPr>
        <p:grpSp>
          <p:nvGrpSpPr>
            <p:cNvPr id="21" name="Group 20"/>
            <p:cNvGrpSpPr/>
            <p:nvPr/>
          </p:nvGrpSpPr>
          <p:grpSpPr>
            <a:xfrm>
              <a:off x="-9896717" y="0"/>
              <a:ext cx="14030325" cy="6858000"/>
              <a:chOff x="-9896717" y="0"/>
              <a:chExt cx="14030325" cy="6858000"/>
            </a:xfrm>
          </p:grpSpPr>
          <p:grpSp>
            <p:nvGrpSpPr>
              <p:cNvPr id="8" name="Group 7"/>
              <p:cNvGrpSpPr/>
              <p:nvPr/>
            </p:nvGrpSpPr>
            <p:grpSpPr>
              <a:xfrm>
                <a:off x="-9896717" y="0"/>
                <a:ext cx="14030325" cy="6858000"/>
                <a:chOff x="-3028951" y="0"/>
                <a:chExt cx="14030325" cy="6858000"/>
              </a:xfrm>
              <a:effectLst>
                <a:outerShdw blurRad="50800" dist="38100" dir="2700000" algn="tl" rotWithShape="0">
                  <a:prstClr val="black">
                    <a:alpha val="40000"/>
                  </a:prstClr>
                </a:outerShdw>
              </a:effectLst>
            </p:grpSpPr>
            <p:sp>
              <p:nvSpPr>
                <p:cNvPr id="6" name="Parallelogram 5"/>
                <p:cNvSpPr/>
                <p:nvPr/>
              </p:nvSpPr>
              <p:spPr>
                <a:xfrm>
                  <a:off x="-3028951" y="0"/>
                  <a:ext cx="14030325" cy="6858000"/>
                </a:xfrm>
                <a:prstGeom prst="parallelogram">
                  <a:avLst/>
                </a:prstGeom>
                <a:solidFill>
                  <a:schemeClr val="bg2">
                    <a:lumMod val="9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 name="Rounded Rectangle 6"/>
                <p:cNvSpPr/>
                <p:nvPr/>
              </p:nvSpPr>
              <p:spPr>
                <a:xfrm rot="867647">
                  <a:off x="10116403" y="1841539"/>
                  <a:ext cx="704850" cy="2553899"/>
                </a:xfrm>
                <a:prstGeom prst="roundRect">
                  <a:avLst>
                    <a:gd name="adj" fmla="val 30113"/>
                  </a:avLst>
                </a:prstGeom>
                <a:solidFill>
                  <a:schemeClr val="bg2">
                    <a:lumMod val="90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9" name="TextBox 18"/>
              <p:cNvSpPr txBox="1"/>
              <p:nvPr/>
            </p:nvSpPr>
            <p:spPr>
              <a:xfrm rot="17078861">
                <a:off x="2015005" y="2223756"/>
                <a:ext cx="3388712" cy="738664"/>
              </a:xfrm>
              <a:prstGeom prst="rect">
                <a:avLst/>
              </a:prstGeom>
              <a:noFill/>
              <a:scene3d>
                <a:camera prst="orthographicFront"/>
                <a:lightRig rig="threePt" dir="t"/>
              </a:scene3d>
              <a:sp3d>
                <a:bevelT w="165100" prst="coolSlant"/>
              </a:sp3d>
            </p:spPr>
            <p:txBody>
              <a:bodyPr wrap="square" rtlCol="0">
                <a:spAutoFit/>
              </a:bodyPr>
              <a:lstStyle/>
              <a:p>
                <a:r>
                  <a:rPr lang="en-IN" sz="3000" dirty="0">
                    <a:solidFill>
                      <a:srgbClr val="002060"/>
                    </a:solidFill>
                    <a:latin typeface="Britannic Bold" panose="020B0903060703020204" pitchFamily="34" charset="0"/>
                  </a:rPr>
                  <a:t>Working</a:t>
                </a:r>
              </a:p>
            </p:txBody>
          </p:sp>
        </p:grpSp>
        <p:sp>
          <p:nvSpPr>
            <p:cNvPr id="2" name="TextBox 1"/>
            <p:cNvSpPr txBox="1"/>
            <p:nvPr/>
          </p:nvSpPr>
          <p:spPr>
            <a:xfrm>
              <a:off x="-4431322" y="327816"/>
              <a:ext cx="6617815" cy="738664"/>
            </a:xfrm>
            <a:prstGeom prst="rect">
              <a:avLst/>
            </a:prstGeom>
            <a:noFill/>
            <a:scene3d>
              <a:camera prst="orthographicFront"/>
              <a:lightRig rig="threePt" dir="t"/>
            </a:scene3d>
            <a:sp3d>
              <a:bevelT w="165100" prst="coolSlant"/>
            </a:sp3d>
          </p:spPr>
          <p:txBody>
            <a:bodyPr wrap="square" rtlCol="0">
              <a:spAutoFit/>
              <a:sp3d extrusionH="57150">
                <a:bevelT w="38100" h="38100" prst="convex"/>
              </a:sp3d>
            </a:bodyPr>
            <a:lstStyle/>
            <a:p>
              <a:r>
                <a:rPr lang="en-IN" sz="3000" dirty="0">
                  <a:solidFill>
                    <a:srgbClr val="002060"/>
                  </a:solidFill>
                  <a:effectLst>
                    <a:reflection blurRad="6350" stA="55000" endA="300" endPos="45500" dir="5400000" sy="-100000" algn="bl" rotWithShape="0"/>
                  </a:effectLst>
                  <a:latin typeface="Bahnschrift SemiBold" panose="020B0502040204020203" pitchFamily="34" charset="0"/>
                </a:rPr>
                <a:t>The Working of our project :</a:t>
              </a:r>
            </a:p>
          </p:txBody>
        </p:sp>
        <p:graphicFrame>
          <p:nvGraphicFramePr>
            <p:cNvPr id="3" name="Diagram 2"/>
            <p:cNvGraphicFramePr/>
            <p:nvPr>
              <p:extLst>
                <p:ext uri="{D42A27DB-BD31-4B8C-83A1-F6EECF244321}">
                  <p14:modId xmlns:p14="http://schemas.microsoft.com/office/powerpoint/2010/main" val="2409091642"/>
                </p:ext>
              </p:extLst>
            </p:nvPr>
          </p:nvGraphicFramePr>
          <p:xfrm>
            <a:off x="-4327519" y="1464755"/>
            <a:ext cx="6341826" cy="4045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grpSp>
        <p:nvGrpSpPr>
          <p:cNvPr id="32" name="Group 31"/>
          <p:cNvGrpSpPr/>
          <p:nvPr/>
        </p:nvGrpSpPr>
        <p:grpSpPr>
          <a:xfrm>
            <a:off x="-8089887" y="-628"/>
            <a:ext cx="10522744" cy="5228059"/>
            <a:chOff x="-10881039" y="0"/>
            <a:chExt cx="14030325" cy="6970745"/>
          </a:xfrm>
          <a:solidFill>
            <a:srgbClr val="92D050"/>
          </a:solidFill>
        </p:grpSpPr>
        <p:grpSp>
          <p:nvGrpSpPr>
            <p:cNvPr id="25" name="Group 24"/>
            <p:cNvGrpSpPr/>
            <p:nvPr/>
          </p:nvGrpSpPr>
          <p:grpSpPr>
            <a:xfrm>
              <a:off x="-10881039" y="0"/>
              <a:ext cx="14030325" cy="6858000"/>
              <a:chOff x="-10881039" y="0"/>
              <a:chExt cx="14030325" cy="6858000"/>
            </a:xfrm>
            <a:grpFill/>
          </p:grpSpPr>
          <p:grpSp>
            <p:nvGrpSpPr>
              <p:cNvPr id="10" name="Group 9"/>
              <p:cNvGrpSpPr/>
              <p:nvPr/>
            </p:nvGrpSpPr>
            <p:grpSpPr>
              <a:xfrm>
                <a:off x="-10881039" y="0"/>
                <a:ext cx="14030325" cy="6858000"/>
                <a:chOff x="-3028951" y="0"/>
                <a:chExt cx="14030325" cy="6858000"/>
              </a:xfrm>
              <a:grpFill/>
              <a:effectLst>
                <a:outerShdw blurRad="50800" dist="38100" algn="l" rotWithShape="0">
                  <a:prstClr val="black">
                    <a:alpha val="40000"/>
                  </a:prstClr>
                </a:outerShdw>
              </a:effectLst>
            </p:grpSpPr>
            <p:sp>
              <p:nvSpPr>
                <p:cNvPr id="12" name="Rounded Rectangle 11"/>
                <p:cNvSpPr/>
                <p:nvPr/>
              </p:nvSpPr>
              <p:spPr>
                <a:xfrm rot="822206">
                  <a:off x="10175935" y="1598741"/>
                  <a:ext cx="704850" cy="2517295"/>
                </a:xfrm>
                <a:prstGeom prst="roundRect">
                  <a:avLst>
                    <a:gd name="adj" fmla="val 30113"/>
                  </a:avLst>
                </a:prstGeom>
                <a:grp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Parallelogram 10"/>
                <p:cNvSpPr/>
                <p:nvPr/>
              </p:nvSpPr>
              <p:spPr>
                <a:xfrm>
                  <a:off x="-3028951" y="0"/>
                  <a:ext cx="14030325" cy="6858000"/>
                </a:xfrm>
                <a:prstGeom prst="parallelogram">
                  <a:avLst/>
                </a:prstGeom>
                <a:grp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2" name="TextBox 21"/>
              <p:cNvSpPr txBox="1"/>
              <p:nvPr/>
            </p:nvSpPr>
            <p:spPr>
              <a:xfrm rot="17075718">
                <a:off x="1434335" y="2402155"/>
                <a:ext cx="2311853" cy="817245"/>
              </a:xfrm>
              <a:prstGeom prst="roundRect">
                <a:avLst/>
              </a:prstGeom>
              <a:grpFill/>
              <a:scene3d>
                <a:camera prst="orthographicFront"/>
                <a:lightRig rig="threePt" dir="t"/>
              </a:scene3d>
              <a:sp3d>
                <a:bevelT w="165100" prst="coolSlant"/>
              </a:sp3d>
            </p:spPr>
            <p:txBody>
              <a:bodyPr wrap="square" rtlCol="0">
                <a:spAutoFit/>
              </a:bodyPr>
              <a:lstStyle/>
              <a:p>
                <a:r>
                  <a:rPr lang="en-US" sz="3000" dirty="0">
                    <a:solidFill>
                      <a:srgbClr val="002060"/>
                    </a:solidFill>
                    <a:latin typeface="Britannic Bold" panose="020B0903060703020204" pitchFamily="34" charset="0"/>
                  </a:rPr>
                  <a:t>Method</a:t>
                </a:r>
                <a:endParaRPr lang="en-IN" sz="3000" dirty="0">
                  <a:solidFill>
                    <a:srgbClr val="002060"/>
                  </a:solidFill>
                  <a:latin typeface="Britannic Bold" panose="020B0903060703020204" pitchFamily="34" charset="0"/>
                </a:endParaRPr>
              </a:p>
            </p:txBody>
          </p:sp>
        </p:grpSp>
        <p:sp>
          <p:nvSpPr>
            <p:cNvPr id="9" name="Rectangle 8"/>
            <p:cNvSpPr/>
            <p:nvPr/>
          </p:nvSpPr>
          <p:spPr>
            <a:xfrm>
              <a:off x="-4522841" y="220095"/>
              <a:ext cx="4775666" cy="1754327"/>
            </a:xfrm>
            <a:prstGeom prst="rect">
              <a:avLst/>
            </a:prstGeom>
            <a:grpFill/>
            <a:scene3d>
              <a:camera prst="orthographicFront"/>
              <a:lightRig rig="threePt" dir="t"/>
            </a:scene3d>
            <a:sp3d>
              <a:bevelT w="165100" prst="coolSlant"/>
            </a:sp3d>
          </p:spPr>
          <p:txBody>
            <a:bodyPr wrap="none" lIns="68580" tIns="34290" rIns="68580" bIns="34290">
              <a:spAutoFit/>
            </a:bodyPr>
            <a:lstStyle/>
            <a:p>
              <a:pPr algn="ctr"/>
              <a:r>
                <a:rPr lang="en-US" sz="2700" dirty="0">
                  <a:ln w="0"/>
                  <a:solidFill>
                    <a:srgbClr val="002060"/>
                  </a:solidFill>
                  <a:effectLst>
                    <a:reflection blurRad="6350" stA="53000" endA="300" endPos="35500" dir="5400000" sy="-90000" algn="bl" rotWithShape="0"/>
                  </a:effectLst>
                  <a:latin typeface="Bahnschrift SemiBold" panose="020B0502040204020203" pitchFamily="34" charset="0"/>
                </a:rPr>
                <a:t>LOCAL  BINARY </a:t>
              </a:r>
            </a:p>
            <a:p>
              <a:pPr algn="ctr"/>
              <a:r>
                <a:rPr lang="en-US" sz="2700" dirty="0">
                  <a:ln w="0"/>
                  <a:solidFill>
                    <a:srgbClr val="002060"/>
                  </a:solidFill>
                  <a:effectLst>
                    <a:reflection blurRad="6350" stA="53000" endA="300" endPos="35500" dir="5400000" sy="-90000" algn="bl" rotWithShape="0"/>
                  </a:effectLst>
                  <a:latin typeface="Bahnschrift SemiBold" panose="020B0502040204020203" pitchFamily="34" charset="0"/>
                </a:rPr>
                <a:t>PATTERN  HISTOGRAM</a:t>
              </a:r>
            </a:p>
            <a:p>
              <a:pPr algn="ctr"/>
              <a:r>
                <a:rPr lang="en-US" sz="2700" dirty="0">
                  <a:ln w="0"/>
                  <a:solidFill>
                    <a:srgbClr val="002060"/>
                  </a:solidFill>
                  <a:effectLst>
                    <a:reflection blurRad="6350" stA="53000" endA="300" endPos="35500" dir="5400000" sy="-90000" algn="bl" rotWithShape="0"/>
                  </a:effectLst>
                  <a:latin typeface="Bahnschrift SemiBold" panose="020B0502040204020203" pitchFamily="34" charset="0"/>
                </a:rPr>
                <a:t>(LBPH)</a:t>
              </a:r>
            </a:p>
          </p:txBody>
        </p:sp>
        <p:sp>
          <p:nvSpPr>
            <p:cNvPr id="20" name="TextBox 19"/>
            <p:cNvSpPr txBox="1"/>
            <p:nvPr/>
          </p:nvSpPr>
          <p:spPr>
            <a:xfrm>
              <a:off x="-5164665" y="2138653"/>
              <a:ext cx="6012366" cy="4832092"/>
            </a:xfrm>
            <a:prstGeom prst="rect">
              <a:avLst/>
            </a:prstGeom>
            <a:grpFill/>
            <a:scene3d>
              <a:camera prst="orthographicFront"/>
              <a:lightRig rig="threePt" dir="t"/>
            </a:scene3d>
            <a:sp3d>
              <a:bevelT w="165100" prst="coolSlant"/>
            </a:sp3d>
          </p:spPr>
          <p:txBody>
            <a:bodyPr wrap="square" rtlCol="0">
              <a:spAutoFit/>
            </a:bodyPr>
            <a:lstStyle/>
            <a:p>
              <a:pPr marL="214313" indent="-214313">
                <a:buFont typeface="Arial" panose="020B0604020202020204" pitchFamily="34" charset="0"/>
                <a:buChar char="•"/>
              </a:pPr>
              <a:r>
                <a:rPr lang="en-US" sz="1350" b="1" dirty="0">
                  <a:latin typeface="Bahnschrift SemiBold" panose="020B0502040204020203" pitchFamily="34" charset="0"/>
                </a:rPr>
                <a:t>Local Binary Pattern </a:t>
              </a:r>
              <a:r>
                <a:rPr lang="en-US" sz="1350" dirty="0">
                  <a:latin typeface="Bahnschrift SemiBold" panose="020B0502040204020203" pitchFamily="34" charset="0"/>
                </a:rPr>
                <a:t>(LBP) is a simple yet very efficient texture operator which labels the pixels of an image by thresholding the neighborhood of each pixel and considers the result as a binary number.</a:t>
              </a:r>
            </a:p>
            <a:p>
              <a:pPr marL="214313" indent="-214313">
                <a:buFont typeface="Arial" panose="020B0604020202020204" pitchFamily="34" charset="0"/>
                <a:buChar char="•"/>
              </a:pPr>
              <a:r>
                <a:rPr lang="en-US" sz="1350" dirty="0">
                  <a:latin typeface="Bahnschrift SemiBold" panose="020B0502040204020203" pitchFamily="34" charset="0"/>
                </a:rPr>
                <a:t>Then, we convert this binary value to a decimal value and set it to the central value of the matrix, which is actually a pixel from the original image.</a:t>
              </a:r>
            </a:p>
            <a:p>
              <a:pPr marL="214313" indent="-214313">
                <a:buFont typeface="Arial" panose="020B0604020202020204" pitchFamily="34" charset="0"/>
                <a:buChar char="•"/>
              </a:pPr>
              <a:endParaRPr lang="en-US" sz="1350" dirty="0">
                <a:latin typeface="Bahnschrift SemiBold" panose="020B0502040204020203" pitchFamily="34" charset="0"/>
              </a:endParaRPr>
            </a:p>
            <a:p>
              <a:pPr marL="214313" indent="-214313">
                <a:buFont typeface="Arial" panose="020B0604020202020204" pitchFamily="34" charset="0"/>
                <a:buChar char="•"/>
              </a:pPr>
              <a:endParaRPr lang="en-US" sz="1350" dirty="0">
                <a:latin typeface="Bahnschrift SemiBold" panose="020B0502040204020203" pitchFamily="34" charset="0"/>
              </a:endParaRPr>
            </a:p>
            <a:p>
              <a:pPr marL="214313" indent="-214313">
                <a:buFont typeface="Arial" panose="020B0604020202020204" pitchFamily="34" charset="0"/>
                <a:buChar char="•"/>
              </a:pPr>
              <a:endParaRPr lang="en-US" sz="1350" dirty="0">
                <a:latin typeface="Bahnschrift SemiBold" panose="020B0502040204020203" pitchFamily="34" charset="0"/>
              </a:endParaRPr>
            </a:p>
            <a:p>
              <a:pPr marL="214313" indent="-214313">
                <a:buFont typeface="Arial" panose="020B0604020202020204" pitchFamily="34" charset="0"/>
                <a:buChar char="•"/>
              </a:pPr>
              <a:endParaRPr lang="en-US" sz="1350" dirty="0">
                <a:latin typeface="Bahnschrift SemiBold" panose="020B0502040204020203" pitchFamily="34" charset="0"/>
              </a:endParaRPr>
            </a:p>
            <a:p>
              <a:pPr marL="214313" indent="-214313">
                <a:buFont typeface="Arial" panose="020B0604020202020204" pitchFamily="34" charset="0"/>
                <a:buChar char="•"/>
              </a:pPr>
              <a:endParaRPr lang="en-US" sz="1350" dirty="0">
                <a:latin typeface="Bahnschrift SemiBold" panose="020B0502040204020203" pitchFamily="34" charset="0"/>
              </a:endParaRPr>
            </a:p>
            <a:p>
              <a:pPr marL="214313" indent="-214313">
                <a:buFont typeface="Arial" panose="020B0604020202020204" pitchFamily="34" charset="0"/>
                <a:buChar char="•"/>
              </a:pPr>
              <a:endParaRPr lang="en-US" sz="1350" dirty="0">
                <a:latin typeface="Bahnschrift SemiBold" panose="020B0502040204020203" pitchFamily="34" charset="0"/>
              </a:endParaRPr>
            </a:p>
            <a:p>
              <a:pPr marL="214313" indent="-214313">
                <a:buFont typeface="Arial" panose="020B0604020202020204" pitchFamily="34" charset="0"/>
                <a:buChar char="•"/>
              </a:pPr>
              <a:r>
                <a:rPr lang="en-US" sz="1350" dirty="0">
                  <a:latin typeface="Bahnschrift SemiBold" panose="020B0502040204020203" pitchFamily="34" charset="0"/>
                </a:rPr>
                <a:t>As we have an image in grayscale, each histogram (from each grid) will contain only 256 positions (0~255) representing the occurrences of each pixel intensity.</a:t>
              </a:r>
            </a:p>
            <a:p>
              <a:pPr marL="214313" indent="-214313">
                <a:buFont typeface="Arial" panose="020B0604020202020204" pitchFamily="34" charset="0"/>
                <a:buChar char="•"/>
              </a:pPr>
              <a:endParaRPr lang="en-IN" sz="1350" dirty="0">
                <a:latin typeface="Bahnschrift SemiBold" panose="020B0502040204020203" pitchFamily="34" charset="0"/>
              </a:endParaRPr>
            </a:p>
          </p:txBody>
        </p:sp>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861" y="4321879"/>
              <a:ext cx="4057650" cy="1123950"/>
            </a:xfrm>
            <a:prstGeom prst="rect">
              <a:avLst/>
            </a:prstGeom>
            <a:grpFill/>
            <a:scene3d>
              <a:camera prst="orthographicFront"/>
              <a:lightRig rig="threePt" dir="t"/>
            </a:scene3d>
            <a:sp3d>
              <a:bevelT w="165100" prst="coolSlant"/>
            </a:sp3d>
          </p:spPr>
        </p:pic>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5560" y="4218352"/>
              <a:ext cx="1737910" cy="1241364"/>
            </a:xfrm>
            <a:prstGeom prst="rect">
              <a:avLst/>
            </a:prstGeom>
            <a:grpFill/>
            <a:scene3d>
              <a:camera prst="orthographicFront"/>
              <a:lightRig rig="threePt" dir="t"/>
            </a:scene3d>
            <a:sp3d>
              <a:bevelT w="165100" prst="coolSlant"/>
            </a:sp3d>
          </p:spPr>
        </p:pic>
      </p:grpSp>
      <p:grpSp>
        <p:nvGrpSpPr>
          <p:cNvPr id="37" name="Group 36"/>
          <p:cNvGrpSpPr/>
          <p:nvPr/>
        </p:nvGrpSpPr>
        <p:grpSpPr>
          <a:xfrm>
            <a:off x="-8870447" y="0"/>
            <a:ext cx="10522744" cy="5143500"/>
            <a:chOff x="-11827263" y="0"/>
            <a:chExt cx="14030325" cy="6858000"/>
          </a:xfrm>
        </p:grpSpPr>
        <p:grpSp>
          <p:nvGrpSpPr>
            <p:cNvPr id="26" name="Group 25"/>
            <p:cNvGrpSpPr/>
            <p:nvPr/>
          </p:nvGrpSpPr>
          <p:grpSpPr>
            <a:xfrm>
              <a:off x="-11827263" y="0"/>
              <a:ext cx="14030325" cy="6858000"/>
              <a:chOff x="-11827263" y="0"/>
              <a:chExt cx="14030325" cy="6858000"/>
            </a:xfrm>
          </p:grpSpPr>
          <p:grpSp>
            <p:nvGrpSpPr>
              <p:cNvPr id="13" name="Group 12"/>
              <p:cNvGrpSpPr/>
              <p:nvPr/>
            </p:nvGrpSpPr>
            <p:grpSpPr>
              <a:xfrm>
                <a:off x="-11827263" y="0"/>
                <a:ext cx="14030325" cy="6858000"/>
                <a:chOff x="-3028951" y="0"/>
                <a:chExt cx="14030325" cy="6858000"/>
              </a:xfrm>
              <a:solidFill>
                <a:schemeClr val="accent5">
                  <a:lumMod val="60000"/>
                  <a:lumOff val="40000"/>
                </a:schemeClr>
              </a:solidFill>
              <a:effectLst>
                <a:outerShdw blurRad="50800" dist="38100" algn="l" rotWithShape="0">
                  <a:prstClr val="black">
                    <a:alpha val="40000"/>
                  </a:prstClr>
                </a:outerShdw>
              </a:effectLst>
            </p:grpSpPr>
            <p:sp>
              <p:nvSpPr>
                <p:cNvPr id="14" name="Parallelogram 13"/>
                <p:cNvSpPr/>
                <p:nvPr/>
              </p:nvSpPr>
              <p:spPr>
                <a:xfrm>
                  <a:off x="-3028951" y="0"/>
                  <a:ext cx="14030325" cy="6858000"/>
                </a:xfrm>
                <a:prstGeom prst="parallelogram">
                  <a:avLst/>
                </a:prstGeom>
                <a:grp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Rounded Rectangle 14"/>
                <p:cNvSpPr/>
                <p:nvPr/>
              </p:nvSpPr>
              <p:spPr>
                <a:xfrm rot="806730">
                  <a:off x="10230906" y="1278878"/>
                  <a:ext cx="704850" cy="2628418"/>
                </a:xfrm>
                <a:prstGeom prst="roundRect">
                  <a:avLst>
                    <a:gd name="adj" fmla="val 30113"/>
                  </a:avLst>
                </a:prstGeom>
                <a:grp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3" name="TextBox 22"/>
              <p:cNvSpPr txBox="1"/>
              <p:nvPr/>
            </p:nvSpPr>
            <p:spPr>
              <a:xfrm rot="16976954">
                <a:off x="658059" y="2174724"/>
                <a:ext cx="2097631" cy="738664"/>
              </a:xfrm>
              <a:prstGeom prst="rect">
                <a:avLst/>
              </a:prstGeom>
              <a:noFill/>
              <a:scene3d>
                <a:camera prst="orthographicFront"/>
                <a:lightRig rig="threePt" dir="t"/>
              </a:scene3d>
              <a:sp3d>
                <a:bevelT w="165100" prst="coolSlant"/>
              </a:sp3d>
            </p:spPr>
            <p:txBody>
              <a:bodyPr wrap="square" rtlCol="0">
                <a:spAutoFit/>
              </a:bodyPr>
              <a:lstStyle/>
              <a:p>
                <a:r>
                  <a:rPr lang="en-US" sz="3000" dirty="0">
                    <a:solidFill>
                      <a:srgbClr val="002060"/>
                    </a:solidFill>
                    <a:latin typeface="Britannic Bold" panose="020B0903060703020204" pitchFamily="34" charset="0"/>
                  </a:rPr>
                  <a:t>Status</a:t>
                </a:r>
                <a:endParaRPr lang="en-IN" sz="3000" dirty="0">
                  <a:solidFill>
                    <a:srgbClr val="002060"/>
                  </a:solidFill>
                  <a:latin typeface="Britannic Bold" panose="020B0903060703020204" pitchFamily="34" charset="0"/>
                </a:endParaRPr>
              </a:p>
            </p:txBody>
          </p:sp>
        </p:grpSp>
        <p:sp>
          <p:nvSpPr>
            <p:cNvPr id="33" name="Rectangle 32"/>
            <p:cNvSpPr/>
            <p:nvPr/>
          </p:nvSpPr>
          <p:spPr>
            <a:xfrm>
              <a:off x="-5063971" y="141516"/>
              <a:ext cx="5032148" cy="923329"/>
            </a:xfrm>
            <a:prstGeom prst="rect">
              <a:avLst/>
            </a:prstGeom>
            <a:noFill/>
            <a:scene3d>
              <a:camera prst="orthographicFront"/>
              <a:lightRig rig="threePt" dir="t"/>
            </a:scene3d>
            <a:sp3d>
              <a:bevelT w="165100" prst="coolSlant"/>
            </a:sp3d>
          </p:spPr>
          <p:txBody>
            <a:bodyPr wrap="none" lIns="68580" tIns="34290" rIns="68580" bIns="34290">
              <a:spAutoFit/>
            </a:bodyPr>
            <a:lstStyle/>
            <a:p>
              <a:pPr algn="ctr"/>
              <a:r>
                <a:rPr lang="en-US" sz="4050" dirty="0">
                  <a:ln w="0"/>
                  <a:solidFill>
                    <a:srgbClr val="C00000"/>
                  </a:solidFill>
                  <a:effectLst>
                    <a:reflection blurRad="6350" stA="53000" endA="300" endPos="35500" dir="5400000" sy="-90000" algn="bl" rotWithShape="0"/>
                  </a:effectLst>
                  <a:latin typeface="Bahnschrift SemiBold" panose="020B0502040204020203" pitchFamily="34" charset="0"/>
                </a:rPr>
                <a:t>Current   Status </a:t>
              </a:r>
            </a:p>
          </p:txBody>
        </p:sp>
        <p:sp>
          <p:nvSpPr>
            <p:cNvPr id="34" name="TextBox 33"/>
            <p:cNvSpPr txBox="1"/>
            <p:nvPr/>
          </p:nvSpPr>
          <p:spPr>
            <a:xfrm>
              <a:off x="-7464766" y="1143424"/>
              <a:ext cx="5875343" cy="5293757"/>
            </a:xfrm>
            <a:prstGeom prst="rect">
              <a:avLst/>
            </a:prstGeom>
            <a:noFill/>
            <a:scene3d>
              <a:camera prst="orthographicFront"/>
              <a:lightRig rig="threePt" dir="t"/>
            </a:scene3d>
            <a:sp3d>
              <a:bevelT w="165100" prst="coolSlant"/>
            </a:sp3d>
          </p:spPr>
          <p:txBody>
            <a:bodyPr wrap="square" rtlCol="0">
              <a:spAutoFit/>
            </a:bodyPr>
            <a:lstStyle/>
            <a:p>
              <a:pPr marL="214313" indent="-214313">
                <a:lnSpc>
                  <a:spcPct val="200000"/>
                </a:lnSpc>
                <a:buFont typeface="Arial" panose="020B0604020202020204" pitchFamily="34" charset="0"/>
                <a:buChar char="•"/>
              </a:pPr>
              <a:r>
                <a:rPr lang="en-IN" dirty="0">
                  <a:latin typeface="Bahnschrift SemiBold" panose="020B0502040204020203" pitchFamily="34" charset="0"/>
                </a:rPr>
                <a:t>Video Capturing using Webcam</a:t>
              </a:r>
            </a:p>
            <a:p>
              <a:pPr marL="214313" indent="-214313">
                <a:lnSpc>
                  <a:spcPct val="200000"/>
                </a:lnSpc>
                <a:buFont typeface="Arial" panose="020B0604020202020204" pitchFamily="34" charset="0"/>
                <a:buChar char="•"/>
              </a:pPr>
              <a:r>
                <a:rPr lang="en-IN" dirty="0">
                  <a:latin typeface="Bahnschrift SemiBold" panose="020B0502040204020203" pitchFamily="34" charset="0"/>
                </a:rPr>
                <a:t>Face detection (enclosing a square ring around the face)</a:t>
              </a:r>
            </a:p>
            <a:p>
              <a:pPr marL="214313" indent="-214313">
                <a:lnSpc>
                  <a:spcPct val="200000"/>
                </a:lnSpc>
                <a:buFont typeface="Arial" panose="020B0604020202020204" pitchFamily="34" charset="0"/>
                <a:buChar char="•"/>
              </a:pPr>
              <a:r>
                <a:rPr lang="en-IN" dirty="0">
                  <a:latin typeface="Bahnschrift SemiBold" panose="020B0502040204020203" pitchFamily="34" charset="0"/>
                </a:rPr>
                <a:t>Creating a LOGIN PAGE</a:t>
              </a:r>
            </a:p>
            <a:p>
              <a:pPr marL="214313" indent="-214313">
                <a:lnSpc>
                  <a:spcPct val="200000"/>
                </a:lnSpc>
                <a:buFont typeface="Arial" panose="020B0604020202020204" pitchFamily="34" charset="0"/>
                <a:buChar char="•"/>
              </a:pPr>
              <a:r>
                <a:rPr lang="en-IN" dirty="0">
                  <a:latin typeface="Bahnschrift SemiBold" panose="020B0502040204020203" pitchFamily="34" charset="0"/>
                </a:rPr>
                <a:t>Getting a particular no. of images of each person(30 each)</a:t>
              </a:r>
            </a:p>
            <a:p>
              <a:pPr marL="214313" indent="-214313">
                <a:lnSpc>
                  <a:spcPct val="200000"/>
                </a:lnSpc>
                <a:buFont typeface="Arial" panose="020B0604020202020204" pitchFamily="34" charset="0"/>
                <a:buChar char="•"/>
              </a:pPr>
              <a:r>
                <a:rPr lang="en-IN" dirty="0">
                  <a:latin typeface="Bahnschrift SemiBold" panose="020B0502040204020203" pitchFamily="34" charset="0"/>
                </a:rPr>
                <a:t>Training the images matching with ids</a:t>
              </a:r>
            </a:p>
          </p:txBody>
        </p:sp>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77500" y="1378739"/>
              <a:ext cx="2577749" cy="1959753"/>
            </a:xfrm>
            <a:prstGeom prst="rect">
              <a:avLst/>
            </a:prstGeom>
            <a:ln>
              <a:noFill/>
            </a:ln>
            <a:effectLst>
              <a:outerShdw blurRad="190500" algn="tl" rotWithShape="0">
                <a:srgbClr val="000000">
                  <a:alpha val="70000"/>
                </a:srgbClr>
              </a:outerShdw>
              <a:reflection blurRad="6350" stA="52000" endA="300" endPos="35000" dir="5400000" sy="-100000" algn="bl" rotWithShape="0"/>
            </a:effectLst>
            <a:scene3d>
              <a:camera prst="orthographicFront"/>
              <a:lightRig rig="threePt" dir="t"/>
            </a:scene3d>
            <a:sp3d>
              <a:bevelT w="165100" prst="coolSlant"/>
            </a:sp3d>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48315" y="4026477"/>
              <a:ext cx="2094878" cy="1466415"/>
            </a:xfrm>
            <a:prstGeom prst="rect">
              <a:avLst/>
            </a:prstGeom>
            <a:effectLst>
              <a:reflection blurRad="6350" stA="52000" endA="300" endPos="35000" dir="5400000" sy="-100000" algn="bl" rotWithShape="0"/>
            </a:effectLst>
            <a:scene3d>
              <a:camera prst="orthographicFront"/>
              <a:lightRig rig="threePt" dir="t"/>
            </a:scene3d>
            <a:sp3d>
              <a:bevelT w="165100" prst="coolSlant"/>
            </a:sp3d>
          </p:spPr>
        </p:pic>
      </p:grpSp>
      <p:grpSp>
        <p:nvGrpSpPr>
          <p:cNvPr id="56" name="Group 55"/>
          <p:cNvGrpSpPr/>
          <p:nvPr/>
        </p:nvGrpSpPr>
        <p:grpSpPr>
          <a:xfrm>
            <a:off x="-9509334" y="-410510"/>
            <a:ext cx="10651012" cy="5796981"/>
            <a:chOff x="-12679112" y="-547347"/>
            <a:chExt cx="14201349" cy="7729308"/>
          </a:xfrm>
        </p:grpSpPr>
        <p:grpSp>
          <p:nvGrpSpPr>
            <p:cNvPr id="27" name="Group 26"/>
            <p:cNvGrpSpPr/>
            <p:nvPr/>
          </p:nvGrpSpPr>
          <p:grpSpPr>
            <a:xfrm>
              <a:off x="-12679112" y="-547347"/>
              <a:ext cx="14201349" cy="7415564"/>
              <a:chOff x="-12617948" y="-557564"/>
              <a:chExt cx="14201349" cy="7415564"/>
            </a:xfrm>
          </p:grpSpPr>
          <p:grpSp>
            <p:nvGrpSpPr>
              <p:cNvPr id="16" name="Group 15"/>
              <p:cNvGrpSpPr/>
              <p:nvPr/>
            </p:nvGrpSpPr>
            <p:grpSpPr>
              <a:xfrm>
                <a:off x="-12617948" y="0"/>
                <a:ext cx="14030325" cy="6858000"/>
                <a:chOff x="-3028951" y="0"/>
                <a:chExt cx="14030325" cy="6858000"/>
              </a:xfrm>
              <a:solidFill>
                <a:srgbClr val="9900FF"/>
              </a:solidFill>
              <a:effectLst>
                <a:outerShdw blurRad="50800" dist="38100" algn="l" rotWithShape="0">
                  <a:prstClr val="black">
                    <a:alpha val="40000"/>
                  </a:prstClr>
                </a:outerShdw>
              </a:effectLst>
            </p:grpSpPr>
            <p:sp>
              <p:nvSpPr>
                <p:cNvPr id="17" name="Parallelogram 16"/>
                <p:cNvSpPr/>
                <p:nvPr/>
              </p:nvSpPr>
              <p:spPr>
                <a:xfrm>
                  <a:off x="-3028951" y="0"/>
                  <a:ext cx="14030325" cy="6858000"/>
                </a:xfrm>
                <a:prstGeom prst="parallelogram">
                  <a:avLst/>
                </a:prstGeom>
                <a:grp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8" name="Rounded Rectangle 17"/>
                <p:cNvSpPr/>
                <p:nvPr/>
              </p:nvSpPr>
              <p:spPr>
                <a:xfrm rot="817673">
                  <a:off x="10275560" y="1051556"/>
                  <a:ext cx="704850" cy="2715083"/>
                </a:xfrm>
                <a:prstGeom prst="roundRect">
                  <a:avLst>
                    <a:gd name="adj" fmla="val 30113"/>
                  </a:avLst>
                </a:prstGeom>
                <a:grp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4" name="TextBox 23"/>
              <p:cNvSpPr txBox="1"/>
              <p:nvPr/>
            </p:nvSpPr>
            <p:spPr>
              <a:xfrm rot="17007364">
                <a:off x="-720473" y="1007646"/>
                <a:ext cx="3869084" cy="738664"/>
              </a:xfrm>
              <a:prstGeom prst="rect">
                <a:avLst/>
              </a:prstGeom>
              <a:noFill/>
              <a:scene3d>
                <a:camera prst="orthographicFront"/>
                <a:lightRig rig="threePt" dir="t"/>
              </a:scene3d>
              <a:sp3d>
                <a:bevelT w="165100" prst="coolSlant"/>
              </a:sp3d>
            </p:spPr>
            <p:txBody>
              <a:bodyPr wrap="square" rtlCol="0">
                <a:spAutoFit/>
              </a:bodyPr>
              <a:lstStyle/>
              <a:p>
                <a:r>
                  <a:rPr lang="en-US" sz="3000" dirty="0">
                    <a:solidFill>
                      <a:srgbClr val="002060"/>
                    </a:solidFill>
                    <a:latin typeface="Britannic Bold" panose="020B0903060703020204" pitchFamily="34" charset="0"/>
                  </a:rPr>
                  <a:t>USES</a:t>
                </a:r>
                <a:endParaRPr lang="en-IN" sz="3000" dirty="0">
                  <a:solidFill>
                    <a:srgbClr val="002060"/>
                  </a:solidFill>
                  <a:latin typeface="Britannic Bold" panose="020B0903060703020204" pitchFamily="34" charset="0"/>
                </a:endParaRPr>
              </a:p>
            </p:txBody>
          </p:sp>
        </p:grpSp>
        <p:sp>
          <p:nvSpPr>
            <p:cNvPr id="38" name="TextBox 37"/>
            <p:cNvSpPr txBox="1"/>
            <p:nvPr/>
          </p:nvSpPr>
          <p:spPr>
            <a:xfrm>
              <a:off x="-6933917" y="1003492"/>
              <a:ext cx="6156408" cy="2893100"/>
            </a:xfrm>
            <a:prstGeom prst="rect">
              <a:avLst/>
            </a:prstGeom>
            <a:noFill/>
            <a:scene3d>
              <a:camera prst="orthographicFront"/>
              <a:lightRig rig="threePt" dir="t"/>
            </a:scene3d>
            <a:sp3d>
              <a:bevelT w="165100" prst="coolSlant"/>
            </a:sp3d>
          </p:spPr>
          <p:txBody>
            <a:bodyPr wrap="square" rtlCol="0">
              <a:spAutoFit/>
            </a:bodyPr>
            <a:lstStyle/>
            <a:p>
              <a:pPr marL="214313" indent="-214313">
                <a:lnSpc>
                  <a:spcPct val="150000"/>
                </a:lnSpc>
                <a:buFont typeface="Wingdings" panose="05000000000000000000" pitchFamily="2" charset="2"/>
                <a:buChar char="Ø"/>
              </a:pPr>
              <a:r>
                <a:rPr lang="en-IN" sz="1500" dirty="0">
                  <a:solidFill>
                    <a:schemeClr val="bg1"/>
                  </a:solidFill>
                  <a:latin typeface="Bahnschrift SemiBold" panose="020B0502040204020203" pitchFamily="34" charset="0"/>
                </a:rPr>
                <a:t>It can be used in educational Institution</a:t>
              </a:r>
            </a:p>
            <a:p>
              <a:pPr marL="214313" indent="-214313">
                <a:lnSpc>
                  <a:spcPct val="150000"/>
                </a:lnSpc>
                <a:buFont typeface="Wingdings" panose="05000000000000000000" pitchFamily="2" charset="2"/>
                <a:buChar char="Ø"/>
              </a:pPr>
              <a:r>
                <a:rPr lang="en-IN" sz="1500" dirty="0">
                  <a:solidFill>
                    <a:schemeClr val="bg1"/>
                  </a:solidFill>
                  <a:latin typeface="Bahnschrift SemiBold" panose="020B0502040204020203" pitchFamily="34" charset="0"/>
                </a:rPr>
                <a:t>It can be used for Security Purposes.</a:t>
              </a:r>
            </a:p>
            <a:p>
              <a:pPr marL="214313" indent="-214313">
                <a:lnSpc>
                  <a:spcPct val="150000"/>
                </a:lnSpc>
                <a:buFont typeface="Wingdings" panose="05000000000000000000" pitchFamily="2" charset="2"/>
                <a:buChar char="Ø"/>
              </a:pPr>
              <a:r>
                <a:rPr lang="en-IN" sz="1500" dirty="0">
                  <a:solidFill>
                    <a:schemeClr val="bg1"/>
                  </a:solidFill>
                  <a:latin typeface="Bahnschrift SemiBold" panose="020B0502040204020203" pitchFamily="34" charset="0"/>
                </a:rPr>
                <a:t>It can be used to keep a track of the Voters while casting their vote</a:t>
              </a:r>
            </a:p>
            <a:p>
              <a:pPr marL="214313" indent="-214313">
                <a:lnSpc>
                  <a:spcPct val="150000"/>
                </a:lnSpc>
                <a:buFont typeface="Wingdings" panose="05000000000000000000" pitchFamily="2" charset="2"/>
                <a:buChar char="Ø"/>
              </a:pPr>
              <a:r>
                <a:rPr lang="en-IN" sz="1500" dirty="0">
                  <a:solidFill>
                    <a:schemeClr val="bg1"/>
                  </a:solidFill>
                  <a:latin typeface="Bahnschrift SemiBold" panose="020B0502040204020203" pitchFamily="34" charset="0"/>
                </a:rPr>
                <a:t>Keeping a Track  of the employees in Corporate sectors.</a:t>
              </a:r>
            </a:p>
          </p:txBody>
        </p:sp>
        <p:sp>
          <p:nvSpPr>
            <p:cNvPr id="40" name="Rectangle 39"/>
            <p:cNvSpPr/>
            <p:nvPr/>
          </p:nvSpPr>
          <p:spPr>
            <a:xfrm>
              <a:off x="-4741300" y="62940"/>
              <a:ext cx="1903085" cy="923329"/>
            </a:xfrm>
            <a:prstGeom prst="rect">
              <a:avLst/>
            </a:prstGeom>
            <a:noFill/>
            <a:scene3d>
              <a:camera prst="orthographicFront"/>
              <a:lightRig rig="threePt" dir="t"/>
            </a:scene3d>
            <a:sp3d>
              <a:bevelT w="165100" prst="coolSlant"/>
            </a:sp3d>
          </p:spPr>
          <p:txBody>
            <a:bodyPr wrap="none" lIns="68580" tIns="34290" rIns="68580" bIns="34290">
              <a:spAutoFit/>
            </a:bodyPr>
            <a:lstStyle/>
            <a:p>
              <a:pPr algn="ctr"/>
              <a:r>
                <a:rPr lang="en-US" sz="4050" dirty="0">
                  <a:ln w="0"/>
                  <a:solidFill>
                    <a:srgbClr val="FFFF00"/>
                  </a:solidFill>
                  <a:effectLst>
                    <a:reflection blurRad="6350" stA="53000" endA="300" endPos="35500" dir="5400000" sy="-90000" algn="bl" rotWithShape="0"/>
                  </a:effectLst>
                  <a:latin typeface="Bahnschrift SemiBold" panose="020B0502040204020203" pitchFamily="34" charset="0"/>
                </a:rPr>
                <a:t>USES</a:t>
              </a:r>
            </a:p>
          </p:txBody>
        </p:sp>
        <p:pic>
          <p:nvPicPr>
            <p:cNvPr id="41" name="Picture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99317" y="4759684"/>
              <a:ext cx="1147719" cy="1142618"/>
            </a:xfrm>
            <a:prstGeom prst="rect">
              <a:avLst/>
            </a:prstGeom>
            <a:scene3d>
              <a:camera prst="orthographicFront"/>
              <a:lightRig rig="threePt" dir="t"/>
            </a:scene3d>
            <a:sp3d>
              <a:bevelT w="165100" prst="coolSlant"/>
            </a:sp3d>
          </p:spPr>
        </p:pic>
        <p:pic>
          <p:nvPicPr>
            <p:cNvPr id="42" name="Picture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34345" y="3938232"/>
              <a:ext cx="755710" cy="755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75092" y="4991143"/>
              <a:ext cx="632414" cy="6324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683924" y="6003514"/>
              <a:ext cx="705289" cy="705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scene3d>
              <a:camera prst="orthographicFront"/>
              <a:lightRig rig="threePt" dir="t"/>
            </a:scene3d>
            <a:sp3d>
              <a:bevelT w="165100" prst="coolSlant"/>
            </a:sp3d>
          </p:spPr>
        </p:pic>
        <p:sp>
          <p:nvSpPr>
            <p:cNvPr id="45" name="Left-Right Arrow 44"/>
            <p:cNvSpPr/>
            <p:nvPr/>
          </p:nvSpPr>
          <p:spPr>
            <a:xfrm rot="20132044">
              <a:off x="-5198832" y="4384508"/>
              <a:ext cx="1368786" cy="260296"/>
            </a:xfrm>
            <a:prstGeom prst="leftRightArrow">
              <a:avLst/>
            </a:prstGeo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1350"/>
            </a:p>
          </p:txBody>
        </p:sp>
        <p:sp>
          <p:nvSpPr>
            <p:cNvPr id="46" name="Left-Right Arrow 45"/>
            <p:cNvSpPr/>
            <p:nvPr/>
          </p:nvSpPr>
          <p:spPr>
            <a:xfrm>
              <a:off x="-5114045" y="5182321"/>
              <a:ext cx="1320164" cy="263508"/>
            </a:xfrm>
            <a:prstGeom prst="leftRightArrow">
              <a:avLst/>
            </a:prstGeo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1350"/>
            </a:p>
          </p:txBody>
        </p:sp>
        <p:sp>
          <p:nvSpPr>
            <p:cNvPr id="47" name="Left-Right Arrow 46"/>
            <p:cNvSpPr/>
            <p:nvPr/>
          </p:nvSpPr>
          <p:spPr>
            <a:xfrm rot="908958">
              <a:off x="-5125284" y="5953345"/>
              <a:ext cx="1375702" cy="291040"/>
            </a:xfrm>
            <a:prstGeom prst="leftRightArrow">
              <a:avLst/>
            </a:prstGeom>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1350"/>
            </a:p>
          </p:txBody>
        </p:sp>
        <p:sp>
          <p:nvSpPr>
            <p:cNvPr id="48" name="TextBox 47"/>
            <p:cNvSpPr txBox="1"/>
            <p:nvPr/>
          </p:nvSpPr>
          <p:spPr>
            <a:xfrm>
              <a:off x="-6678667" y="5950854"/>
              <a:ext cx="1733676" cy="1231107"/>
            </a:xfrm>
            <a:prstGeom prst="rect">
              <a:avLst/>
            </a:prstGeom>
            <a:noFill/>
            <a:scene3d>
              <a:camera prst="orthographicFront"/>
              <a:lightRig rig="threePt" dir="t"/>
            </a:scene3d>
            <a:sp3d>
              <a:bevelT w="165100" prst="coolSlant"/>
            </a:sp3d>
          </p:spPr>
          <p:txBody>
            <a:bodyPr wrap="square" rtlCol="0">
              <a:spAutoFit/>
            </a:bodyPr>
            <a:lstStyle/>
            <a:p>
              <a:pPr algn="ctr"/>
              <a:r>
                <a:rPr lang="en-IN" sz="1350" dirty="0">
                  <a:solidFill>
                    <a:schemeClr val="bg1"/>
                  </a:solidFill>
                </a:rPr>
                <a:t>Database</a:t>
              </a:r>
            </a:p>
            <a:p>
              <a:pPr algn="ctr"/>
              <a:r>
                <a:rPr lang="en-IN" sz="1350" dirty="0">
                  <a:solidFill>
                    <a:schemeClr val="bg1"/>
                  </a:solidFill>
                </a:rPr>
                <a:t>(</a:t>
              </a:r>
              <a:r>
                <a:rPr lang="en-IN" sz="1350" dirty="0" err="1">
                  <a:solidFill>
                    <a:schemeClr val="bg1"/>
                  </a:solidFill>
                </a:rPr>
                <a:t>id,photo,rollno</a:t>
              </a:r>
              <a:r>
                <a:rPr lang="en-IN" sz="1350" dirty="0">
                  <a:solidFill>
                    <a:schemeClr val="bg1"/>
                  </a:solidFill>
                </a:rPr>
                <a:t>)</a:t>
              </a:r>
            </a:p>
            <a:p>
              <a:endParaRPr lang="en-IN" sz="1350" dirty="0">
                <a:solidFill>
                  <a:schemeClr val="bg1"/>
                </a:solidFill>
              </a:endParaRPr>
            </a:p>
          </p:txBody>
        </p:sp>
      </p:grpSp>
    </p:spTree>
    <p:extLst>
      <p:ext uri="{BB962C8B-B14F-4D97-AF65-F5344CB8AC3E}">
        <p14:creationId xmlns:p14="http://schemas.microsoft.com/office/powerpoint/2010/main" val="3008150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45833E-6 0 L 0.62812 -0.00255 " pathEditMode="relative" rAng="0" ptsTypes="AA">
                                      <p:cBhvr>
                                        <p:cTn id="6" dur="1000" fill="hold"/>
                                        <p:tgtEl>
                                          <p:spTgt spid="5"/>
                                        </p:tgtEl>
                                        <p:attrNameLst>
                                          <p:attrName>ppt_x</p:attrName>
                                          <p:attrName>ppt_y</p:attrName>
                                        </p:attrNameLst>
                                      </p:cBhvr>
                                      <p:rCtr x="31406" y="-139"/>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54167E-6 -1.11111E-6 L 0.71002 -0.00231 " pathEditMode="relative" rAng="0" ptsTypes="AA">
                                      <p:cBhvr>
                                        <p:cTn id="10" dur="1000" fill="hold"/>
                                        <p:tgtEl>
                                          <p:spTgt spid="32"/>
                                        </p:tgtEl>
                                        <p:attrNameLst>
                                          <p:attrName>ppt_x</p:attrName>
                                          <p:attrName>ppt_y</p:attrName>
                                        </p:attrNameLst>
                                      </p:cBhvr>
                                      <p:rCtr x="35495" y="-116"/>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1.45833E-6 0 L 0.78229 -0.00255 " pathEditMode="relative" rAng="0" ptsTypes="AA">
                                      <p:cBhvr>
                                        <p:cTn id="14" dur="1000" fill="hold"/>
                                        <p:tgtEl>
                                          <p:spTgt spid="37"/>
                                        </p:tgtEl>
                                        <p:attrNameLst>
                                          <p:attrName>ppt_x</p:attrName>
                                          <p:attrName>ppt_y</p:attrName>
                                        </p:attrNameLst>
                                      </p:cBhvr>
                                      <p:rCtr x="39115" y="-139"/>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1.97531E-6 L 0.84445 -0.00185 " pathEditMode="relative" rAng="0" ptsTypes="AA">
                                      <p:cBhvr>
                                        <p:cTn id="18" dur="1000" fill="hold"/>
                                        <p:tgtEl>
                                          <p:spTgt spid="56"/>
                                        </p:tgtEl>
                                        <p:attrNameLst>
                                          <p:attrName>ppt_x</p:attrName>
                                          <p:attrName>ppt_y</p:attrName>
                                        </p:attrNameLst>
                                      </p:cBhvr>
                                      <p:rCtr x="42222"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TotalTime>
  <Words>834</Words>
  <Application>Microsoft Office PowerPoint</Application>
  <PresentationFormat>On-screen Show (16:9)</PresentationFormat>
  <Paragraphs>118</Paragraphs>
  <Slides>12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Bahnschrift Condensed</vt:lpstr>
      <vt:lpstr>Bahnschrift SemiBold</vt:lpstr>
      <vt:lpstr>Britannic Bold</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gaurav1120.gm@gmail.com</cp:lastModifiedBy>
  <cp:revision>96</cp:revision>
  <dcterms:created xsi:type="dcterms:W3CDTF">2016-12-05T23:26:54Z</dcterms:created>
  <dcterms:modified xsi:type="dcterms:W3CDTF">2020-09-11T06:45:44Z</dcterms:modified>
</cp:coreProperties>
</file>