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77" r:id="rId5"/>
    <p:sldId id="278" r:id="rId6"/>
    <p:sldId id="279" r:id="rId7"/>
    <p:sldId id="281" r:id="rId8"/>
    <p:sldId id="282" r:id="rId9"/>
    <p:sldId id="283" r:id="rId10"/>
    <p:sldId id="280" r:id="rId11"/>
    <p:sldId id="284" r:id="rId12"/>
    <p:sldId id="285" r:id="rId13"/>
    <p:sldId id="286"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4/22/2024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4/22/2024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4/22/2024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4" y="355603"/>
            <a:ext cx="8204391" cy="2346475"/>
          </a:xfrm>
        </p:spPr>
        <p:txBody>
          <a:bodyPr>
            <a:normAutofit/>
          </a:bodyPr>
          <a:lstStyle/>
          <a:p>
            <a:pPr algn="ctr"/>
            <a:r>
              <a:rPr lang="en-US" sz="6000" dirty="0">
                <a:latin typeface="Times New Roman" panose="02020603050405020304" pitchFamily="18" charset="0"/>
                <a:cs typeface="Times New Roman" panose="02020603050405020304" pitchFamily="18" charset="0"/>
              </a:rPr>
              <a:t>Flood Detection System</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824904"/>
          </a:xfrm>
        </p:spPr>
        <p:txBody>
          <a:bodyPr>
            <a:normAutofit lnSpcReduction="10000"/>
          </a:bodyPr>
          <a:lstStyle/>
          <a:p>
            <a:pPr algn="ctr"/>
            <a:r>
              <a:rPr lang="en-US" sz="1600" dirty="0">
                <a:latin typeface="Times New Roman" panose="02020603050405020304" pitchFamily="18" charset="0"/>
                <a:cs typeface="Times New Roman" panose="02020603050405020304" pitchFamily="18" charset="0"/>
              </a:rPr>
              <a:t>Gaurav Nehra : 20BCS9147</a:t>
            </a:r>
          </a:p>
          <a:p>
            <a:pPr algn="ctr"/>
            <a:r>
              <a:rPr lang="en-US" sz="1600" dirty="0">
                <a:latin typeface="Times New Roman" panose="02020603050405020304" pitchFamily="18" charset="0"/>
                <a:cs typeface="Times New Roman" panose="02020603050405020304" pitchFamily="18" charset="0"/>
              </a:rPr>
              <a:t>Aryan Sharma : 20BCS9233</a:t>
            </a:r>
          </a:p>
          <a:p>
            <a:pPr algn="ctr"/>
            <a:r>
              <a:rPr lang="en-US" sz="1600" dirty="0">
                <a:latin typeface="Times New Roman" panose="02020603050405020304" pitchFamily="18" charset="0"/>
                <a:cs typeface="Times New Roman" panose="02020603050405020304" pitchFamily="18" charset="0"/>
              </a:rPr>
              <a:t>Shivani Kumari : 20BCS7057</a:t>
            </a:r>
          </a:p>
          <a:p>
            <a:pPr algn="ctr"/>
            <a:r>
              <a:rPr lang="en-US" sz="1600" dirty="0" err="1">
                <a:latin typeface="Times New Roman" panose="02020603050405020304" pitchFamily="18" charset="0"/>
                <a:cs typeface="Times New Roman" panose="02020603050405020304" pitchFamily="18" charset="0"/>
              </a:rPr>
              <a:t>Moksh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Mehan</a:t>
            </a:r>
            <a:r>
              <a:rPr lang="en-US" sz="1600" dirty="0">
                <a:latin typeface="Times New Roman" panose="02020603050405020304" pitchFamily="18" charset="0"/>
                <a:cs typeface="Times New Roman" panose="02020603050405020304" pitchFamily="18" charset="0"/>
              </a:rPr>
              <a:t> : 20BCS1228</a:t>
            </a:r>
          </a:p>
          <a:p>
            <a:pPr algn="ctr"/>
            <a:r>
              <a:rPr lang="en-IN" sz="1600" dirty="0">
                <a:latin typeface="Times New Roman" panose="02020603050405020304" pitchFamily="18" charset="0"/>
                <a:cs typeface="Times New Roman" panose="02020603050405020304" pitchFamily="18" charset="0"/>
              </a:rPr>
              <a:t>Khushi Wadhwa</a:t>
            </a:r>
            <a:r>
              <a:rPr lang="en-IN" sz="1600" b="0" i="0" u="none" strike="noStrike" baseline="0" dirty="0">
                <a:latin typeface="Times New Roman" panose="02020603050405020304" pitchFamily="18" charset="0"/>
                <a:cs typeface="Times New Roman" panose="02020603050405020304" pitchFamily="18" charset="0"/>
              </a:rPr>
              <a:t> : 20BCS1448</a:t>
            </a:r>
          </a:p>
          <a:p>
            <a:pPr algn="ctr"/>
            <a:endParaRPr lang="en-US" sz="1600" dirty="0">
              <a:latin typeface="Times New Roman" panose="02020603050405020304" pitchFamily="18" charset="0"/>
              <a:cs typeface="Times New Roman" panose="02020603050405020304" pitchFamily="18" charset="0"/>
            </a:endParaRPr>
          </a:p>
          <a:p>
            <a:pPr algn="ctr"/>
            <a:endParaRPr lang="en-US" dirty="0"/>
          </a:p>
          <a:p>
            <a:pPr algn="ctr"/>
            <a:endParaRPr lang="en-US"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15AF1-8293-C04E-4A2B-8D3CE63C28B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Scope : </a:t>
            </a:r>
          </a:p>
        </p:txBody>
      </p:sp>
      <p:sp>
        <p:nvSpPr>
          <p:cNvPr id="3" name="Content Placeholder 2">
            <a:extLst>
              <a:ext uri="{FF2B5EF4-FFF2-40B4-BE49-F238E27FC236}">
                <a16:creationId xmlns:a16="http://schemas.microsoft.com/office/drawing/2014/main" id="{CFD52E41-DA83-5566-D31C-55E2BD24FE33}"/>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Enhanced</a:t>
            </a:r>
            <a:r>
              <a:rPr lang="en-US" sz="3600" b="1" i="0" dirty="0">
                <a:effectLst/>
                <a:latin typeface="Times New Roman" panose="02020603050405020304" pitchFamily="18" charset="0"/>
                <a:cs typeface="Times New Roman" panose="02020603050405020304" pitchFamily="18" charset="0"/>
              </a:rPr>
              <a:t> </a:t>
            </a:r>
            <a:r>
              <a:rPr lang="en-US" sz="2900" b="1" i="0" dirty="0">
                <a:effectLst/>
                <a:latin typeface="Times New Roman" panose="02020603050405020304" pitchFamily="18" charset="0"/>
                <a:cs typeface="Times New Roman" panose="02020603050405020304" pitchFamily="18" charset="0"/>
              </a:rPr>
              <a:t>Sensor Technology:</a:t>
            </a:r>
            <a:endParaRPr lang="en-US" sz="29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Upgrade to sophisticated sensors for improved accuracy, durability, and environmental resistance.</a:t>
            </a:r>
          </a:p>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Machine Learning Integration:</a:t>
            </a:r>
            <a:endParaRPr lang="en-US" sz="29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Incorporate machine learning algorithms to enhance flood risk assessments and reduce false alarms.</a:t>
            </a:r>
          </a:p>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Community Engagement:</a:t>
            </a:r>
            <a:endParaRPr lang="en-US" sz="29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Involve the local community through feedback mechanisms, like mobile apps for real-time data reporting.</a:t>
            </a:r>
          </a:p>
          <a:p>
            <a:pPr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Integration with Emergency Response Systems:</a:t>
            </a:r>
            <a:endParaRPr lang="en-US" sz="29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Collaborate with local emergency response systems for efficient communication and coordination during floods.</a:t>
            </a:r>
          </a:p>
          <a:p>
            <a:endParaRPr lang="en-IN" dirty="0"/>
          </a:p>
        </p:txBody>
      </p:sp>
    </p:spTree>
    <p:extLst>
      <p:ext uri="{BB962C8B-B14F-4D97-AF65-F5344CB8AC3E}">
        <p14:creationId xmlns:p14="http://schemas.microsoft.com/office/powerpoint/2010/main" val="403477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2835-9669-03CD-99D9-8A4E7CF999C9}"/>
              </a:ext>
            </a:extLst>
          </p:cNvPr>
          <p:cNvSpPr>
            <a:spLocks noGrp="1"/>
          </p:cNvSpPr>
          <p:nvPr>
            <p:ph type="title"/>
          </p:nvPr>
        </p:nvSpPr>
        <p:spPr>
          <a:xfrm>
            <a:off x="608798" y="1292994"/>
            <a:ext cx="10131425" cy="3096126"/>
          </a:xfrm>
        </p:spPr>
        <p:txBody>
          <a:bodyPr>
            <a:normAutofit/>
          </a:bodyPr>
          <a:lstStyle/>
          <a:p>
            <a:r>
              <a:rPr lang="en-IN" sz="5400" b="1" dirty="0">
                <a:latin typeface="Times New Roman" panose="02020603050405020304" pitchFamily="18" charset="0"/>
                <a:cs typeface="Times New Roman" panose="02020603050405020304" pitchFamily="18" charset="0"/>
              </a:rPr>
              <a:t>                   Thank YOU</a:t>
            </a:r>
          </a:p>
        </p:txBody>
      </p:sp>
      <p:sp>
        <p:nvSpPr>
          <p:cNvPr id="3" name="Content Placeholder 2">
            <a:extLst>
              <a:ext uri="{FF2B5EF4-FFF2-40B4-BE49-F238E27FC236}">
                <a16:creationId xmlns:a16="http://schemas.microsoft.com/office/drawing/2014/main" id="{F25E2CA6-E0FB-9F5F-ECD6-8CEDCEAA748A}"/>
              </a:ext>
            </a:extLst>
          </p:cNvPr>
          <p:cNvSpPr>
            <a:spLocks noGrp="1"/>
          </p:cNvSpPr>
          <p:nvPr>
            <p:ph idx="1"/>
          </p:nvPr>
        </p:nvSpPr>
        <p:spPr>
          <a:xfrm>
            <a:off x="685801" y="5466570"/>
            <a:ext cx="10131425" cy="1563659"/>
          </a:xfrm>
        </p:spPr>
        <p:txBody>
          <a:bodyPr/>
          <a:lstStyle/>
          <a:p>
            <a:r>
              <a:rPr lang="en-IN" dirty="0"/>
              <a:t>‘</a:t>
            </a:r>
          </a:p>
        </p:txBody>
      </p:sp>
    </p:spTree>
    <p:extLst>
      <p:ext uri="{BB962C8B-B14F-4D97-AF65-F5344CB8AC3E}">
        <p14:creationId xmlns:p14="http://schemas.microsoft.com/office/powerpoint/2010/main" val="408001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2" y="609600"/>
            <a:ext cx="6282266" cy="1456267"/>
          </a:xfrm>
        </p:spPr>
        <p:txBody>
          <a:bodyPr>
            <a:normAutofit/>
          </a:bodyPr>
          <a:lstStyle/>
          <a:p>
            <a:r>
              <a:rPr lang="en-US"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435544" y="1689680"/>
            <a:ext cx="9083841" cy="3649133"/>
          </a:xfrm>
        </p:spPr>
        <p:txBody>
          <a:bodyPr>
            <a:normAutofit/>
          </a:bodyPr>
          <a:lstStyle/>
          <a:p>
            <a:r>
              <a:rPr lang="en-US" dirty="0"/>
              <a:t>Floods are natural disasters with severe consequences, including loss of life, property damage, environmental harm, and health risks. Flood detection systems are crucial for early warnings, risk reduction, data collection, and disaster management.</a:t>
            </a:r>
          </a:p>
          <a:p>
            <a:r>
              <a:rPr lang="en-US" dirty="0"/>
              <a:t> As climate change intensifies, these systems become increasingly vital for the safety of flood-prone communities. Identifying the client's specific requirements and expectations is essential for developing an effective flood detection system.</a:t>
            </a:r>
          </a:p>
        </p:txBody>
      </p:sp>
    </p:spTree>
    <p:extLst>
      <p:ext uri="{BB962C8B-B14F-4D97-AF65-F5344CB8AC3E}">
        <p14:creationId xmlns:p14="http://schemas.microsoft.com/office/powerpoint/2010/main" val="96764963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0AD5-41B1-A40E-D9E1-84A1530167B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Technology used : </a:t>
            </a:r>
          </a:p>
        </p:txBody>
      </p:sp>
      <p:sp>
        <p:nvSpPr>
          <p:cNvPr id="3" name="Content Placeholder 2">
            <a:extLst>
              <a:ext uri="{FF2B5EF4-FFF2-40B4-BE49-F238E27FC236}">
                <a16:creationId xmlns:a16="http://schemas.microsoft.com/office/drawing/2014/main" id="{3FC0F6A7-FA27-96FC-2429-B23F4F96F2A9}"/>
              </a:ext>
            </a:extLst>
          </p:cNvPr>
          <p:cNvSpPr>
            <a:spLocks noGrp="1"/>
          </p:cNvSpPr>
          <p:nvPr>
            <p:ph idx="1"/>
          </p:nvPr>
        </p:nvSpPr>
        <p:spPr/>
        <p:txBody>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Remote Sensing:</a:t>
            </a:r>
            <a:r>
              <a:rPr lang="en-US" b="0" i="0" dirty="0">
                <a:effectLst/>
                <a:latin typeface="Times New Roman" panose="02020603050405020304" pitchFamily="18" charset="0"/>
                <a:cs typeface="Times New Roman" panose="02020603050405020304" pitchFamily="18" charset="0"/>
              </a:rPr>
              <a:t> Utilizes satellite imagery for comprehensive coverage and monitoring of flood-prone areas.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IoT Sensors:</a:t>
            </a:r>
            <a:r>
              <a:rPr lang="en-US" b="0" i="0" dirty="0">
                <a:effectLst/>
                <a:latin typeface="Times New Roman" panose="02020603050405020304" pitchFamily="18" charset="0"/>
                <a:cs typeface="Times New Roman" panose="02020603050405020304" pitchFamily="18" charset="0"/>
              </a:rPr>
              <a:t> Deployed in key locations to collect real-time data on water levels, weather conditions, and other relevant parameters.</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Data Analytics:</a:t>
            </a:r>
            <a:r>
              <a:rPr lang="en-US" b="0" i="0" dirty="0">
                <a:effectLst/>
                <a:latin typeface="Times New Roman" panose="02020603050405020304" pitchFamily="18" charset="0"/>
                <a:cs typeface="Times New Roman" panose="02020603050405020304" pitchFamily="18" charset="0"/>
              </a:rPr>
              <a:t> Processes and analyzes the collected data to identify patterns, anomalies, and potential flood indicators.</a:t>
            </a:r>
          </a:p>
          <a:p>
            <a:pPr marL="0" indent="0">
              <a:buNone/>
            </a:pPr>
            <a:endParaRPr lang="en-IN" dirty="0"/>
          </a:p>
        </p:txBody>
      </p:sp>
    </p:spTree>
    <p:extLst>
      <p:ext uri="{BB962C8B-B14F-4D97-AF65-F5344CB8AC3E}">
        <p14:creationId xmlns:p14="http://schemas.microsoft.com/office/powerpoint/2010/main" val="115931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ED71-7F19-1F47-418A-127601227BD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Components Used are :</a:t>
            </a:r>
          </a:p>
        </p:txBody>
      </p:sp>
      <p:sp>
        <p:nvSpPr>
          <p:cNvPr id="3" name="Content Placeholder 2">
            <a:extLst>
              <a:ext uri="{FF2B5EF4-FFF2-40B4-BE49-F238E27FC236}">
                <a16:creationId xmlns:a16="http://schemas.microsoft.com/office/drawing/2014/main" id="{CF3BD23B-7003-25FB-86CB-683CE9AB13D7}"/>
              </a:ext>
            </a:extLst>
          </p:cNvPr>
          <p:cNvSpPr>
            <a:spLocks noGrp="1"/>
          </p:cNvSpPr>
          <p:nvPr>
            <p:ph idx="1"/>
          </p:nvPr>
        </p:nvSpPr>
        <p:spPr/>
        <p:txBody>
          <a:bodyPr>
            <a:noAutofit/>
          </a:bodyPr>
          <a:lstStyle/>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Circuit Board</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Capacitor</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ESP32</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Jumper Wires</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Buzzer</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Transistor</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Battery</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Relay Switch</a:t>
            </a:r>
            <a:endParaRPr lang="en-IN"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000" dirty="0">
                <a:latin typeface="Times New Roman" panose="02020603050405020304" pitchFamily="18" charset="0"/>
                <a:cs typeface="Times New Roman" panose="02020603050405020304" pitchFamily="18" charset="0"/>
              </a:rPr>
              <a:t>LED Light</a:t>
            </a:r>
          </a:p>
          <a:p>
            <a:pPr algn="l">
              <a:buFont typeface="+mj-lt"/>
              <a:buAutoNum type="arabicPeriod"/>
            </a:pPr>
            <a:r>
              <a:rPr lang="en-US" sz="2000" b="0" i="0" dirty="0">
                <a:effectLst/>
                <a:latin typeface="Times New Roman" panose="02020603050405020304" pitchFamily="18" charset="0"/>
                <a:cs typeface="Times New Roman" panose="02020603050405020304" pitchFamily="18" charset="0"/>
              </a:rPr>
              <a:t> Diode</a:t>
            </a:r>
          </a:p>
        </p:txBody>
      </p:sp>
      <p:pic>
        <p:nvPicPr>
          <p:cNvPr id="5" name="Picture 4">
            <a:extLst>
              <a:ext uri="{FF2B5EF4-FFF2-40B4-BE49-F238E27FC236}">
                <a16:creationId xmlns:a16="http://schemas.microsoft.com/office/drawing/2014/main" id="{6D7F075B-D54B-4B33-5944-B4D7FF62D230}"/>
              </a:ext>
            </a:extLst>
          </p:cNvPr>
          <p:cNvPicPr>
            <a:picLocks noChangeAspect="1"/>
          </p:cNvPicPr>
          <p:nvPr/>
        </p:nvPicPr>
        <p:blipFill>
          <a:blip r:embed="rId2"/>
          <a:stretch>
            <a:fillRect/>
          </a:stretch>
        </p:blipFill>
        <p:spPr>
          <a:xfrm>
            <a:off x="6949440" y="2142068"/>
            <a:ext cx="3994485" cy="3536838"/>
          </a:xfrm>
          <a:prstGeom prst="rect">
            <a:avLst/>
          </a:prstGeom>
        </p:spPr>
      </p:pic>
    </p:spTree>
    <p:extLst>
      <p:ext uri="{BB962C8B-B14F-4D97-AF65-F5344CB8AC3E}">
        <p14:creationId xmlns:p14="http://schemas.microsoft.com/office/powerpoint/2010/main" val="282863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58BA-9B1C-5AA6-5D86-5C08A6358B0E}"/>
              </a:ext>
            </a:extLst>
          </p:cNvPr>
          <p:cNvSpPr>
            <a:spLocks noGrp="1"/>
          </p:cNvSpPr>
          <p:nvPr>
            <p:ph type="title"/>
          </p:nvPr>
        </p:nvSpPr>
        <p:spPr>
          <a:xfrm>
            <a:off x="685801" y="-134754"/>
            <a:ext cx="11105146" cy="413886"/>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13F74A68-0823-FF60-0580-ECAD4E1CA1AA}"/>
              </a:ext>
            </a:extLst>
          </p:cNvPr>
          <p:cNvSpPr>
            <a:spLocks noGrp="1"/>
          </p:cNvSpPr>
          <p:nvPr>
            <p:ph idx="1"/>
          </p:nvPr>
        </p:nvSpPr>
        <p:spPr>
          <a:xfrm>
            <a:off x="423112" y="1280160"/>
            <a:ext cx="10848072" cy="4687503"/>
          </a:xfrm>
        </p:spPr>
        <p:txBody>
          <a:bodyPr>
            <a:normAutofit fontScale="77500" lnSpcReduction="20000"/>
          </a:bodyPr>
          <a:lstStyle/>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Circuit Board:</a:t>
            </a:r>
            <a:endParaRPr lang="en-US" sz="2400" b="0" i="0" dirty="0">
              <a:effectLst/>
              <a:latin typeface="Times New Roman" panose="02020603050405020304" pitchFamily="18" charset="0"/>
              <a:cs typeface="Times New Roman" panose="02020603050405020304" pitchFamily="18" charset="0"/>
            </a:endParaRPr>
          </a:p>
          <a:p>
            <a:pPr marL="457200" lvl="1" indent="0" algn="l">
              <a:buNone/>
            </a:pPr>
            <a:r>
              <a:rPr lang="en-US" sz="2300" b="0" i="0" dirty="0">
                <a:effectLst/>
                <a:latin typeface="Times New Roman" panose="02020603050405020304" pitchFamily="18" charset="0"/>
                <a:cs typeface="Times New Roman" panose="02020603050405020304" pitchFamily="18" charset="0"/>
              </a:rPr>
              <a:t>A circuit board, also known as a PCB (Printed Circuit Board), is a rigid or flexible board that contains electronic components and interconnects. It provides a platform for assembling and connecting electronic circuits, facilitating the flow of electrical signals between components.</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Capacitor:</a:t>
            </a:r>
            <a:endParaRPr lang="en-US" sz="2400" b="0" i="0" dirty="0">
              <a:effectLst/>
              <a:latin typeface="Times New Roman" panose="02020603050405020304" pitchFamily="18" charset="0"/>
              <a:cs typeface="Times New Roman" panose="02020603050405020304" pitchFamily="18" charset="0"/>
            </a:endParaRPr>
          </a:p>
          <a:p>
            <a:pPr marL="457200" lvl="1" indent="0" algn="l">
              <a:buNone/>
            </a:pPr>
            <a:r>
              <a:rPr lang="en-US" sz="2300" b="0" i="0" dirty="0">
                <a:effectLst/>
                <a:latin typeface="Times New Roman" panose="02020603050405020304" pitchFamily="18" charset="0"/>
                <a:cs typeface="Times New Roman" panose="02020603050405020304" pitchFamily="18" charset="0"/>
              </a:rPr>
              <a:t> A capacitor is an electronic component that stores electrical energy in an electric field. It consists of two conductive plates separated by an insulating material (dielectric). Capacitors are used in circuits for energy storage, smoothing voltage fluctuations, and filtering.</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ESP32:</a:t>
            </a:r>
            <a:endParaRPr lang="en-US" sz="2400" b="0" i="0" dirty="0">
              <a:effectLst/>
              <a:latin typeface="Times New Roman" panose="02020603050405020304" pitchFamily="18" charset="0"/>
              <a:cs typeface="Times New Roman" panose="02020603050405020304" pitchFamily="18" charset="0"/>
            </a:endParaRPr>
          </a:p>
          <a:p>
            <a:pPr marL="457200" lvl="1" indent="0" algn="l">
              <a:buNone/>
            </a:pPr>
            <a:r>
              <a:rPr lang="en-US" sz="2300" b="0" i="0" dirty="0">
                <a:effectLst/>
                <a:latin typeface="Times New Roman" panose="02020603050405020304" pitchFamily="18" charset="0"/>
                <a:cs typeface="Times New Roman" panose="02020603050405020304" pitchFamily="18" charset="0"/>
              </a:rPr>
              <a:t> The ESP32 is a versatile microcontroller and Wi-Fi/Bluetooth module, widely used in IoT (Internet of Things) applications. It features a dual-core processor, ample I/O pins, and built-in connectivity options, making it suitable for various embedded systems and wireless communication projects.</a:t>
            </a:r>
          </a:p>
          <a:p>
            <a:pPr algn="l">
              <a:buFont typeface="+mj-lt"/>
              <a:buAutoNum type="arabicPeriod"/>
            </a:pPr>
            <a:r>
              <a:rPr lang="en-US" sz="2400" b="1" i="0" dirty="0">
                <a:effectLst/>
                <a:latin typeface="Times New Roman" panose="02020603050405020304" pitchFamily="18" charset="0"/>
                <a:cs typeface="Times New Roman" panose="02020603050405020304" pitchFamily="18" charset="0"/>
              </a:rPr>
              <a:t>Jumper Wires:</a:t>
            </a:r>
            <a:endParaRPr lang="en-US" sz="2400" b="0" i="0" dirty="0">
              <a:effectLst/>
              <a:latin typeface="Times New Roman" panose="02020603050405020304" pitchFamily="18" charset="0"/>
              <a:cs typeface="Times New Roman" panose="02020603050405020304" pitchFamily="18" charset="0"/>
            </a:endParaRPr>
          </a:p>
          <a:p>
            <a:pPr marL="457200" lvl="1" indent="0" algn="l">
              <a:buNone/>
            </a:pPr>
            <a:r>
              <a:rPr lang="en-US" sz="2300" b="0" i="0" dirty="0">
                <a:effectLst/>
                <a:latin typeface="Times New Roman" panose="02020603050405020304" pitchFamily="18" charset="0"/>
                <a:cs typeface="Times New Roman" panose="02020603050405020304" pitchFamily="18" charset="0"/>
              </a:rPr>
              <a:t> Jumper wires are flexible wires with connectors at each end used to create electrical connections between components on a breadboard or circuit board. They are commonly used for prototyping and testing electronic circuits.</a:t>
            </a:r>
          </a:p>
          <a:p>
            <a:pPr marL="457200" lvl="1" indent="0" algn="l">
              <a:buNone/>
            </a:pPr>
            <a:endParaRPr lang="en-US" sz="1900" b="0" i="0" dirty="0">
              <a:effectLst/>
              <a:latin typeface="Times New Roman" panose="02020603050405020304" pitchFamily="18" charset="0"/>
              <a:cs typeface="Times New Roman" panose="02020603050405020304" pitchFamily="18" charset="0"/>
            </a:endParaRPr>
          </a:p>
          <a:p>
            <a:pPr marL="457200" lvl="1" indent="0" algn="l">
              <a:buNone/>
            </a:pPr>
            <a:endParaRPr lang="en-US" sz="1800" b="0" i="0" dirty="0">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2489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D76E7-B1F1-7A9C-CAA3-7FC302630DDD}"/>
              </a:ext>
            </a:extLst>
          </p:cNvPr>
          <p:cNvSpPr>
            <a:spLocks noGrp="1"/>
          </p:cNvSpPr>
          <p:nvPr>
            <p:ph type="title"/>
          </p:nvPr>
        </p:nvSpPr>
        <p:spPr>
          <a:xfrm>
            <a:off x="685801" y="0"/>
            <a:ext cx="9901988" cy="218172"/>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6D912B53-7422-0A78-E142-88D96A0F8162}"/>
              </a:ext>
            </a:extLst>
          </p:cNvPr>
          <p:cNvSpPr>
            <a:spLocks noGrp="1"/>
          </p:cNvSpPr>
          <p:nvPr>
            <p:ph idx="1"/>
          </p:nvPr>
        </p:nvSpPr>
        <p:spPr>
          <a:xfrm>
            <a:off x="685801" y="632059"/>
            <a:ext cx="10373626" cy="5967662"/>
          </a:xfrm>
        </p:spPr>
        <p:txBody>
          <a:bodyPr>
            <a:normAutofit/>
          </a:bodyPr>
          <a:lstStyle/>
          <a:p>
            <a:pPr marL="0" indent="0" algn="l">
              <a:buNone/>
            </a:pPr>
            <a:r>
              <a:rPr lang="en-US" b="1" dirty="0">
                <a:solidFill>
                  <a:srgbClr val="ECECF1"/>
                </a:solidFill>
                <a:latin typeface="Söhne"/>
              </a:rPr>
              <a:t> </a:t>
            </a:r>
            <a:r>
              <a:rPr lang="en-US" sz="2000" b="1" dirty="0">
                <a:solidFill>
                  <a:srgbClr val="ECECF1"/>
                </a:solidFill>
                <a:latin typeface="Times New Roman" panose="02020603050405020304" pitchFamily="18" charset="0"/>
                <a:cs typeface="Times New Roman" panose="02020603050405020304" pitchFamily="18" charset="0"/>
              </a:rPr>
              <a:t> 5. </a:t>
            </a:r>
            <a:r>
              <a:rPr lang="en-US" sz="2000" b="1" i="0" dirty="0">
                <a:solidFill>
                  <a:srgbClr val="ECECF1"/>
                </a:solidFill>
                <a:effectLst/>
                <a:latin typeface="Times New Roman" panose="02020603050405020304" pitchFamily="18" charset="0"/>
                <a:cs typeface="Times New Roman" panose="02020603050405020304" pitchFamily="18" charset="0"/>
              </a:rPr>
              <a:t>Buzzer:</a:t>
            </a:r>
            <a:endParaRPr lang="en-US" sz="2000" b="0" i="0" dirty="0">
              <a:solidFill>
                <a:srgbClr val="ECECF1"/>
              </a:solidFill>
              <a:effectLst/>
              <a:latin typeface="Times New Roman" panose="02020603050405020304" pitchFamily="18" charset="0"/>
              <a:cs typeface="Times New Roman" panose="02020603050405020304" pitchFamily="18" charset="0"/>
            </a:endParaRPr>
          </a:p>
          <a:p>
            <a:pPr marL="457200" lvl="1" indent="0" algn="l">
              <a:buNone/>
            </a:pPr>
            <a:r>
              <a:rPr lang="en-US" sz="1800" b="0" i="0" dirty="0">
                <a:solidFill>
                  <a:srgbClr val="ECECF1"/>
                </a:solidFill>
                <a:effectLst/>
                <a:latin typeface="Times New Roman" panose="02020603050405020304" pitchFamily="18" charset="0"/>
                <a:cs typeface="Times New Roman" panose="02020603050405020304" pitchFamily="18" charset="0"/>
              </a:rPr>
              <a:t> A buzzer is an audible signaling device that produces sound when an electrical current is applied. It is commonly used to generate alarms, notifications, or sound signals in electronic circuits.</a:t>
            </a:r>
          </a:p>
          <a:p>
            <a:pPr marL="0" indent="0" algn="l">
              <a:buNone/>
            </a:pPr>
            <a:r>
              <a:rPr lang="en-US" sz="2000" b="1" i="0" dirty="0">
                <a:solidFill>
                  <a:srgbClr val="ECECF1"/>
                </a:solidFill>
                <a:effectLst/>
                <a:latin typeface="Times New Roman" panose="02020603050405020304" pitchFamily="18" charset="0"/>
                <a:cs typeface="Times New Roman" panose="02020603050405020304" pitchFamily="18" charset="0"/>
              </a:rPr>
              <a:t>6. Transistor:</a:t>
            </a:r>
            <a:endParaRPr lang="en-US" sz="2000" b="0" i="0" dirty="0">
              <a:solidFill>
                <a:srgbClr val="ECECF1"/>
              </a:solidFill>
              <a:effectLst/>
              <a:latin typeface="Times New Roman" panose="02020603050405020304" pitchFamily="18" charset="0"/>
              <a:cs typeface="Times New Roman" panose="02020603050405020304" pitchFamily="18" charset="0"/>
            </a:endParaRPr>
          </a:p>
          <a:p>
            <a:pPr marL="457200" lvl="1" indent="0" algn="l">
              <a:buNone/>
            </a:pPr>
            <a:r>
              <a:rPr lang="en-US" sz="1800" b="0" i="0" dirty="0">
                <a:solidFill>
                  <a:srgbClr val="ECECF1"/>
                </a:solidFill>
                <a:effectLst/>
                <a:latin typeface="Times New Roman" panose="02020603050405020304" pitchFamily="18" charset="0"/>
                <a:cs typeface="Times New Roman" panose="02020603050405020304" pitchFamily="18" charset="0"/>
              </a:rPr>
              <a:t> A transistor is a semiconductor device that amplifies or switches electronic signals. It consists of three layers of semiconductor material and can act as an electronic switch or an amplifier in various circuit applications.</a:t>
            </a:r>
          </a:p>
          <a:p>
            <a:pPr marL="0" indent="0" algn="l">
              <a:buNone/>
            </a:pPr>
            <a:r>
              <a:rPr lang="en-US" sz="2000" b="1" i="0" dirty="0">
                <a:effectLst/>
                <a:latin typeface="Times New Roman" panose="02020603050405020304" pitchFamily="18" charset="0"/>
                <a:cs typeface="Times New Roman" panose="02020603050405020304" pitchFamily="18" charset="0"/>
              </a:rPr>
              <a:t>7. Battery:</a:t>
            </a:r>
            <a:endParaRPr lang="en-US" sz="2000" b="0" i="0" dirty="0">
              <a:effectLst/>
              <a:latin typeface="Times New Roman" panose="02020603050405020304" pitchFamily="18" charset="0"/>
              <a:cs typeface="Times New Roman" panose="02020603050405020304" pitchFamily="18" charset="0"/>
            </a:endParaRPr>
          </a:p>
          <a:p>
            <a:pPr marL="457200" lvl="1" indent="0" algn="l">
              <a:buNone/>
            </a:pPr>
            <a:r>
              <a:rPr lang="en-US" sz="1800" b="0" i="0" dirty="0">
                <a:effectLst/>
                <a:latin typeface="Times New Roman" panose="02020603050405020304" pitchFamily="18" charset="0"/>
                <a:cs typeface="Times New Roman" panose="02020603050405020304" pitchFamily="18" charset="0"/>
              </a:rPr>
              <a:t> A battery is a portable energy storage device that converts chemical energy into electrical energy. It typically consists of one or more electrochemical cells and is used to power electronic devices by providing a voltage source.</a:t>
            </a:r>
          </a:p>
          <a:p>
            <a:pPr marL="0" indent="0" algn="l">
              <a:buNone/>
            </a:pPr>
            <a:r>
              <a:rPr lang="en-US" sz="2000" b="1" i="0" dirty="0">
                <a:effectLst/>
                <a:latin typeface="Times New Roman" panose="02020603050405020304" pitchFamily="18" charset="0"/>
                <a:cs typeface="Times New Roman" panose="02020603050405020304" pitchFamily="18" charset="0"/>
              </a:rPr>
              <a:t>8. Relay Switch:</a:t>
            </a:r>
            <a:endParaRPr lang="en-US" sz="2000" b="0" i="0" dirty="0">
              <a:effectLst/>
              <a:latin typeface="Times New Roman" panose="02020603050405020304" pitchFamily="18" charset="0"/>
              <a:cs typeface="Times New Roman" panose="02020603050405020304" pitchFamily="18" charset="0"/>
            </a:endParaRPr>
          </a:p>
          <a:p>
            <a:pPr marL="457200" lvl="1" indent="0" algn="l">
              <a:buNone/>
            </a:pPr>
            <a:r>
              <a:rPr lang="en-US" sz="1800" b="0" i="0" dirty="0">
                <a:effectLst/>
                <a:latin typeface="Times New Roman" panose="02020603050405020304" pitchFamily="18" charset="0"/>
                <a:cs typeface="Times New Roman" panose="02020603050405020304" pitchFamily="18" charset="0"/>
              </a:rPr>
              <a:t> A relay switch is an electromechanical device that uses an electromagnet to control the flow of electrical current. It typically has contacts that open or close in response to a control signal, allowing it to switch high-power circuits using a low-power input.</a:t>
            </a:r>
          </a:p>
          <a:p>
            <a:pPr marL="457200" lvl="1" indent="0" algn="l">
              <a:buNone/>
            </a:pPr>
            <a:endParaRPr lang="en-US" sz="1800" b="0" i="0" dirty="0">
              <a:solidFill>
                <a:srgbClr val="ECECF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9510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7FF6-243C-B7DB-E75D-405615001D11}"/>
              </a:ext>
            </a:extLst>
          </p:cNvPr>
          <p:cNvSpPr>
            <a:spLocks noGrp="1"/>
          </p:cNvSpPr>
          <p:nvPr>
            <p:ph type="title"/>
          </p:nvPr>
        </p:nvSpPr>
        <p:spPr>
          <a:xfrm>
            <a:off x="541422" y="189653"/>
            <a:ext cx="10131425" cy="1456267"/>
          </a:xfrm>
        </p:spPr>
        <p:txBody>
          <a:bodyPr/>
          <a:lstStyle/>
          <a:p>
            <a:r>
              <a:rPr lang="en-IN" b="1" dirty="0"/>
              <a:t>Flowchart :</a:t>
            </a:r>
          </a:p>
        </p:txBody>
      </p:sp>
      <p:sp>
        <p:nvSpPr>
          <p:cNvPr id="7" name="Content Placeholder 6">
            <a:extLst>
              <a:ext uri="{FF2B5EF4-FFF2-40B4-BE49-F238E27FC236}">
                <a16:creationId xmlns:a16="http://schemas.microsoft.com/office/drawing/2014/main" id="{D2380342-C3DC-2042-53AD-734AA547AE1C}"/>
              </a:ext>
            </a:extLst>
          </p:cNvPr>
          <p:cNvSpPr>
            <a:spLocks noGrp="1"/>
          </p:cNvSpPr>
          <p:nvPr>
            <p:ph idx="1"/>
          </p:nvPr>
        </p:nvSpPr>
        <p:spPr/>
        <p:txBody>
          <a:bodyPr/>
          <a:lstStyle/>
          <a:p>
            <a:pPr marL="0" indent="0">
              <a:buNone/>
            </a:pPr>
            <a:r>
              <a:rPr lang="en-IN" dirty="0"/>
              <a:t>                                        .</a:t>
            </a:r>
          </a:p>
        </p:txBody>
      </p:sp>
      <p:pic>
        <p:nvPicPr>
          <p:cNvPr id="9" name="Picture 8">
            <a:extLst>
              <a:ext uri="{FF2B5EF4-FFF2-40B4-BE49-F238E27FC236}">
                <a16:creationId xmlns:a16="http://schemas.microsoft.com/office/drawing/2014/main" id="{8A9FE431-F683-50E5-F8DE-862C1F6412DF}"/>
              </a:ext>
            </a:extLst>
          </p:cNvPr>
          <p:cNvPicPr>
            <a:picLocks noChangeAspect="1"/>
          </p:cNvPicPr>
          <p:nvPr/>
        </p:nvPicPr>
        <p:blipFill>
          <a:blip r:embed="rId2"/>
          <a:stretch>
            <a:fillRect/>
          </a:stretch>
        </p:blipFill>
        <p:spPr>
          <a:xfrm>
            <a:off x="2752825" y="1645920"/>
            <a:ext cx="6660682" cy="4602480"/>
          </a:xfrm>
          <a:prstGeom prst="rect">
            <a:avLst/>
          </a:prstGeom>
        </p:spPr>
      </p:pic>
    </p:spTree>
    <p:extLst>
      <p:ext uri="{BB962C8B-B14F-4D97-AF65-F5344CB8AC3E}">
        <p14:creationId xmlns:p14="http://schemas.microsoft.com/office/powerpoint/2010/main" val="253329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30958-AB19-7B41-BF4C-12F9643F911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 :</a:t>
            </a:r>
          </a:p>
        </p:txBody>
      </p:sp>
      <p:pic>
        <p:nvPicPr>
          <p:cNvPr id="5" name="Content Placeholder 4">
            <a:extLst>
              <a:ext uri="{FF2B5EF4-FFF2-40B4-BE49-F238E27FC236}">
                <a16:creationId xmlns:a16="http://schemas.microsoft.com/office/drawing/2014/main" id="{B2C302C2-8223-DA81-4F7C-846D45593046}"/>
              </a:ext>
            </a:extLst>
          </p:cNvPr>
          <p:cNvPicPr>
            <a:picLocks noGrp="1" noChangeAspect="1"/>
          </p:cNvPicPr>
          <p:nvPr>
            <p:ph idx="1"/>
          </p:nvPr>
        </p:nvPicPr>
        <p:blipFill>
          <a:blip r:embed="rId2"/>
          <a:stretch>
            <a:fillRect/>
          </a:stretch>
        </p:blipFill>
        <p:spPr>
          <a:xfrm>
            <a:off x="1463040" y="1817927"/>
            <a:ext cx="3968565" cy="4312119"/>
          </a:xfrm>
        </p:spPr>
      </p:pic>
      <p:pic>
        <p:nvPicPr>
          <p:cNvPr id="7" name="Picture 6">
            <a:extLst>
              <a:ext uri="{FF2B5EF4-FFF2-40B4-BE49-F238E27FC236}">
                <a16:creationId xmlns:a16="http://schemas.microsoft.com/office/drawing/2014/main" id="{EF7F16ED-7859-0CA3-7D11-39D4A32DD4C9}"/>
              </a:ext>
            </a:extLst>
          </p:cNvPr>
          <p:cNvPicPr>
            <a:picLocks noChangeAspect="1"/>
          </p:cNvPicPr>
          <p:nvPr/>
        </p:nvPicPr>
        <p:blipFill>
          <a:blip r:embed="rId3"/>
          <a:stretch>
            <a:fillRect/>
          </a:stretch>
        </p:blipFill>
        <p:spPr>
          <a:xfrm>
            <a:off x="6848661" y="1780674"/>
            <a:ext cx="3968565" cy="4312118"/>
          </a:xfrm>
          <a:prstGeom prst="rect">
            <a:avLst/>
          </a:prstGeom>
        </p:spPr>
      </p:pic>
    </p:spTree>
    <p:extLst>
      <p:ext uri="{BB962C8B-B14F-4D97-AF65-F5344CB8AC3E}">
        <p14:creationId xmlns:p14="http://schemas.microsoft.com/office/powerpoint/2010/main" val="3107973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A68E-E9E7-3DD3-648E-71067E40EC24}"/>
              </a:ext>
            </a:extLst>
          </p:cNvPr>
          <p:cNvSpPr>
            <a:spLocks noGrp="1"/>
          </p:cNvSpPr>
          <p:nvPr>
            <p:ph type="title"/>
          </p:nvPr>
        </p:nvSpPr>
        <p:spPr>
          <a:xfrm>
            <a:off x="397043" y="710842"/>
            <a:ext cx="10131425" cy="1456267"/>
          </a:xfrm>
        </p:spPr>
        <p:txBody>
          <a:bodyPr/>
          <a:lstStyle/>
          <a:p>
            <a:r>
              <a:rPr lang="en-IN" b="1" dirty="0">
                <a:latin typeface="Times New Roman" panose="02020603050405020304" pitchFamily="18" charset="0"/>
                <a:cs typeface="Times New Roman" panose="02020603050405020304" pitchFamily="18" charset="0"/>
              </a:rPr>
              <a:t>Conclusion :</a:t>
            </a:r>
          </a:p>
        </p:txBody>
      </p:sp>
      <p:sp>
        <p:nvSpPr>
          <p:cNvPr id="3" name="Content Placeholder 2">
            <a:extLst>
              <a:ext uri="{FF2B5EF4-FFF2-40B4-BE49-F238E27FC236}">
                <a16:creationId xmlns:a16="http://schemas.microsoft.com/office/drawing/2014/main" id="{993BA56D-A580-66BF-63F9-8089D34AD12C}"/>
              </a:ext>
            </a:extLst>
          </p:cNvPr>
          <p:cNvSpPr>
            <a:spLocks noGrp="1"/>
          </p:cNvSpPr>
          <p:nvPr>
            <p:ph idx="1"/>
          </p:nvPr>
        </p:nvSpPr>
        <p:spPr>
          <a:xfrm>
            <a:off x="906396" y="2113192"/>
            <a:ext cx="9960526" cy="3305832"/>
          </a:xfrm>
        </p:spPr>
        <p:txBody>
          <a:bodyPr/>
          <a:lstStyle/>
          <a:p>
            <a:r>
              <a:rPr lang="en-US" b="0" i="0" dirty="0">
                <a:solidFill>
                  <a:srgbClr val="ECECF1"/>
                </a:solidFill>
                <a:effectLst/>
                <a:latin typeface="Times New Roman" panose="02020603050405020304" pitchFamily="18" charset="0"/>
                <a:cs typeface="Times New Roman" panose="02020603050405020304" pitchFamily="18" charset="0"/>
              </a:rPr>
              <a:t>In conclusion, the Flood Detection System aims to enhance early detection and disaster preparedness through sensor integration, real-time analysis, and effective communication. The system anticipates providing timely alerts via mechanisms like the Buzzer. However, potential deviations may arise from environmental factors, technical challenges, or unforeseen events. Thorough analyses will address root causes, involving recalibration, system updates, and continuous monitoring to ensure ongoing effectiveness and resilience. Adaptability and vigilance are essential for refining the system over 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323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Celestial design</Template>
  <TotalTime>86</TotalTime>
  <Words>731</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Söhne</vt:lpstr>
      <vt:lpstr>Times New Roman</vt:lpstr>
      <vt:lpstr>Celestial</vt:lpstr>
      <vt:lpstr>Flood Detection System</vt:lpstr>
      <vt:lpstr>Introduction :</vt:lpstr>
      <vt:lpstr>Technology used : </vt:lpstr>
      <vt:lpstr>Components Used are :</vt:lpstr>
      <vt:lpstr>.</vt:lpstr>
      <vt:lpstr>                                                                                                         </vt:lpstr>
      <vt:lpstr>Flowchart :</vt:lpstr>
      <vt:lpstr>Result :</vt:lpstr>
      <vt:lpstr>Conclusion :</vt:lpstr>
      <vt:lpstr>Future Scope :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Detection System</dc:title>
  <dc:creator>Gaurav Nehra</dc:creator>
  <cp:lastModifiedBy>Sujeet kumar</cp:lastModifiedBy>
  <cp:revision>3</cp:revision>
  <dcterms:created xsi:type="dcterms:W3CDTF">2023-11-27T18:30:45Z</dcterms:created>
  <dcterms:modified xsi:type="dcterms:W3CDTF">2024-04-22T05:55:05Z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