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6" r:id="rId9"/>
  </p:sldIdLst>
  <p:sldSz cx="14630400" cy="8229600"/>
  <p:notesSz cx="8229600" cy="14630400"/>
  <p:embeddedFontLst>
    <p:embeddedFont>
      <p:font typeface="Alice" panose="020B0604020202020204" charset="0"/>
      <p:regular r:id="rId11"/>
    </p:embeddedFont>
    <p:embeddedFont>
      <p:font typeface="Lora" pitchFamily="2" charset="0"/>
      <p:regular r:id="rId12"/>
      <p:bold r:id="rId13"/>
    </p:embeddedFont>
    <p:embeddedFont>
      <p:font typeface="Lora Bold" charset="0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0690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HE8OicPrbJLVPZvdQ0dXelcQ0NDjPlQE/view?usp=sharing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73799"/>
            <a:ext cx="62753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Image Forgery Detection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82274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Identifying manipulated images.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44079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Unveiling hidden alterations.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93790" y="507575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793790" y="5105400"/>
            <a:ext cx="207740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C2821"/>
                </a:solidFill>
                <a:latin typeface="Lora Bold" pitchFamily="34" charset="0"/>
                <a:ea typeface="Lora Bold" pitchFamily="34" charset="-122"/>
                <a:cs typeface="Lora Bold" pitchFamily="34" charset="-120"/>
              </a:rPr>
              <a:t>by Invincibles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054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Project Objectives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309580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0EDE6"/>
          </a:solidFill>
          <a:ln/>
        </p:spPr>
      </p:sp>
      <p:sp>
        <p:nvSpPr>
          <p:cNvPr id="5" name="Text 2"/>
          <p:cNvSpPr/>
          <p:nvPr/>
        </p:nvSpPr>
        <p:spPr>
          <a:xfrm>
            <a:off x="1417439" y="3309580"/>
            <a:ext cx="291024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Identify Forged Images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7439" y="3799999"/>
            <a:ext cx="30412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Distinguish manipulated images.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309580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0EDE6"/>
          </a:solidFill>
          <a:ln/>
        </p:spPr>
      </p:sp>
      <p:sp>
        <p:nvSpPr>
          <p:cNvPr id="8" name="Text 5"/>
          <p:cNvSpPr/>
          <p:nvPr/>
        </p:nvSpPr>
        <p:spPr>
          <a:xfrm>
            <a:off x="5309116" y="3309580"/>
            <a:ext cx="304121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Develop Detection Techniques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309116" y="4154329"/>
            <a:ext cx="30412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Explore and refine methods.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007769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0EDE6"/>
          </a:solidFill>
          <a:ln/>
        </p:spPr>
      </p:sp>
      <p:sp>
        <p:nvSpPr>
          <p:cNvPr id="11" name="Text 8"/>
          <p:cNvSpPr/>
          <p:nvPr/>
        </p:nvSpPr>
        <p:spPr>
          <a:xfrm>
            <a:off x="1417439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Evaluate Performance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17439" y="5498187"/>
            <a:ext cx="30412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Assess accuracy and efficiency.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4685467" y="5007769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0EDE6"/>
          </a:solidFill>
          <a:ln/>
        </p:spPr>
      </p:sp>
      <p:sp>
        <p:nvSpPr>
          <p:cNvPr id="14" name="Text 11"/>
          <p:cNvSpPr/>
          <p:nvPr/>
        </p:nvSpPr>
        <p:spPr>
          <a:xfrm>
            <a:off x="5309116" y="5007769"/>
            <a:ext cx="28455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Contribute to Security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5309116" y="5498187"/>
            <a:ext cx="30412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Enhance digital security.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1954"/>
            <a:ext cx="704754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CASIA V.2 Dataset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Categories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1156692" y="4158853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Authentic Images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1156692" y="4601051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Spliced Images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156692" y="5043249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Copy-Move Forgeries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156692" y="5485448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Retouched Images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Size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Over 12,500 Images Which Includes over 7490 Original Images and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5122 Tampered Images</a:t>
            </a:r>
          </a:p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9531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Multiple Resolutions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0932" y="160387"/>
            <a:ext cx="65242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endParaRPr lang="en-US" sz="4450" dirty="0">
              <a:solidFill>
                <a:srgbClr val="233E32"/>
              </a:solidFill>
              <a:latin typeface="Alice" pitchFamily="34" charset="0"/>
              <a:ea typeface="Alice" pitchFamily="34" charset="-122"/>
              <a:cs typeface="Alice" pitchFamily="34" charset="-120"/>
            </a:endParaRPr>
          </a:p>
          <a:p>
            <a:pPr marL="0" indent="0">
              <a:lnSpc>
                <a:spcPts val="5550"/>
              </a:lnSpc>
              <a:buNone/>
            </a:pPr>
            <a:endParaRPr lang="en-US" sz="4450" dirty="0">
              <a:solidFill>
                <a:srgbClr val="233E32"/>
              </a:solidFill>
              <a:latin typeface="Alice" pitchFamily="34" charset="0"/>
              <a:ea typeface="Alice" pitchFamily="34" charset="-122"/>
              <a:cs typeface="Alice" pitchFamily="34" charset="-120"/>
            </a:endParaRPr>
          </a:p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Error Level Analysis (ELA) </a:t>
            </a:r>
            <a:r>
              <a:rPr lang="en-US" sz="3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is 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3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used </a:t>
            </a:r>
            <a:r>
              <a:rPr lang="en-US" sz="3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</a:rPr>
              <a:t>to check the Level of Compression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3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</a:rPr>
              <a:t>in Images</a:t>
            </a: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</a:rPr>
              <a:t>.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3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</a:rPr>
              <a:t>More the Compression of Images, Less 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3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</a:rPr>
              <a:t>will be the  ELA And Less the Compression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3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</a:rPr>
              <a:t>Of Images, More will be the ELA</a:t>
            </a:r>
          </a:p>
        </p:txBody>
      </p:sp>
      <p:sp>
        <p:nvSpPr>
          <p:cNvPr id="9" name="Text 6"/>
          <p:cNvSpPr/>
          <p:nvPr/>
        </p:nvSpPr>
        <p:spPr>
          <a:xfrm>
            <a:off x="2381488" y="3169206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2381488" y="4702969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46975AB-3ADA-CC9E-9E9F-3E33D088D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337" y="0"/>
            <a:ext cx="6060831" cy="8229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2A51E6C-C714-D2B0-431A-049375123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1414" y="5259727"/>
            <a:ext cx="1148863" cy="3234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2232" y="560308"/>
            <a:ext cx="11362492" cy="636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Convolutional Neural Network (CNN) Model</a:t>
            </a:r>
            <a:endParaRPr lang="en-US" sz="4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944" y="1603296"/>
            <a:ext cx="1307306" cy="117252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59066" y="2131338"/>
            <a:ext cx="108942" cy="4070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4870728" y="1806773"/>
            <a:ext cx="1523762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Input Layer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4870728" y="2246828"/>
            <a:ext cx="1523762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Raw image data.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4718090" y="2791658"/>
            <a:ext cx="9149239" cy="11430"/>
          </a:xfrm>
          <a:prstGeom prst="roundRect">
            <a:avLst>
              <a:gd name="adj" fmla="val 267096"/>
            </a:avLst>
          </a:prstGeom>
          <a:solidFill>
            <a:srgbClr val="D6D3CC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291" y="2826663"/>
            <a:ext cx="2614732" cy="117252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51089" y="3209330"/>
            <a:ext cx="124897" cy="4070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000" dirty="0"/>
          </a:p>
        </p:txBody>
      </p:sp>
      <p:sp>
        <p:nvSpPr>
          <p:cNvPr id="10" name="Text 6"/>
          <p:cNvSpPr/>
          <p:nvPr/>
        </p:nvSpPr>
        <p:spPr>
          <a:xfrm>
            <a:off x="5524500" y="3030141"/>
            <a:ext cx="2401848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Convolutional Layers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5524500" y="3470196"/>
            <a:ext cx="2401848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Feature extraction.</a:t>
            </a:r>
            <a:endParaRPr lang="en-US" sz="1600" dirty="0"/>
          </a:p>
        </p:txBody>
      </p:sp>
      <p:sp>
        <p:nvSpPr>
          <p:cNvPr id="12" name="Shape 8"/>
          <p:cNvSpPr/>
          <p:nvPr/>
        </p:nvSpPr>
        <p:spPr>
          <a:xfrm>
            <a:off x="5371862" y="4015026"/>
            <a:ext cx="8495467" cy="11430"/>
          </a:xfrm>
          <a:prstGeom prst="roundRect">
            <a:avLst>
              <a:gd name="adj" fmla="val 267096"/>
            </a:avLst>
          </a:prstGeom>
          <a:solidFill>
            <a:srgbClr val="D6D3CC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518" y="4050030"/>
            <a:ext cx="3922157" cy="117252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51565" y="4432697"/>
            <a:ext cx="123944" cy="4070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000" dirty="0"/>
          </a:p>
        </p:txBody>
      </p:sp>
      <p:sp>
        <p:nvSpPr>
          <p:cNvPr id="15" name="Text 10"/>
          <p:cNvSpPr/>
          <p:nvPr/>
        </p:nvSpPr>
        <p:spPr>
          <a:xfrm>
            <a:off x="6178153" y="4253508"/>
            <a:ext cx="1665565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Pooling Layers</a:t>
            </a:r>
            <a:endParaRPr lang="en-US" sz="2000" dirty="0"/>
          </a:p>
        </p:txBody>
      </p:sp>
      <p:sp>
        <p:nvSpPr>
          <p:cNvPr id="16" name="Text 11"/>
          <p:cNvSpPr/>
          <p:nvPr/>
        </p:nvSpPr>
        <p:spPr>
          <a:xfrm>
            <a:off x="6178153" y="4693563"/>
            <a:ext cx="1665565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Downsampling.</a:t>
            </a:r>
            <a:endParaRPr lang="en-US" sz="1600" dirty="0"/>
          </a:p>
        </p:txBody>
      </p:sp>
      <p:sp>
        <p:nvSpPr>
          <p:cNvPr id="17" name="Shape 12"/>
          <p:cNvSpPr/>
          <p:nvPr/>
        </p:nvSpPr>
        <p:spPr>
          <a:xfrm>
            <a:off x="6025515" y="5238393"/>
            <a:ext cx="7841813" cy="11430"/>
          </a:xfrm>
          <a:prstGeom prst="roundRect">
            <a:avLst>
              <a:gd name="adj" fmla="val 267096"/>
            </a:avLst>
          </a:prstGeom>
          <a:solidFill>
            <a:srgbClr val="D6D3CC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8865" y="5273397"/>
            <a:ext cx="5229463" cy="1172528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50494" y="5656064"/>
            <a:ext cx="126206" cy="4070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4</a:t>
            </a:r>
            <a:endParaRPr lang="en-US" sz="2000" dirty="0"/>
          </a:p>
        </p:txBody>
      </p:sp>
      <p:sp>
        <p:nvSpPr>
          <p:cNvPr id="20" name="Text 14"/>
          <p:cNvSpPr/>
          <p:nvPr/>
        </p:nvSpPr>
        <p:spPr>
          <a:xfrm>
            <a:off x="6831806" y="5476875"/>
            <a:ext cx="2652117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Fully Connected Layers</a:t>
            </a:r>
            <a:endParaRPr lang="en-US" sz="2000" dirty="0"/>
          </a:p>
        </p:txBody>
      </p:sp>
      <p:sp>
        <p:nvSpPr>
          <p:cNvPr id="21" name="Text 15"/>
          <p:cNvSpPr/>
          <p:nvPr/>
        </p:nvSpPr>
        <p:spPr>
          <a:xfrm>
            <a:off x="6831806" y="5916930"/>
            <a:ext cx="2652117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Classification.</a:t>
            </a:r>
            <a:endParaRPr lang="en-US" sz="1600" dirty="0"/>
          </a:p>
        </p:txBody>
      </p:sp>
      <p:sp>
        <p:nvSpPr>
          <p:cNvPr id="22" name="Shape 16"/>
          <p:cNvSpPr/>
          <p:nvPr/>
        </p:nvSpPr>
        <p:spPr>
          <a:xfrm>
            <a:off x="6679168" y="6461760"/>
            <a:ext cx="7188160" cy="11430"/>
          </a:xfrm>
          <a:prstGeom prst="roundRect">
            <a:avLst>
              <a:gd name="adj" fmla="val 267096"/>
            </a:avLst>
          </a:prstGeom>
          <a:solidFill>
            <a:srgbClr val="D6D3CC"/>
          </a:solidFill>
          <a:ln/>
        </p:spPr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212" y="6496764"/>
            <a:ext cx="6536888" cy="1172528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3951923" y="6879431"/>
            <a:ext cx="123349" cy="4070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5</a:t>
            </a:r>
            <a:endParaRPr lang="en-US" sz="2000" dirty="0"/>
          </a:p>
        </p:txBody>
      </p:sp>
      <p:sp>
        <p:nvSpPr>
          <p:cNvPr id="25" name="Text 18"/>
          <p:cNvSpPr/>
          <p:nvPr/>
        </p:nvSpPr>
        <p:spPr>
          <a:xfrm>
            <a:off x="7485578" y="6700242"/>
            <a:ext cx="1819870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Output Layer</a:t>
            </a:r>
            <a:endParaRPr lang="en-US" sz="2000" dirty="0"/>
          </a:p>
        </p:txBody>
      </p:sp>
      <p:sp>
        <p:nvSpPr>
          <p:cNvPr id="26" name="Text 19"/>
          <p:cNvSpPr/>
          <p:nvPr/>
        </p:nvSpPr>
        <p:spPr>
          <a:xfrm>
            <a:off x="7485578" y="7140297"/>
            <a:ext cx="1819870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Forgery prediction.</a:t>
            </a:r>
            <a:endParaRPr lang="en-US" sz="16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10A75C8-536B-C7FA-CB2A-5040D66C12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1458397"/>
            <a:ext cx="14923477" cy="6762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1580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Results and Performance Evaluation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586871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94.95%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986671" y="3618667"/>
            <a:ext cx="32221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Accuracy on Unseen Data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4109085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Correctly identifying forged images.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742021" y="2586871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94.80%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4868704" y="3618667"/>
            <a:ext cx="33548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Accuracy on Training Data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742021" y="4109085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Correctly identifying forged images.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93790" y="5628680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97%</a:t>
            </a:r>
            <a:endParaRPr lang="en-US" sz="5850" dirty="0"/>
          </a:p>
        </p:txBody>
      </p:sp>
      <p:sp>
        <p:nvSpPr>
          <p:cNvPr id="11" name="Text 8"/>
          <p:cNvSpPr/>
          <p:nvPr/>
        </p:nvSpPr>
        <p:spPr>
          <a:xfrm>
            <a:off x="1180148" y="66604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Recall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93790" y="7150894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Minimizing false negatives.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742021" y="5628680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95%</a:t>
            </a:r>
            <a:endParaRPr lang="en-US" sz="5850" dirty="0"/>
          </a:p>
        </p:txBody>
      </p:sp>
      <p:sp>
        <p:nvSpPr>
          <p:cNvPr id="14" name="Text 11"/>
          <p:cNvSpPr/>
          <p:nvPr/>
        </p:nvSpPr>
        <p:spPr>
          <a:xfrm>
            <a:off x="5128498" y="66604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F1-score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4742021" y="7150894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Balancing precision and recall.</a:t>
            </a: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25B45EB-ACC8-4FF9-D0E1-23AFFA12F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834890"/>
            <a:ext cx="9144001" cy="33947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49617"/>
            <a:ext cx="849225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Conclusion and Future Directions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547913"/>
            <a:ext cx="1630323" cy="1306949"/>
          </a:xfrm>
          <a:prstGeom prst="roundRect">
            <a:avLst>
              <a:gd name="adj" fmla="val 2603"/>
            </a:avLst>
          </a:prstGeom>
          <a:solidFill>
            <a:srgbClr val="F0EDE6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338745"/>
            <a:ext cx="12132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2650927" y="21388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Effective Detection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2650927" y="2476719"/>
            <a:ext cx="42780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Accurate identification of forged images.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424113" y="2839622"/>
            <a:ext cx="11185803" cy="15240"/>
          </a:xfrm>
          <a:prstGeom prst="roundRect">
            <a:avLst>
              <a:gd name="adj" fmla="val 223256"/>
            </a:avLst>
          </a:prstGeom>
          <a:solidFill>
            <a:srgbClr val="D6D3CC"/>
          </a:solidFill>
          <a:ln/>
        </p:spPr>
      </p:sp>
      <p:sp>
        <p:nvSpPr>
          <p:cNvPr id="8" name="Shape 6"/>
          <p:cNvSpPr/>
          <p:nvPr/>
        </p:nvSpPr>
        <p:spPr>
          <a:xfrm>
            <a:off x="793790" y="2944379"/>
            <a:ext cx="3260646" cy="1306949"/>
          </a:xfrm>
          <a:prstGeom prst="roundRect">
            <a:avLst>
              <a:gd name="adj" fmla="val 2603"/>
            </a:avLst>
          </a:prstGeom>
          <a:solidFill>
            <a:srgbClr val="F0EDE6"/>
          </a:solidFill>
          <a:ln/>
        </p:spPr>
      </p:sp>
      <p:sp>
        <p:nvSpPr>
          <p:cNvPr id="9" name="Text 7"/>
          <p:cNvSpPr/>
          <p:nvPr/>
        </p:nvSpPr>
        <p:spPr>
          <a:xfrm>
            <a:off x="1020604" y="3759041"/>
            <a:ext cx="13918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4281249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Promising Techniques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4281249" y="3897739"/>
            <a:ext cx="397585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Error Level Analysis and CNN models.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4068544" y="4251328"/>
            <a:ext cx="9555480" cy="15240"/>
          </a:xfrm>
          <a:prstGeom prst="roundRect">
            <a:avLst>
              <a:gd name="adj" fmla="val 223256"/>
            </a:avLst>
          </a:prstGeom>
          <a:solidFill>
            <a:srgbClr val="D6D3CC"/>
          </a:solidFill>
          <a:ln/>
        </p:spPr>
      </p:sp>
      <p:sp>
        <p:nvSpPr>
          <p:cNvPr id="13" name="Shape 11"/>
          <p:cNvSpPr/>
          <p:nvPr/>
        </p:nvSpPr>
        <p:spPr>
          <a:xfrm>
            <a:off x="793790" y="4340845"/>
            <a:ext cx="4890968" cy="1306949"/>
          </a:xfrm>
          <a:prstGeom prst="roundRect">
            <a:avLst>
              <a:gd name="adj" fmla="val 2603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4" name="Text 12"/>
          <p:cNvSpPr/>
          <p:nvPr/>
        </p:nvSpPr>
        <p:spPr>
          <a:xfrm>
            <a:off x="1020604" y="5179338"/>
            <a:ext cx="13811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5911572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Future Research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5911572" y="5224640"/>
            <a:ext cx="39382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Explore deep learning advancements.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5798106" y="5620792"/>
            <a:ext cx="7925157" cy="15240"/>
          </a:xfrm>
          <a:prstGeom prst="roundRect">
            <a:avLst>
              <a:gd name="adj" fmla="val 223256"/>
            </a:avLst>
          </a:prstGeom>
          <a:solidFill>
            <a:srgbClr val="D6D3CC"/>
          </a:solidFill>
          <a:ln/>
        </p:spPr>
      </p:sp>
      <p:sp>
        <p:nvSpPr>
          <p:cNvPr id="18" name="Shape 16"/>
          <p:cNvSpPr/>
          <p:nvPr/>
        </p:nvSpPr>
        <p:spPr>
          <a:xfrm>
            <a:off x="653451" y="5817865"/>
            <a:ext cx="6521410" cy="1306949"/>
          </a:xfrm>
          <a:prstGeom prst="roundRect">
            <a:avLst>
              <a:gd name="adj" fmla="val 2603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9" name="Text 17"/>
          <p:cNvSpPr/>
          <p:nvPr/>
        </p:nvSpPr>
        <p:spPr>
          <a:xfrm>
            <a:off x="1020604" y="6599634"/>
            <a:ext cx="14061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4</a:t>
            </a:r>
            <a:endParaRPr lang="en-US" sz="2200" dirty="0"/>
          </a:p>
        </p:txBody>
      </p:sp>
      <p:sp>
        <p:nvSpPr>
          <p:cNvPr id="20" name="Text 18"/>
          <p:cNvSpPr/>
          <p:nvPr/>
        </p:nvSpPr>
        <p:spPr>
          <a:xfrm>
            <a:off x="7542014" y="6399728"/>
            <a:ext cx="302502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Real-world Applications</a:t>
            </a:r>
            <a:endParaRPr lang="en-US" sz="2200" dirty="0"/>
          </a:p>
        </p:txBody>
      </p:sp>
      <p:sp>
        <p:nvSpPr>
          <p:cNvPr id="21" name="Text 19"/>
          <p:cNvSpPr/>
          <p:nvPr/>
        </p:nvSpPr>
        <p:spPr>
          <a:xfrm>
            <a:off x="7542014" y="6774482"/>
            <a:ext cx="41075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Security, authentication, and forensics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solidFill>
                <a:srgbClr val="2C2821"/>
              </a:solidFill>
              <a:latin typeface="Lora" pitchFamily="34" charset="0"/>
              <a:ea typeface="Lora" pitchFamily="34" charset="-122"/>
              <a:cs typeface="Lora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C29671-896D-CF10-129F-1C52E0F98693}"/>
              </a:ext>
            </a:extLst>
          </p:cNvPr>
          <p:cNvSpPr txBox="1"/>
          <p:nvPr/>
        </p:nvSpPr>
        <p:spPr>
          <a:xfrm>
            <a:off x="2602522" y="1852246"/>
            <a:ext cx="987083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               Demo Video Link :</a:t>
            </a:r>
          </a:p>
          <a:p>
            <a:r>
              <a:rPr lang="en-IN" sz="2800" b="1" dirty="0"/>
              <a:t> </a:t>
            </a:r>
            <a:r>
              <a:rPr lang="en-IN" sz="2800" dirty="0">
                <a:hlinkClick r:id="rId2"/>
              </a:rPr>
              <a:t>https://drive.google.com/file/d/1HE8OicPrbJLVPZvdQ0dXelcQ0NDjPlQE/view?usp=sharing</a:t>
            </a:r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Also Present in the Readme.md file in GitHub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24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276</Words>
  <Application>Microsoft Office PowerPoint</Application>
  <PresentationFormat>Custom</PresentationFormat>
  <Paragraphs>89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Alice</vt:lpstr>
      <vt:lpstr>Arial</vt:lpstr>
      <vt:lpstr>Lora</vt:lpstr>
      <vt:lpstr>Lora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gargmegha06@gmail.com</cp:lastModifiedBy>
  <cp:revision>8</cp:revision>
  <dcterms:created xsi:type="dcterms:W3CDTF">2024-09-28T15:55:31Z</dcterms:created>
  <dcterms:modified xsi:type="dcterms:W3CDTF">2024-09-29T02:52:00Z</dcterms:modified>
</cp:coreProperties>
</file>