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4"/>
  </p:sldMasterIdLst>
  <p:sldIdLst>
    <p:sldId id="274" r:id="rId5"/>
    <p:sldId id="257" r:id="rId6"/>
    <p:sldId id="258" r:id="rId7"/>
    <p:sldId id="260" r:id="rId8"/>
    <p:sldId id="259" r:id="rId9"/>
    <p:sldId id="261" r:id="rId10"/>
    <p:sldId id="267" r:id="rId11"/>
    <p:sldId id="268" r:id="rId12"/>
    <p:sldId id="262" r:id="rId13"/>
    <p:sldId id="263" r:id="rId14"/>
    <p:sldId id="264" r:id="rId15"/>
    <p:sldId id="265" r:id="rId16"/>
    <p:sldId id="269" r:id="rId17"/>
    <p:sldId id="270" r:id="rId18"/>
    <p:sldId id="271" r:id="rId19"/>
    <p:sldId id="272"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49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Friday, March 29, 2024</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DBA1B0FB-D917-4C8C-928F-313BD683BF39}" type="slidenum">
              <a:rPr lang="en-US" smtClean="0"/>
              <a:t>‹#›</a:t>
            </a:fld>
            <a:endParaRPr lang="en-US"/>
          </a:p>
        </p:txBody>
      </p:sp>
    </p:spTree>
    <p:extLst>
      <p:ext uri="{BB962C8B-B14F-4D97-AF65-F5344CB8AC3E}">
        <p14:creationId xmlns:p14="http://schemas.microsoft.com/office/powerpoint/2010/main" val="3276941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Friday, March 29, 2024</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38678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Friday, March 29, 2024</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41976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Friday, March 29, 2024</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7984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E809929-0719-4517-94D6-FDF7F99E70F6}" type="datetime2">
              <a:rPr lang="en-US" smtClean="0"/>
              <a:t>Friday, March 29, 2024</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Sample Footer</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BA1B0FB-D917-4C8C-928F-313BD683BF39}" type="slidenum">
              <a:rPr lang="en-US" smtClean="0"/>
              <a:t>‹#›</a:t>
            </a:fld>
            <a:endParaRPr lang="en-US"/>
          </a:p>
        </p:txBody>
      </p:sp>
    </p:spTree>
    <p:extLst>
      <p:ext uri="{BB962C8B-B14F-4D97-AF65-F5344CB8AC3E}">
        <p14:creationId xmlns:p14="http://schemas.microsoft.com/office/powerpoint/2010/main" val="97729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Friday, March 29, 2024</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8547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Friday, March 29, 2024</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8992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Friday, March 29, 2024</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30945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Friday, March 29, 2024</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9158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462FC-960E-4740-921F-B36862979F21}" type="datetime2">
              <a:rPr lang="en-US" smtClean="0"/>
              <a:t>Friday, March 29, 2024</a:t>
            </a:fld>
            <a:endParaRPr lang="en-US"/>
          </a:p>
        </p:txBody>
      </p:sp>
      <p:sp>
        <p:nvSpPr>
          <p:cNvPr id="6" name="Footer Placeholder 5"/>
          <p:cNvSpPr>
            <a:spLocks noGrp="1"/>
          </p:cNvSpPr>
          <p:nvPr>
            <p:ph type="ftr" sz="quarter" idx="11"/>
          </p:nvPr>
        </p:nvSpPr>
        <p:spPr/>
        <p:txBody>
          <a:bodyPr/>
          <a:lstStyle/>
          <a:p>
            <a:r>
              <a:rPr lang="en-US"/>
              <a:t>Sample Footer</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4174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Friday, March 29, 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25427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46CB39B-5F4C-4A7E-9BE3-AAFD45576D16}" type="datetime2">
              <a:rPr lang="en-US" smtClean="0"/>
              <a:t>Friday, March 29, 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Sample Footer</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460379766"/>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signals_and_systems/fourier_transforms.htm" TargetMode="External"/><Relationship Id="rId2" Type="http://schemas.openxmlformats.org/officeDocument/2006/relationships/hyperlink" Target="https://byjus.com/maths/fourier-transform/" TargetMode="Externa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hyperlink" Target="https://pixabay.com/en/thank-you-thanks-gratitude-grateful-1191350/"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A36D8-FEAD-540D-75DC-E74A6B53B1F5}"/>
              </a:ext>
            </a:extLst>
          </p:cNvPr>
          <p:cNvSpPr>
            <a:spLocks noGrp="1"/>
          </p:cNvSpPr>
          <p:nvPr>
            <p:ph type="ctrTitle"/>
          </p:nvPr>
        </p:nvSpPr>
        <p:spPr>
          <a:xfrm>
            <a:off x="979714" y="195507"/>
            <a:ext cx="10021077" cy="1284642"/>
          </a:xfrm>
        </p:spPr>
        <p:txBody>
          <a:bodyPr/>
          <a:lstStyle/>
          <a:p>
            <a:pPr algn="ctr"/>
            <a:r>
              <a:rPr lang="en-US" sz="2000" dirty="0">
                <a:latin typeface="+mn-lt"/>
              </a:rPr>
              <a:t>SANJIVANI GROUP OF INSTITUTES </a:t>
            </a:r>
            <a:br>
              <a:rPr lang="en-US" sz="2000" dirty="0">
                <a:latin typeface="+mn-lt"/>
              </a:rPr>
            </a:br>
            <a:r>
              <a:rPr lang="en-US" sz="2000" dirty="0">
                <a:latin typeface="+mn-lt"/>
              </a:rPr>
              <a:t>SANJIVANI COLLEGE OF ENGINEERING, KOPARGAON.</a:t>
            </a:r>
            <a:br>
              <a:rPr lang="en-US" sz="2000" dirty="0">
                <a:latin typeface="+mn-lt"/>
              </a:rPr>
            </a:br>
            <a:r>
              <a:rPr lang="en-US" sz="2000" dirty="0">
                <a:latin typeface="+mn-lt"/>
              </a:rPr>
              <a:t>DEPARTMENT OF INFORMATION TECHNOLOGY.</a:t>
            </a:r>
          </a:p>
        </p:txBody>
      </p:sp>
      <p:sp>
        <p:nvSpPr>
          <p:cNvPr id="3" name="Content Placeholder 2">
            <a:extLst>
              <a:ext uri="{FF2B5EF4-FFF2-40B4-BE49-F238E27FC236}">
                <a16:creationId xmlns:a16="http://schemas.microsoft.com/office/drawing/2014/main" id="{07761CBE-3821-2334-3565-503C7A21C6D8}"/>
              </a:ext>
            </a:extLst>
          </p:cNvPr>
          <p:cNvSpPr>
            <a:spLocks noGrp="1"/>
          </p:cNvSpPr>
          <p:nvPr>
            <p:ph type="subTitle" idx="1"/>
          </p:nvPr>
        </p:nvSpPr>
        <p:spPr>
          <a:xfrm>
            <a:off x="1069847" y="4320073"/>
            <a:ext cx="9930944" cy="2192693"/>
          </a:xfrm>
        </p:spPr>
        <p:txBody>
          <a:bodyPr>
            <a:normAutofit/>
          </a:bodyPr>
          <a:lstStyle/>
          <a:p>
            <a:r>
              <a:rPr lang="en-US" sz="2800" dirty="0"/>
              <a:t>Guided By : Prof </a:t>
            </a:r>
            <a:r>
              <a:rPr lang="en-US" sz="2800" dirty="0" err="1"/>
              <a:t>S.S.Pawar</a:t>
            </a:r>
            <a:r>
              <a:rPr lang="en-US" sz="2800" dirty="0"/>
              <a:t>                                              </a:t>
            </a:r>
            <a:r>
              <a:rPr lang="en-US" sz="4000" dirty="0">
                <a:solidFill>
                  <a:schemeClr val="bg1"/>
                </a:solidFill>
              </a:rPr>
              <a:t>4</a:t>
            </a:r>
            <a:endParaRPr lang="en-US" sz="2800" dirty="0">
              <a:solidFill>
                <a:schemeClr val="bg1"/>
              </a:solidFill>
            </a:endParaRPr>
          </a:p>
          <a:p>
            <a:r>
              <a:rPr lang="en-US" sz="2800" dirty="0"/>
              <a:t>                                                                                          </a:t>
            </a:r>
          </a:p>
          <a:p>
            <a:r>
              <a:rPr lang="en-US" sz="2800" dirty="0"/>
              <a:t>  </a:t>
            </a:r>
          </a:p>
        </p:txBody>
      </p:sp>
      <p:pic>
        <p:nvPicPr>
          <p:cNvPr id="8" name="Picture 7" descr="A yellow and blue logo&#10;&#10;Description automatically generated">
            <a:extLst>
              <a:ext uri="{FF2B5EF4-FFF2-40B4-BE49-F238E27FC236}">
                <a16:creationId xmlns:a16="http://schemas.microsoft.com/office/drawing/2014/main" id="{A13F35B3-C908-49FC-A2C8-A5EC1042C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84641" cy="1284641"/>
          </a:xfrm>
          <a:prstGeom prst="rect">
            <a:avLst/>
          </a:prstGeom>
        </p:spPr>
      </p:pic>
      <p:sp>
        <p:nvSpPr>
          <p:cNvPr id="11" name="Title 3">
            <a:extLst>
              <a:ext uri="{FF2B5EF4-FFF2-40B4-BE49-F238E27FC236}">
                <a16:creationId xmlns:a16="http://schemas.microsoft.com/office/drawing/2014/main" id="{241287F0-4F8F-92FB-944E-8BDF2DADD5A9}"/>
              </a:ext>
            </a:extLst>
          </p:cNvPr>
          <p:cNvSpPr txBox="1">
            <a:spLocks/>
          </p:cNvSpPr>
          <p:nvPr/>
        </p:nvSpPr>
        <p:spPr>
          <a:xfrm flipV="1">
            <a:off x="814875" y="2273120"/>
            <a:ext cx="9507894" cy="72778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7200" kern="1200" cap="none" baseline="0">
                <a:blipFill dpi="0" rotWithShape="1">
                  <a:blip r:embed="rId3"/>
                  <a:srcRect/>
                  <a:tile tx="6350" ty="-127000" sx="65000" sy="64000" flip="none" algn="tl"/>
                </a:blipFill>
                <a:latin typeface="+mj-lt"/>
                <a:ea typeface="+mj-ea"/>
                <a:cs typeface="+mj-cs"/>
              </a:defRPr>
            </a:lvl1pPr>
          </a:lstStyle>
          <a:p>
            <a:endParaRPr lang="en-US" sz="4000" dirty="0"/>
          </a:p>
        </p:txBody>
      </p:sp>
      <p:sp>
        <p:nvSpPr>
          <p:cNvPr id="12" name="Title 3">
            <a:extLst>
              <a:ext uri="{FF2B5EF4-FFF2-40B4-BE49-F238E27FC236}">
                <a16:creationId xmlns:a16="http://schemas.microsoft.com/office/drawing/2014/main" id="{EB600B72-CD72-9129-0952-0ABC089E0242}"/>
              </a:ext>
            </a:extLst>
          </p:cNvPr>
          <p:cNvSpPr txBox="1">
            <a:spLocks/>
          </p:cNvSpPr>
          <p:nvPr/>
        </p:nvSpPr>
        <p:spPr>
          <a:xfrm>
            <a:off x="1048140" y="2311505"/>
            <a:ext cx="9507894" cy="2123647"/>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7200" kern="1200" cap="none" baseline="0">
                <a:blipFill dpi="0" rotWithShape="1">
                  <a:blip r:embed="rId3"/>
                  <a:srcRect/>
                  <a:tile tx="6350" ty="-127000" sx="65000" sy="64000" flip="none" algn="tl"/>
                </a:blipFill>
                <a:latin typeface="+mj-lt"/>
                <a:ea typeface="+mj-ea"/>
                <a:cs typeface="+mj-cs"/>
              </a:defRPr>
            </a:lvl1pPr>
          </a:lstStyle>
          <a:p>
            <a:r>
              <a:rPr lang="en-US" sz="2800" dirty="0"/>
              <a:t/>
            </a:r>
            <a:br>
              <a:rPr lang="en-US" sz="2800" dirty="0"/>
            </a:br>
            <a:r>
              <a:rPr lang="en-US" sz="4000" dirty="0"/>
              <a:t>Engineering Mathematics |||</a:t>
            </a:r>
          </a:p>
        </p:txBody>
      </p:sp>
    </p:spTree>
    <p:extLst>
      <p:ext uri="{BB962C8B-B14F-4D97-AF65-F5344CB8AC3E}">
        <p14:creationId xmlns:p14="http://schemas.microsoft.com/office/powerpoint/2010/main" val="2462207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A06C1E5-33E4-0E11-A85F-786AFA7134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6632" y="742877"/>
            <a:ext cx="9690754" cy="5620216"/>
          </a:xfrm>
        </p:spPr>
      </p:pic>
      <p:pic>
        <p:nvPicPr>
          <p:cNvPr id="3" name="Picture 2" descr="A yellow and blue logo&#10;&#10;Description automatically generated">
            <a:extLst>
              <a:ext uri="{FF2B5EF4-FFF2-40B4-BE49-F238E27FC236}">
                <a16:creationId xmlns:a16="http://schemas.microsoft.com/office/drawing/2014/main" id="{A13F35B3-C908-49FC-A2C8-A5EC1042C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7359" y="0"/>
            <a:ext cx="1284641" cy="1284641"/>
          </a:xfrm>
          <a:prstGeom prst="rect">
            <a:avLst/>
          </a:prstGeom>
        </p:spPr>
      </p:pic>
    </p:spTree>
    <p:extLst>
      <p:ext uri="{BB962C8B-B14F-4D97-AF65-F5344CB8AC3E}">
        <p14:creationId xmlns:p14="http://schemas.microsoft.com/office/powerpoint/2010/main" val="187651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00096A-CB2B-06AA-355C-DB5F2139375C}"/>
              </a:ext>
            </a:extLst>
          </p:cNvPr>
          <p:cNvSpPr>
            <a:spLocks noGrp="1"/>
          </p:cNvSpPr>
          <p:nvPr>
            <p:ph idx="1"/>
          </p:nvPr>
        </p:nvSpPr>
        <p:spPr>
          <a:xfrm>
            <a:off x="771525" y="233363"/>
            <a:ext cx="10356850" cy="5938837"/>
          </a:xfrm>
        </p:spPr>
        <p:txBody>
          <a:bodyPr>
            <a:normAutofit fontScale="97500"/>
          </a:bodyPr>
          <a:lstStyle/>
          <a:p>
            <a:pPr marL="0" indent="0">
              <a:buNone/>
            </a:pPr>
            <a:r>
              <a:rPr lang="en-US" dirty="0"/>
              <a:t> </a:t>
            </a:r>
          </a:p>
        </p:txBody>
      </p:sp>
      <p:pic>
        <p:nvPicPr>
          <p:cNvPr id="3" name="Picture 2">
            <a:extLst>
              <a:ext uri="{FF2B5EF4-FFF2-40B4-BE49-F238E27FC236}">
                <a16:creationId xmlns:a16="http://schemas.microsoft.com/office/drawing/2014/main" id="{EF42EF47-62D8-4509-231E-D79349479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338" y="1554317"/>
            <a:ext cx="9884037" cy="4617883"/>
          </a:xfrm>
          <a:prstGeom prst="rect">
            <a:avLst/>
          </a:prstGeom>
        </p:spPr>
      </p:pic>
      <p:pic>
        <p:nvPicPr>
          <p:cNvPr id="5" name="Picture 4" descr="A yellow and blue logo&#10;&#10;Description automatically generated">
            <a:extLst>
              <a:ext uri="{FF2B5EF4-FFF2-40B4-BE49-F238E27FC236}">
                <a16:creationId xmlns:a16="http://schemas.microsoft.com/office/drawing/2014/main" id="{A13F35B3-C908-49FC-A2C8-A5EC1042C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7359" y="0"/>
            <a:ext cx="1284641" cy="1284641"/>
          </a:xfrm>
          <a:prstGeom prst="rect">
            <a:avLst/>
          </a:prstGeom>
        </p:spPr>
      </p:pic>
    </p:spTree>
    <p:extLst>
      <p:ext uri="{BB962C8B-B14F-4D97-AF65-F5344CB8AC3E}">
        <p14:creationId xmlns:p14="http://schemas.microsoft.com/office/powerpoint/2010/main" val="737248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15CE631-D20C-3FB3-1D48-F24C04BF2C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9444" y="1021488"/>
            <a:ext cx="5863472" cy="5077653"/>
          </a:xfrm>
        </p:spPr>
      </p:pic>
      <p:sp>
        <p:nvSpPr>
          <p:cNvPr id="6" name="TextBox 5">
            <a:extLst>
              <a:ext uri="{FF2B5EF4-FFF2-40B4-BE49-F238E27FC236}">
                <a16:creationId xmlns:a16="http://schemas.microsoft.com/office/drawing/2014/main" id="{50A2BA5A-8C84-931A-AF04-DE7234D3A217}"/>
              </a:ext>
            </a:extLst>
          </p:cNvPr>
          <p:cNvSpPr txBox="1"/>
          <p:nvPr/>
        </p:nvSpPr>
        <p:spPr>
          <a:xfrm>
            <a:off x="417138" y="191564"/>
            <a:ext cx="6094428" cy="757130"/>
          </a:xfrm>
          <a:prstGeom prst="rect">
            <a:avLst/>
          </a:prstGeom>
          <a:noFill/>
        </p:spPr>
        <p:txBody>
          <a:bodyPr wrap="square">
            <a:spAutoFit/>
          </a:bodyPr>
          <a:lstStyle/>
          <a:p>
            <a:pPr defTabSz="914400">
              <a:lnSpc>
                <a:spcPct val="90000"/>
              </a:lnSpc>
              <a:spcBef>
                <a:spcPct val="0"/>
              </a:spcBef>
            </a:pPr>
            <a:r>
              <a:rPr lang="en-US" sz="4800"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Output</a:t>
            </a:r>
            <a:endParaRPr lang="en-IN" sz="4800" dirty="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pic>
        <p:nvPicPr>
          <p:cNvPr id="5" name="Picture 4" descr="A yellow and blue logo&#10;&#10;Description automatically generated">
            <a:extLst>
              <a:ext uri="{FF2B5EF4-FFF2-40B4-BE49-F238E27FC236}">
                <a16:creationId xmlns:a16="http://schemas.microsoft.com/office/drawing/2014/main" id="{A13F35B3-C908-49FC-A2C8-A5EC1042C0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7359" y="0"/>
            <a:ext cx="1284641" cy="1284641"/>
          </a:xfrm>
          <a:prstGeom prst="rect">
            <a:avLst/>
          </a:prstGeom>
        </p:spPr>
      </p:pic>
    </p:spTree>
    <p:extLst>
      <p:ext uri="{BB962C8B-B14F-4D97-AF65-F5344CB8AC3E}">
        <p14:creationId xmlns:p14="http://schemas.microsoft.com/office/powerpoint/2010/main" val="10011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61E8-F474-3753-B8DC-F8B6789B7582}"/>
              </a:ext>
            </a:extLst>
          </p:cNvPr>
          <p:cNvSpPr>
            <a:spLocks noGrp="1"/>
          </p:cNvSpPr>
          <p:nvPr>
            <p:ph type="title"/>
          </p:nvPr>
        </p:nvSpPr>
        <p:spPr/>
        <p:txBody>
          <a:bodyPr/>
          <a:lstStyle/>
          <a:p>
            <a:r>
              <a:rPr lang="en-US" dirty="0"/>
              <a:t>Que no. 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17296C-BEDE-0506-BB20-9BC20F445824}"/>
                  </a:ext>
                </a:extLst>
              </p:cNvPr>
              <p:cNvSpPr>
                <a:spLocks noGrp="1"/>
              </p:cNvSpPr>
              <p:nvPr>
                <p:ph idx="1"/>
              </p:nvPr>
            </p:nvSpPr>
            <p:spPr/>
            <p:txBody>
              <a:bodyPr/>
              <a:lstStyle/>
              <a:p>
                <a:pPr marL="0" indent="0">
                  <a:buNone/>
                </a:pPr>
                <a:r>
                  <a:rPr lang="en-US" b="1" dirty="0" smtClean="0"/>
                  <a:t>Question:Explain with example how Fourier transform is useful in your Engineering branch.</a:t>
                </a:r>
              </a:p>
              <a:p>
                <a:pPr marL="0" indent="0">
                  <a:buNone/>
                </a:pPr>
                <a:r>
                  <a:rPr lang="en-US" b="1" dirty="0"/>
                  <a:t>Ans:</a:t>
                </a:r>
              </a:p>
              <a:p>
                <a:pPr marL="0" indent="0">
                  <a:buNone/>
                </a:pPr>
                <a:r>
                  <a:rPr lang="en-US" b="1" dirty="0" err="1"/>
                  <a:t>Concept</a:t>
                </a:r>
                <a:r>
                  <a:rPr lang="en-US" dirty="0" err="1"/>
                  <a:t>:The</a:t>
                </a:r>
                <a:r>
                  <a:rPr lang="en-US" dirty="0"/>
                  <a:t> Fourier transform is a mathematical operation that decomposes a function into its constituent frequencies. It allows us to represent a signal or function in the frequency domain, where we can analyze its frequency components.</a:t>
                </a:r>
              </a:p>
              <a:p>
                <a:pPr marL="0" indent="0">
                  <a:buNone/>
                </a:pPr>
                <a:r>
                  <a:rPr lang="en-US" b="1" dirty="0"/>
                  <a:t>Formula: For odd function-Sine transform</a:t>
                </a:r>
              </a:p>
              <a:p>
                <a:pPr marL="0" indent="0">
                  <a:buNone/>
                </a:pPr>
                <a:r>
                  <a:rPr lang="en-US" b="1" dirty="0"/>
                  <a:t>          </a:t>
                </a:r>
                <a:r>
                  <a:rPr lang="en-US" b="1" dirty="0" smtClean="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𝒔</m:t>
                        </m:r>
                      </m:sub>
                    </m:sSub>
                    <m:d>
                      <m:dPr>
                        <m:ctrlPr>
                          <a:rPr lang="en-US" b="1" i="1" smtClean="0">
                            <a:latin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𝝀</m:t>
                        </m:r>
                      </m:e>
                    </m:d>
                    <m:r>
                      <a:rPr lang="en-US" b="1" i="1" smtClean="0">
                        <a:latin typeface="Cambria Math" panose="02040503050406030204" pitchFamily="18" charset="0"/>
                        <a:ea typeface="Cambria Math" panose="02040503050406030204" pitchFamily="18" charset="0"/>
                      </a:rPr>
                      <m:t>=</m:t>
                    </m:r>
                    <m:nary>
                      <m:naryPr>
                        <m:ctrlPr>
                          <a:rPr lang="en-US" b="1" i="1" smtClean="0">
                            <a:latin typeface="Cambria Math" panose="02040503050406030204" pitchFamily="18" charset="0"/>
                            <a:ea typeface="Cambria Math" panose="02040503050406030204" pitchFamily="18" charset="0"/>
                          </a:rPr>
                        </m:ctrlPr>
                      </m:naryPr>
                      <m:sub>
                        <m:r>
                          <m:rPr>
                            <m:brk m:alnAt="23"/>
                          </m:rPr>
                          <a:rPr lang="en-US" b="1" i="1" smtClean="0">
                            <a:latin typeface="Cambria Math" panose="02040503050406030204" pitchFamily="18" charset="0"/>
                            <a:ea typeface="Cambria Math" panose="02040503050406030204" pitchFamily="18" charset="0"/>
                          </a:rPr>
                          <m:t>𝟎</m:t>
                        </m:r>
                      </m:sub>
                      <m:sup>
                        <m:r>
                          <a:rPr lang="en-US" b="1" i="1" smtClean="0">
                            <a:latin typeface="Cambria Math" panose="02040503050406030204" pitchFamily="18" charset="0"/>
                            <a:ea typeface="Cambria Math" panose="02040503050406030204" pitchFamily="18" charset="0"/>
                          </a:rPr>
                          <m:t>∞</m:t>
                        </m:r>
                      </m:sup>
                      <m:e>
                        <m:r>
                          <a:rPr lang="en-US" b="1" i="1" smtClean="0">
                            <a:latin typeface="Cambria Math" panose="02040503050406030204" pitchFamily="18" charset="0"/>
                            <a:ea typeface="Cambria Math" panose="02040503050406030204" pitchFamily="18" charset="0"/>
                          </a:rPr>
                          <m:t>𝒇</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r>
                          <a:rPr lang="en-US" b="1" i="1" smtClean="0">
                            <a:latin typeface="Cambria Math" panose="02040503050406030204" pitchFamily="18" charset="0"/>
                            <a:ea typeface="Cambria Math" panose="02040503050406030204" pitchFamily="18" charset="0"/>
                          </a:rPr>
                          <m:t>𝒔𝒊𝒏</m:t>
                        </m:r>
                      </m:e>
                    </m:nary>
                    <m:r>
                      <a:rPr lang="en-US" b="1" i="1" smtClean="0">
                        <a:latin typeface="Cambria Math" panose="02040503050406030204" pitchFamily="18" charset="0"/>
                        <a:ea typeface="Cambria Math" panose="02040503050406030204" pitchFamily="18" charset="0"/>
                      </a:rPr>
                      <m:t>𝝀</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𝒙𝒅𝒙</m:t>
                    </m:r>
                    <m:r>
                      <a:rPr lang="en-US" b="1" i="1" smtClean="0">
                        <a:latin typeface="Cambria Math" panose="02040503050406030204" pitchFamily="18" charset="0"/>
                        <a:ea typeface="Cambria Math" panose="02040503050406030204" pitchFamily="18" charset="0"/>
                      </a:rPr>
                      <m:t>.</m:t>
                    </m:r>
                  </m:oMath>
                </a14:m>
                <a:r>
                  <a:rPr lang="en-US" b="1" dirty="0"/>
                  <a:t> </a:t>
                </a:r>
                <a:endParaRPr lang="en-US" b="1" dirty="0"/>
              </a:p>
              <a:p>
                <a:pPr marL="0" indent="0">
                  <a:buNone/>
                </a:pPr>
                <a:endParaRPr lang="en-US" b="1" i="1" dirty="0">
                  <a:latin typeface="Cambria Math" panose="02040503050406030204" pitchFamily="18" charset="0"/>
                </a:endParaRPr>
              </a:p>
              <a:p>
                <a:pPr marL="0" indent="0">
                  <a:buNone/>
                </a:pPr>
                <a:r>
                  <a:rPr lang="en-US" b="1" dirty="0" smtClean="0">
                    <a:latin typeface="Cambria Math" panose="02040503050406030204" pitchFamily="18" charset="0"/>
                  </a:rPr>
                  <a:t>Inverse of sine Transform :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𝒇</m:t>
                        </m:r>
                      </m:e>
                      <m:sub>
                        <m:r>
                          <a:rPr lang="en-US" b="1" i="1">
                            <a:latin typeface="Cambria Math" panose="02040503050406030204" pitchFamily="18" charset="0"/>
                          </a:rPr>
                          <m:t>𝒔</m:t>
                        </m:r>
                      </m:sub>
                    </m:sSub>
                    <m:d>
                      <m:dPr>
                        <m:ctrlPr>
                          <a:rPr lang="en-US" b="1" i="1">
                            <a:latin typeface="Cambria Math" panose="02040503050406030204" pitchFamily="18" charset="0"/>
                          </a:rPr>
                        </m:ctrlPr>
                      </m:dPr>
                      <m:e>
                        <m:r>
                          <a:rPr lang="en-US" b="1" i="1" smtClean="0">
                            <a:latin typeface="Cambria Math" panose="02040503050406030204" pitchFamily="18" charset="0"/>
                          </a:rPr>
                          <m:t>𝒙</m:t>
                        </m:r>
                      </m:e>
                    </m:d>
                    <m:r>
                      <a:rPr lang="en-US" b="1" i="1">
                        <a:latin typeface="Cambria Math" panose="02040503050406030204" pitchFamily="18" charset="0"/>
                        <a:ea typeface="Cambria Math" panose="02040503050406030204" pitchFamily="18" charset="0"/>
                      </a:rPr>
                      <m:t>=</m:t>
                    </m:r>
                    <m:f>
                      <m:fPr>
                        <m:ctrlPr>
                          <a:rPr lang="en-US" b="1" i="1" smtClean="0">
                            <a:latin typeface="Cambria Math" panose="02040503050406030204" pitchFamily="18" charset="0"/>
                            <a:ea typeface="Cambria Math" panose="02040503050406030204" pitchFamily="18" charset="0"/>
                          </a:rPr>
                        </m:ctrlPr>
                      </m:fPr>
                      <m:num>
                        <m:r>
                          <a:rPr lang="en-US" b="1" i="1" smtClean="0">
                            <a:latin typeface="Cambria Math" panose="02040503050406030204" pitchFamily="18" charset="0"/>
                            <a:ea typeface="Cambria Math" panose="02040503050406030204" pitchFamily="18" charset="0"/>
                          </a:rPr>
                          <m:t>𝟐</m:t>
                        </m:r>
                      </m:num>
                      <m:den>
                        <m:r>
                          <a:rPr lang="en-US" b="1" i="1" smtClean="0">
                            <a:latin typeface="Cambria Math" panose="02040503050406030204" pitchFamily="18" charset="0"/>
                            <a:ea typeface="Cambria Math" panose="02040503050406030204" pitchFamily="18" charset="0"/>
                          </a:rPr>
                          <m:t>𝝅</m:t>
                        </m:r>
                      </m:den>
                    </m:f>
                    <m:nary>
                      <m:naryPr>
                        <m:ctrlPr>
                          <a:rPr lang="en-US" b="1" i="1" smtClean="0">
                            <a:latin typeface="Cambria Math" panose="02040503050406030204" pitchFamily="18" charset="0"/>
                            <a:ea typeface="Cambria Math" panose="02040503050406030204" pitchFamily="18" charset="0"/>
                          </a:rPr>
                        </m:ctrlPr>
                      </m:naryPr>
                      <m:sub>
                        <m:r>
                          <m:rPr>
                            <m:brk m:alnAt="23"/>
                          </m:rPr>
                          <a:rPr lang="en-US" b="1" i="1">
                            <a:latin typeface="Cambria Math" panose="02040503050406030204" pitchFamily="18" charset="0"/>
                            <a:ea typeface="Cambria Math" panose="02040503050406030204" pitchFamily="18" charset="0"/>
                          </a:rPr>
                          <m:t>𝟎</m:t>
                        </m:r>
                      </m:sub>
                      <m:sup>
                        <m:r>
                          <a:rPr lang="en-US" b="1" i="1">
                            <a:latin typeface="Cambria Math" panose="02040503050406030204" pitchFamily="18" charset="0"/>
                            <a:ea typeface="Cambria Math" panose="02040503050406030204" pitchFamily="18" charset="0"/>
                          </a:rPr>
                          <m:t>∞</m:t>
                        </m:r>
                      </m:sup>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𝒇</m:t>
                            </m:r>
                          </m:e>
                          <m:sub>
                            <m:r>
                              <a:rPr lang="en-US" b="1" i="1" smtClean="0">
                                <a:latin typeface="Cambria Math" panose="02040503050406030204" pitchFamily="18" charset="0"/>
                                <a:ea typeface="Cambria Math" panose="02040503050406030204" pitchFamily="18" charset="0"/>
                              </a:rPr>
                              <m:t>𝒔</m:t>
                            </m:r>
                          </m:sub>
                        </m:sSub>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𝝀</m:t>
                            </m:r>
                          </m:e>
                        </m:d>
                        <m:r>
                          <a:rPr lang="en-US" b="1" i="1">
                            <a:latin typeface="Cambria Math" panose="02040503050406030204" pitchFamily="18" charset="0"/>
                            <a:ea typeface="Cambria Math" panose="02040503050406030204" pitchFamily="18" charset="0"/>
                          </a:rPr>
                          <m:t>𝒔𝒊𝒏</m:t>
                        </m:r>
                      </m:e>
                    </m:nary>
                    <m:r>
                      <a:rPr lang="en-US" b="1" i="1">
                        <a:latin typeface="Cambria Math" panose="02040503050406030204" pitchFamily="18" charset="0"/>
                        <a:ea typeface="Cambria Math" panose="02040503050406030204" pitchFamily="18" charset="0"/>
                      </a:rPr>
                      <m:t>𝝀</m:t>
                    </m:r>
                    <m:r>
                      <a:rPr lang="en-US" b="1"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𝒙𝒅</m:t>
                    </m:r>
                    <m:r>
                      <a:rPr lang="en-US" b="1" i="1">
                        <a:latin typeface="Cambria Math" panose="02040503050406030204" pitchFamily="18" charset="0"/>
                        <a:ea typeface="Cambria Math" panose="02040503050406030204" pitchFamily="18" charset="0"/>
                      </a:rPr>
                      <m:t>𝝀</m:t>
                    </m:r>
                    <m:r>
                      <a:rPr lang="en-US" b="1" i="1">
                        <a:latin typeface="Cambria Math" panose="02040503050406030204" pitchFamily="18" charset="0"/>
                        <a:ea typeface="Cambria Math" panose="02040503050406030204" pitchFamily="18" charset="0"/>
                      </a:rPr>
                      <m:t>.</m:t>
                    </m:r>
                  </m:oMath>
                </a14:m>
                <a:endParaRPr lang="en-US" b="1" dirty="0"/>
              </a:p>
              <a:p>
                <a:pPr marL="0" indent="0">
                  <a:buNone/>
                </a:pPr>
                <a:endParaRPr lang="en-US" b="1" dirty="0"/>
              </a:p>
            </p:txBody>
          </p:sp>
        </mc:Choice>
        <mc:Fallback>
          <p:sp>
            <p:nvSpPr>
              <p:cNvPr id="3" name="Content Placeholder 2">
                <a:extLst>
                  <a:ext uri="{FF2B5EF4-FFF2-40B4-BE49-F238E27FC236}">
                    <a16:creationId xmlns:a16="http://schemas.microsoft.com/office/drawing/2014/main" id="{E817296C-BEDE-0506-BB20-9BC20F445824}"/>
                  </a:ext>
                </a:extLst>
              </p:cNvPr>
              <p:cNvSpPr>
                <a:spLocks noGrp="1" noRot="1" noChangeAspect="1" noMove="1" noResize="1" noEditPoints="1" noAdjustHandles="1" noChangeArrowheads="1" noChangeShapeType="1" noTextEdit="1"/>
              </p:cNvSpPr>
              <p:nvPr>
                <p:ph idx="1"/>
              </p:nvPr>
            </p:nvSpPr>
            <p:spPr>
              <a:blipFill>
                <a:blip r:embed="rId2"/>
                <a:stretch>
                  <a:fillRect l="-667" t="-1353"/>
                </a:stretch>
              </a:blipFill>
            </p:spPr>
            <p:txBody>
              <a:bodyPr/>
              <a:lstStyle/>
              <a:p>
                <a:r>
                  <a:rPr lang="en-IN">
                    <a:noFill/>
                  </a:rPr>
                  <a:t> </a:t>
                </a:r>
              </a:p>
            </p:txBody>
          </p:sp>
        </mc:Fallback>
      </mc:AlternateContent>
      <p:pic>
        <p:nvPicPr>
          <p:cNvPr id="4" name="Picture 3" descr="A yellow and blue logo&#10;&#10;Description automatically generated">
            <a:extLst>
              <a:ext uri="{FF2B5EF4-FFF2-40B4-BE49-F238E27FC236}">
                <a16:creationId xmlns:a16="http://schemas.microsoft.com/office/drawing/2014/main" id="{A13F35B3-C908-49FC-A2C8-A5EC1042C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7359" y="0"/>
            <a:ext cx="1284641" cy="1284641"/>
          </a:xfrm>
          <a:prstGeom prst="rect">
            <a:avLst/>
          </a:prstGeom>
        </p:spPr>
      </p:pic>
    </p:spTree>
    <p:extLst>
      <p:ext uri="{BB962C8B-B14F-4D97-AF65-F5344CB8AC3E}">
        <p14:creationId xmlns:p14="http://schemas.microsoft.com/office/powerpoint/2010/main" val="3713631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4D7E0B-83C5-DE24-F082-3D2B32333F62}"/>
                  </a:ext>
                </a:extLst>
              </p:cNvPr>
              <p:cNvSpPr>
                <a:spLocks noGrp="1"/>
              </p:cNvSpPr>
              <p:nvPr>
                <p:ph idx="1"/>
              </p:nvPr>
            </p:nvSpPr>
            <p:spPr>
              <a:xfrm>
                <a:off x="727788" y="401216"/>
                <a:ext cx="10400460" cy="5770984"/>
              </a:xfrm>
            </p:spPr>
            <p:txBody>
              <a:bodyPr>
                <a:normAutofit lnSpcReduction="10000"/>
              </a:bodyPr>
              <a:lstStyle/>
              <a:p>
                <a:pPr marL="0" indent="0">
                  <a:buNone/>
                </a:pPr>
                <a:r>
                  <a:rPr lang="en-US" b="1" dirty="0" smtClean="0"/>
                  <a:t>For Even function – Cosine transform.</a:t>
                </a:r>
              </a:p>
              <a:p>
                <a:pPr marL="0" indent="0">
                  <a:buNone/>
                </a:pPr>
                <a:r>
                  <a:rPr lang="en-US" b="1" dirty="0"/>
                  <a:t>                               </a:t>
                </a:r>
                <a:r>
                  <a:rPr lang="en-US" b="1" dirty="0" smtClean="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𝒔</m:t>
                        </m:r>
                      </m:sub>
                    </m:sSub>
                    <m:d>
                      <m:dPr>
                        <m:ctrlPr>
                          <a:rPr lang="en-US" b="1" i="1" smtClean="0">
                            <a:latin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𝝀</m:t>
                        </m:r>
                      </m:e>
                    </m:d>
                    <m:r>
                      <a:rPr lang="en-US" b="1" i="1" smtClean="0">
                        <a:latin typeface="Cambria Math" panose="02040503050406030204" pitchFamily="18" charset="0"/>
                        <a:ea typeface="Cambria Math" panose="02040503050406030204" pitchFamily="18" charset="0"/>
                      </a:rPr>
                      <m:t>=</m:t>
                    </m:r>
                    <m:nary>
                      <m:naryPr>
                        <m:ctrlPr>
                          <a:rPr lang="en-US" b="1" i="1" smtClean="0">
                            <a:latin typeface="Cambria Math" panose="02040503050406030204" pitchFamily="18" charset="0"/>
                            <a:ea typeface="Cambria Math" panose="02040503050406030204" pitchFamily="18" charset="0"/>
                          </a:rPr>
                        </m:ctrlPr>
                      </m:naryPr>
                      <m:sub>
                        <m:r>
                          <m:rPr>
                            <m:brk m:alnAt="23"/>
                          </m:rPr>
                          <a:rPr lang="en-US" b="1" i="1" smtClean="0">
                            <a:latin typeface="Cambria Math" panose="02040503050406030204" pitchFamily="18" charset="0"/>
                            <a:ea typeface="Cambria Math" panose="02040503050406030204" pitchFamily="18" charset="0"/>
                          </a:rPr>
                          <m:t>𝟎</m:t>
                        </m:r>
                      </m:sub>
                      <m:sup>
                        <m:r>
                          <a:rPr lang="en-US" b="1" i="1" smtClean="0">
                            <a:latin typeface="Cambria Math" panose="02040503050406030204" pitchFamily="18" charset="0"/>
                            <a:ea typeface="Cambria Math" panose="02040503050406030204" pitchFamily="18" charset="0"/>
                          </a:rPr>
                          <m:t>∞</m:t>
                        </m:r>
                      </m:sup>
                      <m:e>
                        <m:r>
                          <a:rPr lang="en-US" b="1" i="1" smtClean="0">
                            <a:latin typeface="Cambria Math" panose="02040503050406030204" pitchFamily="18" charset="0"/>
                            <a:ea typeface="Cambria Math" panose="02040503050406030204" pitchFamily="18" charset="0"/>
                          </a:rPr>
                          <m:t>𝒇</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d>
                        <m:r>
                          <a:rPr lang="en-US" b="1" i="1" smtClean="0">
                            <a:latin typeface="Cambria Math" panose="02040503050406030204" pitchFamily="18" charset="0"/>
                            <a:ea typeface="Cambria Math" panose="02040503050406030204" pitchFamily="18" charset="0"/>
                          </a:rPr>
                          <m:t>𝒄𝒐𝒔</m:t>
                        </m:r>
                      </m:e>
                    </m:nary>
                    <m:r>
                      <a:rPr lang="en-US" b="1" i="1" smtClean="0">
                        <a:latin typeface="Cambria Math" panose="02040503050406030204" pitchFamily="18" charset="0"/>
                        <a:ea typeface="Cambria Math" panose="02040503050406030204" pitchFamily="18" charset="0"/>
                      </a:rPr>
                      <m:t>𝝀</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𝒙𝒅𝒙</m:t>
                    </m:r>
                    <m:r>
                      <a:rPr lang="en-US" b="1" i="1" smtClean="0">
                        <a:latin typeface="Cambria Math" panose="02040503050406030204" pitchFamily="18" charset="0"/>
                        <a:ea typeface="Cambria Math" panose="02040503050406030204" pitchFamily="18" charset="0"/>
                      </a:rPr>
                      <m:t>.</m:t>
                    </m:r>
                  </m:oMath>
                </a14:m>
                <a:endParaRPr lang="en-US" b="1" dirty="0" smtClean="0">
                  <a:ea typeface="Cambria Math" panose="02040503050406030204" pitchFamily="18" charset="0"/>
                </a:endParaRPr>
              </a:p>
              <a:p>
                <a:pPr marL="0" indent="0">
                  <a:buNone/>
                </a:pPr>
                <a:endParaRPr lang="en-US" b="1" dirty="0">
                  <a:ea typeface="Cambria Math" panose="02040503050406030204" pitchFamily="18" charset="0"/>
                </a:endParaRPr>
              </a:p>
              <a:p>
                <a:pPr marL="0" indent="0">
                  <a:buNone/>
                </a:pPr>
                <a:r>
                  <a:rPr lang="en-US" b="1" dirty="0">
                    <a:latin typeface="Cambria Math" panose="02040503050406030204" pitchFamily="18" charset="0"/>
                  </a:rPr>
                  <a:t>Inverse of </a:t>
                </a:r>
                <a:r>
                  <a:rPr lang="en-US" b="1" dirty="0" smtClean="0">
                    <a:latin typeface="Cambria Math" panose="02040503050406030204" pitchFamily="18" charset="0"/>
                  </a:rPr>
                  <a:t>cosine Transform </a:t>
                </a:r>
                <a:r>
                  <a:rPr lang="en-US" b="1" dirty="0">
                    <a:latin typeface="Cambria Math" panose="02040503050406030204" pitchFamily="18" charset="0"/>
                  </a:rPr>
                  <a:t>:      </a:t>
                </a:r>
                <a:r>
                  <a:rPr lang="en-US" b="1" dirty="0" smtClean="0">
                    <a:latin typeface="Cambria Math" panose="02040503050406030204" pitchFamily="18" charset="0"/>
                  </a:rPr>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𝒇</m:t>
                        </m:r>
                      </m:e>
                      <m:sub>
                        <m:r>
                          <a:rPr lang="en-US" b="1" i="1">
                            <a:latin typeface="Cambria Math" panose="02040503050406030204" pitchFamily="18" charset="0"/>
                          </a:rPr>
                          <m:t>𝒔</m:t>
                        </m:r>
                      </m:sub>
                    </m:sSub>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a:latin typeface="Cambria Math" panose="02040503050406030204" pitchFamily="18" charset="0"/>
                        <a:ea typeface="Cambria Math" panose="02040503050406030204" pitchFamily="18" charset="0"/>
                      </a:rPr>
                      <m:t>=</m:t>
                    </m:r>
                    <m:f>
                      <m:fPr>
                        <m:ctrlPr>
                          <a:rPr lang="en-US" b="1" i="1">
                            <a:latin typeface="Cambria Math" panose="02040503050406030204" pitchFamily="18" charset="0"/>
                            <a:ea typeface="Cambria Math" panose="02040503050406030204" pitchFamily="18" charset="0"/>
                          </a:rPr>
                        </m:ctrlPr>
                      </m:fPr>
                      <m:num>
                        <m:r>
                          <a:rPr lang="en-US" b="1" i="1">
                            <a:latin typeface="Cambria Math" panose="02040503050406030204" pitchFamily="18" charset="0"/>
                            <a:ea typeface="Cambria Math" panose="02040503050406030204" pitchFamily="18" charset="0"/>
                          </a:rPr>
                          <m:t>𝟐</m:t>
                        </m:r>
                      </m:num>
                      <m:den>
                        <m:r>
                          <a:rPr lang="en-US" b="1" i="1">
                            <a:latin typeface="Cambria Math" panose="02040503050406030204" pitchFamily="18" charset="0"/>
                            <a:ea typeface="Cambria Math" panose="02040503050406030204" pitchFamily="18" charset="0"/>
                          </a:rPr>
                          <m:t>𝝅</m:t>
                        </m:r>
                      </m:den>
                    </m:f>
                    <m:nary>
                      <m:naryPr>
                        <m:ctrlPr>
                          <a:rPr lang="en-US" b="1" i="1">
                            <a:latin typeface="Cambria Math" panose="02040503050406030204" pitchFamily="18" charset="0"/>
                            <a:ea typeface="Cambria Math" panose="02040503050406030204" pitchFamily="18" charset="0"/>
                          </a:rPr>
                        </m:ctrlPr>
                      </m:naryPr>
                      <m:sub>
                        <m:r>
                          <m:rPr>
                            <m:brk m:alnAt="23"/>
                          </m:rPr>
                          <a:rPr lang="en-US" b="1" i="1">
                            <a:latin typeface="Cambria Math" panose="02040503050406030204" pitchFamily="18" charset="0"/>
                            <a:ea typeface="Cambria Math" panose="02040503050406030204" pitchFamily="18" charset="0"/>
                          </a:rPr>
                          <m:t>𝟎</m:t>
                        </m:r>
                      </m:sub>
                      <m:sup>
                        <m:r>
                          <a:rPr lang="en-US" b="1" i="1">
                            <a:latin typeface="Cambria Math" panose="02040503050406030204" pitchFamily="18" charset="0"/>
                            <a:ea typeface="Cambria Math" panose="02040503050406030204" pitchFamily="18" charset="0"/>
                          </a:rPr>
                          <m:t>∞</m:t>
                        </m:r>
                      </m:sup>
                      <m:e>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𝒇</m:t>
                            </m:r>
                          </m:e>
                          <m:sub>
                            <m:r>
                              <a:rPr lang="en-US" b="1" i="1">
                                <a:latin typeface="Cambria Math" panose="02040503050406030204" pitchFamily="18" charset="0"/>
                                <a:ea typeface="Cambria Math" panose="02040503050406030204" pitchFamily="18" charset="0"/>
                              </a:rPr>
                              <m:t>𝒔</m:t>
                            </m:r>
                          </m:sub>
                        </m:sSub>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𝝀</m:t>
                            </m:r>
                          </m:e>
                        </m:d>
                        <m:r>
                          <a:rPr lang="en-US" b="1" i="1" smtClean="0">
                            <a:latin typeface="Cambria Math" panose="02040503050406030204" pitchFamily="18" charset="0"/>
                            <a:ea typeface="Cambria Math" panose="02040503050406030204" pitchFamily="18" charset="0"/>
                          </a:rPr>
                          <m:t>𝒄𝒐𝒔</m:t>
                        </m:r>
                      </m:e>
                    </m:nary>
                    <m:r>
                      <a:rPr lang="en-US" b="1" i="1">
                        <a:latin typeface="Cambria Math" panose="02040503050406030204" pitchFamily="18" charset="0"/>
                        <a:ea typeface="Cambria Math" panose="02040503050406030204" pitchFamily="18" charset="0"/>
                      </a:rPr>
                      <m:t>𝝀</m:t>
                    </m:r>
                    <m:r>
                      <a:rPr lang="en-US" b="1" i="1">
                        <a:latin typeface="Cambria Math" panose="02040503050406030204" pitchFamily="18" charset="0"/>
                        <a:ea typeface="Cambria Math" panose="02040503050406030204" pitchFamily="18" charset="0"/>
                      </a:rPr>
                      <m:t> </m:t>
                    </m:r>
                    <m:r>
                      <a:rPr lang="en-US" b="1" i="1">
                        <a:latin typeface="Cambria Math" panose="02040503050406030204" pitchFamily="18" charset="0"/>
                        <a:ea typeface="Cambria Math" panose="02040503050406030204" pitchFamily="18" charset="0"/>
                      </a:rPr>
                      <m:t>𝒙𝒅</m:t>
                    </m:r>
                    <m:r>
                      <a:rPr lang="en-US" b="1" i="1">
                        <a:latin typeface="Cambria Math" panose="02040503050406030204" pitchFamily="18" charset="0"/>
                        <a:ea typeface="Cambria Math" panose="02040503050406030204" pitchFamily="18" charset="0"/>
                      </a:rPr>
                      <m:t>𝝀</m:t>
                    </m:r>
                  </m:oMath>
                </a14:m>
                <a:endParaRPr lang="en-US" b="1" dirty="0" smtClean="0"/>
              </a:p>
              <a:p>
                <a:pPr marL="0" indent="0">
                  <a:buNone/>
                </a:pPr>
                <a:endParaRPr lang="en-US" b="1" dirty="0"/>
              </a:p>
              <a:p>
                <a:pPr marL="0" indent="0">
                  <a:buNone/>
                </a:pPr>
                <a:r>
                  <a:rPr lang="en-US" b="1" dirty="0"/>
                  <a:t>Applications:</a:t>
                </a:r>
              </a:p>
              <a:p>
                <a:pPr marL="0" indent="0">
                  <a:buNone/>
                </a:pPr>
                <a:r>
                  <a:rPr lang="en-US" b="1" dirty="0"/>
                  <a:t>1.Signal Processing: </a:t>
                </a:r>
                <a:r>
                  <a:rPr lang="en-US" dirty="0"/>
                  <a:t>Fourier transforms help analyze and manipulate signals in various applications such as audio processing. By converting a signal from the time domain to the frequency domain, engineers can identify specific frequencies present in the signal and apply filters or modifications accordingly. This is crucial in tasks like noise reduction, equalization, and modulation/demodulation.</a:t>
                </a:r>
              </a:p>
              <a:p>
                <a:pPr marL="0" indent="0">
                  <a:buNone/>
                </a:pPr>
                <a:endParaRPr lang="en-US" dirty="0"/>
              </a:p>
              <a:p>
                <a:pPr marL="0" indent="0">
                  <a:buNone/>
                </a:pPr>
                <a:r>
                  <a:rPr lang="en-US" b="1" dirty="0"/>
                  <a:t>2. Data Compression: </a:t>
                </a:r>
                <a:r>
                  <a:rPr lang="en-US" dirty="0"/>
                  <a:t>Fourier transforms play a fundamental role in data compression techniques like JPEG for images and MP3 for audio. By transforming data into the frequency domain, redundant or less significant information can be identified and removed, resulting in a more compact representation of the data. This enables efficient storage and transmission of digital media.</a:t>
                </a:r>
              </a:p>
              <a:p>
                <a:pPr marL="0" indent="0">
                  <a:buNone/>
                </a:pPr>
                <a:endParaRPr lang="en-US" b="1" dirty="0"/>
              </a:p>
              <a:p>
                <a:pPr marL="0" indent="0">
                  <a:buNone/>
                </a:pPr>
                <a:endParaRPr lang="en-US" b="1" dirty="0"/>
              </a:p>
              <a:p>
                <a:pPr marL="0" indent="0">
                  <a:buNone/>
                </a:pPr>
                <a:endParaRPr lang="en-US" b="1" dirty="0"/>
              </a:p>
            </p:txBody>
          </p:sp>
        </mc:Choice>
        <mc:Fallback>
          <p:sp>
            <p:nvSpPr>
              <p:cNvPr id="3" name="Content Placeholder 2">
                <a:extLst>
                  <a:ext uri="{FF2B5EF4-FFF2-40B4-BE49-F238E27FC236}">
                    <a16:creationId xmlns:a16="http://schemas.microsoft.com/office/drawing/2014/main" id="{A04D7E0B-83C5-DE24-F082-3D2B32333F62}"/>
                  </a:ext>
                </a:extLst>
              </p:cNvPr>
              <p:cNvSpPr>
                <a:spLocks noGrp="1" noRot="1" noChangeAspect="1" noMove="1" noResize="1" noEditPoints="1" noAdjustHandles="1" noChangeArrowheads="1" noChangeShapeType="1" noTextEdit="1"/>
              </p:cNvSpPr>
              <p:nvPr>
                <p:ph idx="1"/>
              </p:nvPr>
            </p:nvSpPr>
            <p:spPr>
              <a:xfrm>
                <a:off x="727788" y="401216"/>
                <a:ext cx="10400460" cy="5770984"/>
              </a:xfrm>
              <a:blipFill>
                <a:blip r:embed="rId2"/>
                <a:stretch>
                  <a:fillRect l="-586" t="-4435" r="-937"/>
                </a:stretch>
              </a:blipFill>
            </p:spPr>
            <p:txBody>
              <a:bodyPr/>
              <a:lstStyle/>
              <a:p>
                <a:r>
                  <a:rPr lang="en-IN">
                    <a:noFill/>
                  </a:rPr>
                  <a:t> </a:t>
                </a:r>
              </a:p>
            </p:txBody>
          </p:sp>
        </mc:Fallback>
      </mc:AlternateContent>
      <p:pic>
        <p:nvPicPr>
          <p:cNvPr id="4" name="Picture 3" descr="A yellow and blue logo&#10;&#10;Description automatically generated">
            <a:extLst>
              <a:ext uri="{FF2B5EF4-FFF2-40B4-BE49-F238E27FC236}">
                <a16:creationId xmlns:a16="http://schemas.microsoft.com/office/drawing/2014/main" id="{A13F35B3-C908-49FC-A2C8-A5EC1042C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7359" y="0"/>
            <a:ext cx="1284641" cy="1284641"/>
          </a:xfrm>
          <a:prstGeom prst="rect">
            <a:avLst/>
          </a:prstGeom>
        </p:spPr>
      </p:pic>
    </p:spTree>
    <p:extLst>
      <p:ext uri="{BB962C8B-B14F-4D97-AF65-F5344CB8AC3E}">
        <p14:creationId xmlns:p14="http://schemas.microsoft.com/office/powerpoint/2010/main" val="2573242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40F62-C246-B985-026E-7BE10A6C66A5}"/>
              </a:ext>
            </a:extLst>
          </p:cNvPr>
          <p:cNvSpPr>
            <a:spLocks noGrp="1"/>
          </p:cNvSpPr>
          <p:nvPr>
            <p:ph idx="1"/>
          </p:nvPr>
        </p:nvSpPr>
        <p:spPr>
          <a:xfrm>
            <a:off x="503853" y="410547"/>
            <a:ext cx="10624395" cy="5761653"/>
          </a:xfrm>
        </p:spPr>
        <p:txBody>
          <a:bodyPr/>
          <a:lstStyle/>
          <a:p>
            <a:pPr marL="0" indent="0">
              <a:buNone/>
            </a:pPr>
            <a:r>
              <a:rPr lang="en-US" b="1" dirty="0"/>
              <a:t>3.Image Analysis</a:t>
            </a:r>
            <a:r>
              <a:rPr lang="en-US" dirty="0"/>
              <a:t>: Fourier transforms are used extensively in image processing and computer vision tasks. For example, in image enhancement, Fourier analysis helps identify and remove unwanted frequencies (e.g., noise) while preserving important image features. Fourier descriptors are also used for shape analysis and pattern recognition.</a:t>
            </a:r>
          </a:p>
          <a:p>
            <a:pPr marL="0" indent="0">
              <a:buNone/>
            </a:pPr>
            <a:r>
              <a:rPr lang="en-US" dirty="0"/>
              <a:t> </a:t>
            </a:r>
            <a:r>
              <a:rPr lang="en-US" b="1" dirty="0"/>
              <a:t>4.Communication Systems: </a:t>
            </a:r>
            <a:r>
              <a:rPr lang="en-US" dirty="0"/>
              <a:t>Fourier transform aids in modulation and demodulation processes, ensuring efficient transmission of data over networks. For effective signal representing amplitude modulation(AM),Frequency  modulation(FM),Phase modulation(PM).</a:t>
            </a:r>
          </a:p>
          <a:p>
            <a:pPr marL="0" indent="0">
              <a:buNone/>
            </a:pPr>
            <a:r>
              <a:rPr lang="en-US" b="1" dirty="0"/>
              <a:t>5.Encryption:</a:t>
            </a:r>
            <a:r>
              <a:rPr lang="en-US" dirty="0"/>
              <a:t> Fourier analysis can be utilized in cryptographic algorithms for secure data encryption and decryption. </a:t>
            </a:r>
          </a:p>
          <a:p>
            <a:pPr marL="0" indent="0">
              <a:buNone/>
            </a:pPr>
            <a:r>
              <a:rPr lang="en-US" u="sng" dirty="0"/>
              <a:t>Frequency-domain encryption </a:t>
            </a:r>
            <a:r>
              <a:rPr lang="en-US" dirty="0"/>
              <a:t>- This approach involves transforming plaintext data into the frequency domain using Fourier transform.</a:t>
            </a:r>
          </a:p>
          <a:p>
            <a:pPr marL="0" indent="0">
              <a:buNone/>
            </a:pPr>
            <a:r>
              <a:rPr lang="en-US" u="sng" dirty="0"/>
              <a:t>Steganography </a:t>
            </a:r>
            <a:r>
              <a:rPr lang="en-US" dirty="0"/>
              <a:t>- Fourier transform can also be used in steganography, which is the practice of hiding secret information within non-secret data (such as images, audio, or video).</a:t>
            </a:r>
          </a:p>
        </p:txBody>
      </p:sp>
      <p:pic>
        <p:nvPicPr>
          <p:cNvPr id="4" name="Picture 3" descr="A yellow and blue logo&#10;&#10;Description automatically generated">
            <a:extLst>
              <a:ext uri="{FF2B5EF4-FFF2-40B4-BE49-F238E27FC236}">
                <a16:creationId xmlns:a16="http://schemas.microsoft.com/office/drawing/2014/main" id="{A13F35B3-C908-49FC-A2C8-A5EC1042C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7359" y="0"/>
            <a:ext cx="1284641" cy="1284641"/>
          </a:xfrm>
          <a:prstGeom prst="rect">
            <a:avLst/>
          </a:prstGeom>
        </p:spPr>
      </p:pic>
    </p:spTree>
    <p:extLst>
      <p:ext uri="{BB962C8B-B14F-4D97-AF65-F5344CB8AC3E}">
        <p14:creationId xmlns:p14="http://schemas.microsoft.com/office/powerpoint/2010/main" val="1494377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FCB4-2D46-8E4B-FB6C-CEA514A8AF6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E487546-18A2-54FB-9B3D-257CD9850F4D}"/>
              </a:ext>
            </a:extLst>
          </p:cNvPr>
          <p:cNvSpPr>
            <a:spLocks noGrp="1"/>
          </p:cNvSpPr>
          <p:nvPr>
            <p:ph idx="1"/>
          </p:nvPr>
        </p:nvSpPr>
        <p:spPr/>
        <p:txBody>
          <a:bodyPr/>
          <a:lstStyle/>
          <a:p>
            <a:r>
              <a:rPr lang="en-US" dirty="0">
                <a:solidFill>
                  <a:srgbClr val="0070C0"/>
                </a:solidFill>
                <a:hlinkClick r:id="rId2"/>
              </a:rPr>
              <a:t>https://byjus.com/maths/fourier-transform/</a:t>
            </a:r>
            <a:endParaRPr lang="en-US" dirty="0">
              <a:solidFill>
                <a:srgbClr val="0070C0"/>
              </a:solidFill>
            </a:endParaRPr>
          </a:p>
          <a:p>
            <a:endParaRPr lang="en-US" dirty="0">
              <a:solidFill>
                <a:srgbClr val="0070C0"/>
              </a:solidFill>
            </a:endParaRPr>
          </a:p>
          <a:p>
            <a:r>
              <a:rPr lang="en-US" dirty="0">
                <a:hlinkClick r:id="rId3"/>
              </a:rPr>
              <a:t>Fourier Transforms (tutorialspoint.com)</a:t>
            </a:r>
            <a:endParaRPr lang="en-US" dirty="0">
              <a:solidFill>
                <a:srgbClr val="0070C0"/>
              </a:solidFill>
            </a:endParaRPr>
          </a:p>
          <a:p>
            <a:endParaRPr lang="en-US" dirty="0">
              <a:solidFill>
                <a:srgbClr val="0070C0"/>
              </a:solidFill>
            </a:endParaRPr>
          </a:p>
          <a:p>
            <a:r>
              <a:rPr lang="en-US" dirty="0"/>
              <a:t>Books : Fourier Transform</a:t>
            </a:r>
            <a:r>
              <a:rPr lang="en-US" dirty="0">
                <a:sym typeface="Wingdings" panose="05000000000000000000" pitchFamily="2" charset="2"/>
              </a:rPr>
              <a:t>:(Theory And Solved Examples)Volume % of Engineering Mathematics.</a:t>
            </a:r>
          </a:p>
          <a:p>
            <a:pPr marL="0" indent="0">
              <a:buNone/>
            </a:pPr>
            <a:r>
              <a:rPr lang="en-US" dirty="0">
                <a:sym typeface="Wingdings" panose="05000000000000000000" pitchFamily="2" charset="2"/>
              </a:rPr>
              <a:t>   Author : M.D.PETALE.</a:t>
            </a:r>
          </a:p>
          <a:p>
            <a:pPr marL="0" indent="0">
              <a:buNone/>
            </a:pPr>
            <a:r>
              <a:rPr lang="en-US" dirty="0">
                <a:sym typeface="Wingdings" panose="05000000000000000000" pitchFamily="2" charset="2"/>
              </a:rPr>
              <a:t>   </a:t>
            </a:r>
          </a:p>
        </p:txBody>
      </p:sp>
      <p:pic>
        <p:nvPicPr>
          <p:cNvPr id="4" name="Picture 3" descr="A yellow and blue logo&#10;&#10;Description automatically generated">
            <a:extLst>
              <a:ext uri="{FF2B5EF4-FFF2-40B4-BE49-F238E27FC236}">
                <a16:creationId xmlns:a16="http://schemas.microsoft.com/office/drawing/2014/main" id="{A13F35B3-C908-49FC-A2C8-A5EC1042C0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7359" y="0"/>
            <a:ext cx="1284641" cy="1284641"/>
          </a:xfrm>
          <a:prstGeom prst="rect">
            <a:avLst/>
          </a:prstGeom>
        </p:spPr>
      </p:pic>
    </p:spTree>
    <p:extLst>
      <p:ext uri="{BB962C8B-B14F-4D97-AF65-F5344CB8AC3E}">
        <p14:creationId xmlns:p14="http://schemas.microsoft.com/office/powerpoint/2010/main" val="2312870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close up of a text&#10;&#10;Description automatically generated">
            <a:extLst>
              <a:ext uri="{FF2B5EF4-FFF2-40B4-BE49-F238E27FC236}">
                <a16:creationId xmlns:a16="http://schemas.microsoft.com/office/drawing/2014/main" id="{89BC24B5-688A-F090-F588-CA6A2BFF66D0}"/>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rcRect t="4960" r="-2" b="4192"/>
          <a:stretch/>
        </p:blipFill>
        <p:spPr>
          <a:xfrm>
            <a:off x="3561507" y="622624"/>
            <a:ext cx="4459515" cy="4924425"/>
          </a:xfrm>
          <a:prstGeom prst="rect">
            <a:avLst/>
          </a:prstGeom>
        </p:spPr>
      </p:pic>
      <p:pic>
        <p:nvPicPr>
          <p:cNvPr id="3" name="Picture 2" descr="A yellow and blue logo&#10;&#10;Description automatically generated">
            <a:extLst>
              <a:ext uri="{FF2B5EF4-FFF2-40B4-BE49-F238E27FC236}">
                <a16:creationId xmlns:a16="http://schemas.microsoft.com/office/drawing/2014/main" id="{A13F35B3-C908-49FC-A2C8-A5EC1042C0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7359" y="0"/>
            <a:ext cx="1284641" cy="1284641"/>
          </a:xfrm>
          <a:prstGeom prst="rect">
            <a:avLst/>
          </a:prstGeom>
        </p:spPr>
      </p:pic>
    </p:spTree>
    <p:extLst>
      <p:ext uri="{BB962C8B-B14F-4D97-AF65-F5344CB8AC3E}">
        <p14:creationId xmlns:p14="http://schemas.microsoft.com/office/powerpoint/2010/main" val="356012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2457-B03A-7BA9-44A6-1C2D6D6383D3}"/>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013EDFB6-E3FF-A885-2160-02AF82CACFCF}"/>
              </a:ext>
            </a:extLst>
          </p:cNvPr>
          <p:cNvSpPr>
            <a:spLocks noGrp="1"/>
          </p:cNvSpPr>
          <p:nvPr>
            <p:ph idx="1"/>
          </p:nvPr>
        </p:nvSpPr>
        <p:spPr>
          <a:xfrm>
            <a:off x="1069848" y="2032376"/>
            <a:ext cx="3344836" cy="2836902"/>
          </a:xfrm>
        </p:spPr>
        <p:txBody>
          <a:bodyPr>
            <a:noAutofit/>
          </a:bodyPr>
          <a:lstStyle/>
          <a:p>
            <a:pPr marL="0" indent="0">
              <a:buNone/>
            </a:pPr>
            <a:r>
              <a:rPr lang="en-US" dirty="0"/>
              <a:t>108-Omkar Rode.                                           </a:t>
            </a:r>
          </a:p>
          <a:p>
            <a:pPr marL="0" indent="0">
              <a:buNone/>
            </a:pPr>
            <a:r>
              <a:rPr lang="en-US" dirty="0"/>
              <a:t>109-Vaibhav </a:t>
            </a:r>
            <a:r>
              <a:rPr lang="en-US" dirty="0" err="1"/>
              <a:t>Rohokale</a:t>
            </a:r>
            <a:r>
              <a:rPr lang="en-US" dirty="0"/>
              <a:t>. </a:t>
            </a:r>
          </a:p>
          <a:p>
            <a:pPr marL="0" indent="0">
              <a:buNone/>
            </a:pPr>
            <a:r>
              <a:rPr lang="en-US" dirty="0"/>
              <a:t>110-Onkar </a:t>
            </a:r>
            <a:r>
              <a:rPr lang="en-US" dirty="0" err="1"/>
              <a:t>Unde</a:t>
            </a:r>
            <a:r>
              <a:rPr lang="en-US" dirty="0"/>
              <a:t>.                                                </a:t>
            </a:r>
          </a:p>
          <a:p>
            <a:pPr marL="0" indent="0">
              <a:buNone/>
            </a:pPr>
            <a:r>
              <a:rPr lang="en-US" dirty="0"/>
              <a:t>111-Shweta Salunke.                     </a:t>
            </a:r>
          </a:p>
          <a:p>
            <a:pPr marL="0" indent="0">
              <a:buNone/>
            </a:pPr>
            <a:r>
              <a:rPr lang="en-US" dirty="0"/>
              <a:t>112-Vaibhav </a:t>
            </a:r>
            <a:r>
              <a:rPr lang="en-US" dirty="0" err="1"/>
              <a:t>Sanap</a:t>
            </a:r>
            <a:r>
              <a:rPr lang="en-US" dirty="0"/>
              <a:t>.                                          </a:t>
            </a:r>
          </a:p>
          <a:p>
            <a:pPr marL="0" indent="0">
              <a:buNone/>
            </a:pPr>
            <a:r>
              <a:rPr lang="en-US" dirty="0"/>
              <a:t>113-Sudarshan </a:t>
            </a:r>
            <a:r>
              <a:rPr lang="en-US" dirty="0" err="1"/>
              <a:t>Sangle</a:t>
            </a:r>
            <a:r>
              <a:rPr lang="en-US" dirty="0"/>
              <a:t>. </a:t>
            </a:r>
            <a:endParaRPr lang="en-US" dirty="0" smtClean="0"/>
          </a:p>
          <a:p>
            <a:pPr marL="0" indent="0">
              <a:buNone/>
            </a:pPr>
            <a:r>
              <a:rPr lang="en-US" dirty="0"/>
              <a:t>114-Sanskruti </a:t>
            </a:r>
            <a:r>
              <a:rPr lang="en-US" dirty="0" err="1" smtClean="0"/>
              <a:t>Upadhye</a:t>
            </a:r>
            <a:r>
              <a:rPr lang="en-US" dirty="0" smtClean="0"/>
              <a:t>.</a:t>
            </a:r>
            <a:endParaRPr lang="en-US" dirty="0"/>
          </a:p>
          <a:p>
            <a:pPr marL="0" indent="0">
              <a:buNone/>
            </a:pPr>
            <a:r>
              <a:rPr lang="en-US" dirty="0" smtClean="0"/>
              <a:t>                               </a:t>
            </a:r>
            <a:endParaRPr lang="en-US" dirty="0"/>
          </a:p>
        </p:txBody>
      </p:sp>
      <p:sp>
        <p:nvSpPr>
          <p:cNvPr id="4" name="Content Placeholder 2">
            <a:extLst>
              <a:ext uri="{FF2B5EF4-FFF2-40B4-BE49-F238E27FC236}">
                <a16:creationId xmlns:a16="http://schemas.microsoft.com/office/drawing/2014/main" id="{0EBD8A02-B65C-59DC-063D-FE58FD11409D}"/>
              </a:ext>
            </a:extLst>
          </p:cNvPr>
          <p:cNvSpPr txBox="1">
            <a:spLocks/>
          </p:cNvSpPr>
          <p:nvPr/>
        </p:nvSpPr>
        <p:spPr>
          <a:xfrm>
            <a:off x="5751870" y="2093976"/>
            <a:ext cx="3814917" cy="2713702"/>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dirty="0" smtClean="0"/>
              <a:t>115-Prajwal </a:t>
            </a:r>
            <a:r>
              <a:rPr lang="en-US" dirty="0" err="1"/>
              <a:t>Sarode</a:t>
            </a:r>
            <a:r>
              <a:rPr lang="en-US" dirty="0"/>
              <a:t>.</a:t>
            </a:r>
          </a:p>
          <a:p>
            <a:pPr marL="0" indent="0">
              <a:buFont typeface="Wingdings" pitchFamily="2" charset="2"/>
              <a:buNone/>
            </a:pPr>
            <a:r>
              <a:rPr lang="en-US" dirty="0"/>
              <a:t>116-Parvej Shaikh.</a:t>
            </a:r>
          </a:p>
          <a:p>
            <a:pPr marL="0" indent="0">
              <a:buFont typeface="Wingdings" pitchFamily="2" charset="2"/>
              <a:buNone/>
            </a:pPr>
            <a:r>
              <a:rPr lang="en-US" dirty="0"/>
              <a:t>117-Sahil Shaikh.</a:t>
            </a:r>
          </a:p>
          <a:p>
            <a:pPr marL="0" indent="0">
              <a:buFont typeface="Wingdings" pitchFamily="2" charset="2"/>
              <a:buNone/>
            </a:pPr>
            <a:r>
              <a:rPr lang="en-US" dirty="0"/>
              <a:t>118-Trupti </a:t>
            </a:r>
            <a:r>
              <a:rPr lang="en-US" dirty="0" err="1"/>
              <a:t>Shelke</a:t>
            </a:r>
            <a:r>
              <a:rPr lang="en-US" dirty="0"/>
              <a:t>.</a:t>
            </a:r>
          </a:p>
          <a:p>
            <a:pPr marL="0" indent="0">
              <a:buFont typeface="Wingdings" pitchFamily="2" charset="2"/>
              <a:buNone/>
            </a:pPr>
            <a:r>
              <a:rPr lang="en-US" dirty="0" smtClean="0"/>
              <a:t>119-Krushna </a:t>
            </a:r>
            <a:r>
              <a:rPr lang="en-US" dirty="0"/>
              <a:t>Shinde. </a:t>
            </a:r>
            <a:endParaRPr lang="en-US" dirty="0" smtClean="0"/>
          </a:p>
          <a:p>
            <a:pPr marL="0" indent="0">
              <a:buNone/>
            </a:pPr>
            <a:r>
              <a:rPr lang="en-US" dirty="0" smtClean="0"/>
              <a:t>120-Pranav </a:t>
            </a:r>
            <a:r>
              <a:rPr lang="en-US" dirty="0" err="1" smtClean="0"/>
              <a:t>shinde</a:t>
            </a:r>
            <a:r>
              <a:rPr lang="en-US" dirty="0" smtClean="0"/>
              <a:t>.                                                           </a:t>
            </a:r>
            <a:endParaRPr lang="en-US" dirty="0"/>
          </a:p>
        </p:txBody>
      </p:sp>
      <p:pic>
        <p:nvPicPr>
          <p:cNvPr id="6" name="Picture 5" descr="A yellow and blue logo&#10;&#10;Description automatically generated">
            <a:extLst>
              <a:ext uri="{FF2B5EF4-FFF2-40B4-BE49-F238E27FC236}">
                <a16:creationId xmlns:a16="http://schemas.microsoft.com/office/drawing/2014/main" id="{A13F35B3-C908-49FC-A2C8-A5EC1042C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7359" y="4663"/>
            <a:ext cx="1284641" cy="1284641"/>
          </a:xfrm>
          <a:prstGeom prst="rect">
            <a:avLst/>
          </a:prstGeom>
        </p:spPr>
      </p:pic>
      <p:sp>
        <p:nvSpPr>
          <p:cNvPr id="7" name="TextBox 6"/>
          <p:cNvSpPr txBox="1"/>
          <p:nvPr/>
        </p:nvSpPr>
        <p:spPr>
          <a:xfrm>
            <a:off x="11447253" y="6288656"/>
            <a:ext cx="569343" cy="369332"/>
          </a:xfrm>
          <a:prstGeom prst="rect">
            <a:avLst/>
          </a:prstGeom>
          <a:noFill/>
        </p:spPr>
        <p:txBody>
          <a:bodyPr wrap="square" rtlCol="0">
            <a:spAutoFit/>
          </a:bodyPr>
          <a:lstStyle/>
          <a:p>
            <a:r>
              <a:rPr lang="en-US" dirty="0" smtClean="0">
                <a:solidFill>
                  <a:schemeClr val="bg1"/>
                </a:solidFill>
              </a:rPr>
              <a:t>1</a:t>
            </a:r>
            <a:endParaRPr lang="en-IN" dirty="0">
              <a:solidFill>
                <a:schemeClr val="bg1"/>
              </a:solidFill>
            </a:endParaRPr>
          </a:p>
        </p:txBody>
      </p:sp>
    </p:spTree>
    <p:extLst>
      <p:ext uri="{BB962C8B-B14F-4D97-AF65-F5344CB8AC3E}">
        <p14:creationId xmlns:p14="http://schemas.microsoft.com/office/powerpoint/2010/main" val="1493756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6D41-904A-AEFC-27FB-82988B17611D}"/>
              </a:ext>
            </a:extLst>
          </p:cNvPr>
          <p:cNvSpPr>
            <a:spLocks noGrp="1"/>
          </p:cNvSpPr>
          <p:nvPr>
            <p:ph type="title"/>
          </p:nvPr>
        </p:nvSpPr>
        <p:spPr>
          <a:xfrm>
            <a:off x="1069848" y="484632"/>
            <a:ext cx="8555933" cy="1147523"/>
          </a:xfrm>
        </p:spPr>
        <p:txBody>
          <a:bodyPr/>
          <a:lstStyle/>
          <a:p>
            <a:r>
              <a:rPr lang="en-US" dirty="0"/>
              <a:t>Que no.1</a:t>
            </a:r>
          </a:p>
        </p:txBody>
      </p:sp>
      <p:sp>
        <p:nvSpPr>
          <p:cNvPr id="3" name="Content Placeholder 2">
            <a:extLst>
              <a:ext uri="{FF2B5EF4-FFF2-40B4-BE49-F238E27FC236}">
                <a16:creationId xmlns:a16="http://schemas.microsoft.com/office/drawing/2014/main" id="{4D05A140-73DD-2A48-61C3-98DFD52009D4}"/>
              </a:ext>
            </a:extLst>
          </p:cNvPr>
          <p:cNvSpPr>
            <a:spLocks noGrp="1"/>
          </p:cNvSpPr>
          <p:nvPr>
            <p:ph idx="1"/>
          </p:nvPr>
        </p:nvSpPr>
        <p:spPr>
          <a:xfrm>
            <a:off x="752475" y="1438275"/>
            <a:ext cx="10887075" cy="5286375"/>
          </a:xfrm>
        </p:spPr>
        <p:txBody>
          <a:bodyPr>
            <a:normAutofit/>
          </a:bodyPr>
          <a:lstStyle/>
          <a:p>
            <a:pPr marL="0" indent="0">
              <a:buNone/>
            </a:pPr>
            <a:r>
              <a:rPr lang="en-US" b="1" dirty="0"/>
              <a:t>Question:  Write a computer program to calculate correlation coefficient.</a:t>
            </a:r>
          </a:p>
          <a:p>
            <a:pPr marL="0" indent="0">
              <a:buNone/>
            </a:pPr>
            <a:r>
              <a:rPr lang="en-US" b="1" dirty="0"/>
              <a:t>Ans: </a:t>
            </a:r>
          </a:p>
          <a:p>
            <a:pPr marL="0" indent="0">
              <a:buNone/>
            </a:pPr>
            <a:r>
              <a:rPr lang="en-US" b="1" i="0" dirty="0" err="1">
                <a:solidFill>
                  <a:srgbClr val="111111"/>
                </a:solidFill>
                <a:effectLst/>
                <a:latin typeface="SourceSansPro"/>
              </a:rPr>
              <a:t>Define:</a:t>
            </a:r>
            <a:r>
              <a:rPr lang="en-US" b="0" i="0" dirty="0" err="1">
                <a:solidFill>
                  <a:srgbClr val="111111"/>
                </a:solidFill>
                <a:effectLst/>
                <a:latin typeface="SourceSansPro"/>
              </a:rPr>
              <a:t>The</a:t>
            </a:r>
            <a:r>
              <a:rPr lang="en-US" b="0" i="0" dirty="0">
                <a:solidFill>
                  <a:srgbClr val="111111"/>
                </a:solidFill>
                <a:effectLst/>
                <a:latin typeface="SourceSansPro"/>
              </a:rPr>
              <a:t> correlation coefficient is a statistical measure of the strength of </a:t>
            </a:r>
            <a:r>
              <a:rPr lang="en-US" dirty="0">
                <a:solidFill>
                  <a:srgbClr val="111111"/>
                </a:solidFill>
                <a:latin typeface="SourceSansPro"/>
              </a:rPr>
              <a:t>a linear relationship </a:t>
            </a:r>
            <a:r>
              <a:rPr lang="en-US" b="0" i="0" dirty="0">
                <a:solidFill>
                  <a:srgbClr val="111111"/>
                </a:solidFill>
                <a:effectLst/>
                <a:latin typeface="SourceSansPro"/>
              </a:rPr>
              <a:t>between two variables. Its values can range from -1 to 1</a:t>
            </a:r>
          </a:p>
          <a:p>
            <a:pPr marL="0" indent="0">
              <a:buNone/>
            </a:pPr>
            <a:r>
              <a:rPr lang="en-US" b="1" dirty="0">
                <a:solidFill>
                  <a:srgbClr val="111111"/>
                </a:solidFill>
                <a:latin typeface="SourceSansPro"/>
              </a:rPr>
              <a:t>Formula:</a:t>
            </a:r>
          </a:p>
          <a:p>
            <a:pPr marL="0" indent="0">
              <a:buNone/>
            </a:pPr>
            <a:endParaRPr lang="en-US" b="1" dirty="0"/>
          </a:p>
          <a:p>
            <a:pPr marL="0" indent="0">
              <a:buNone/>
            </a:pPr>
            <a:r>
              <a:rPr lang="en-US" b="1" dirty="0"/>
              <a:t>                     </a:t>
            </a:r>
          </a:p>
        </p:txBody>
      </p:sp>
      <p:pic>
        <p:nvPicPr>
          <p:cNvPr id="5" name="Picture 4" descr="A math formula with black text&#10;&#10;Description automatically generated with medium confidence">
            <a:extLst>
              <a:ext uri="{FF2B5EF4-FFF2-40B4-BE49-F238E27FC236}">
                <a16:creationId xmlns:a16="http://schemas.microsoft.com/office/drawing/2014/main" id="{2A48330C-D4CC-01A8-7D47-1E5A1A728F6F}"/>
              </a:ext>
            </a:extLst>
          </p:cNvPr>
          <p:cNvPicPr>
            <a:picLocks noChangeAspect="1"/>
          </p:cNvPicPr>
          <p:nvPr/>
        </p:nvPicPr>
        <p:blipFill rotWithShape="1">
          <a:blip r:embed="rId2">
            <a:extLst>
              <a:ext uri="{28A0092B-C50C-407E-A947-70E740481C1C}">
                <a14:useLocalDpi xmlns:a14="http://schemas.microsoft.com/office/drawing/2010/main" val="0"/>
              </a:ext>
            </a:extLst>
          </a:blip>
          <a:srcRect t="17364" r="5021" b="6210"/>
          <a:stretch/>
        </p:blipFill>
        <p:spPr>
          <a:xfrm>
            <a:off x="3562350" y="2867025"/>
            <a:ext cx="5400675" cy="3586411"/>
          </a:xfrm>
          <a:prstGeom prst="rect">
            <a:avLst/>
          </a:prstGeom>
        </p:spPr>
      </p:pic>
      <p:pic>
        <p:nvPicPr>
          <p:cNvPr id="6" name="Picture 5" descr="A yellow and blue logo&#10;&#10;Description automatically generated">
            <a:extLst>
              <a:ext uri="{FF2B5EF4-FFF2-40B4-BE49-F238E27FC236}">
                <a16:creationId xmlns:a16="http://schemas.microsoft.com/office/drawing/2014/main" id="{A13F35B3-C908-49FC-A2C8-A5EC1042C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7359" y="0"/>
            <a:ext cx="1284641" cy="1284641"/>
          </a:xfrm>
          <a:prstGeom prst="rect">
            <a:avLst/>
          </a:prstGeom>
        </p:spPr>
      </p:pic>
    </p:spTree>
    <p:extLst>
      <p:ext uri="{BB962C8B-B14F-4D97-AF65-F5344CB8AC3E}">
        <p14:creationId xmlns:p14="http://schemas.microsoft.com/office/powerpoint/2010/main" val="3287763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51655-0415-0CEF-7B03-E76E8B5F30D3}"/>
              </a:ext>
            </a:extLst>
          </p:cNvPr>
          <p:cNvSpPr>
            <a:spLocks noGrp="1"/>
          </p:cNvSpPr>
          <p:nvPr>
            <p:ph idx="1"/>
          </p:nvPr>
        </p:nvSpPr>
        <p:spPr>
          <a:xfrm>
            <a:off x="491613" y="452284"/>
            <a:ext cx="10636635" cy="5719916"/>
          </a:xfrm>
        </p:spPr>
        <p:txBody>
          <a:bodyPr>
            <a:normAutofit/>
          </a:bodyPr>
          <a:lstStyle/>
          <a:p>
            <a:pPr marL="0" indent="0">
              <a:buNone/>
            </a:pPr>
            <a:r>
              <a:rPr lang="en-US" b="1" dirty="0"/>
              <a:t> def </a:t>
            </a:r>
            <a:r>
              <a:rPr lang="en-US" b="1" dirty="0" err="1"/>
              <a:t>correlation_coefficient</a:t>
            </a:r>
            <a:r>
              <a:rPr lang="en-US" b="1" dirty="0"/>
              <a:t>(x, y): </a:t>
            </a:r>
          </a:p>
          <a:p>
            <a:pPr marL="0" indent="0">
              <a:buNone/>
            </a:pPr>
            <a:r>
              <a:rPr lang="en-US" b="1" dirty="0"/>
              <a:t>  n = </a:t>
            </a:r>
            <a:r>
              <a:rPr lang="en-US" b="1" dirty="0" err="1"/>
              <a:t>len</a:t>
            </a:r>
            <a:r>
              <a:rPr lang="en-US" b="1" dirty="0"/>
              <a:t>(x)  </a:t>
            </a:r>
          </a:p>
          <a:p>
            <a:pPr marL="0" indent="0">
              <a:buNone/>
            </a:pPr>
            <a:r>
              <a:rPr lang="en-US" b="1" dirty="0"/>
              <a:t>  </a:t>
            </a:r>
            <a:r>
              <a:rPr lang="en-US" b="1" dirty="0" err="1"/>
              <a:t>mean_x</a:t>
            </a:r>
            <a:r>
              <a:rPr lang="en-US" b="1" dirty="0"/>
              <a:t> = sum(x) / n  </a:t>
            </a:r>
          </a:p>
          <a:p>
            <a:pPr marL="0" indent="0">
              <a:buNone/>
            </a:pPr>
            <a:r>
              <a:rPr lang="en-US" b="1" dirty="0"/>
              <a:t>  </a:t>
            </a:r>
            <a:r>
              <a:rPr lang="en-US" b="1" dirty="0" err="1"/>
              <a:t>mean_y</a:t>
            </a:r>
            <a:r>
              <a:rPr lang="en-US" b="1" dirty="0"/>
              <a:t> = sum(y) / n  </a:t>
            </a:r>
          </a:p>
          <a:p>
            <a:pPr marL="0" indent="0">
              <a:buNone/>
            </a:pPr>
            <a:r>
              <a:rPr lang="en-US" b="1" dirty="0"/>
              <a:t>  </a:t>
            </a:r>
            <a:r>
              <a:rPr lang="en-US" b="1" dirty="0" err="1"/>
              <a:t>sum_xy</a:t>
            </a:r>
            <a:r>
              <a:rPr lang="en-US" b="1" dirty="0"/>
              <a:t> = sum([(x[</a:t>
            </a:r>
            <a:r>
              <a:rPr lang="en-US" b="1" dirty="0" err="1"/>
              <a:t>i</a:t>
            </a:r>
            <a:r>
              <a:rPr lang="en-US" b="1" dirty="0"/>
              <a:t>] - </a:t>
            </a:r>
            <a:r>
              <a:rPr lang="en-US" b="1" dirty="0" err="1"/>
              <a:t>mean_x</a:t>
            </a:r>
            <a:r>
              <a:rPr lang="en-US" b="1" dirty="0"/>
              <a:t>) * (y[</a:t>
            </a:r>
            <a:r>
              <a:rPr lang="en-US" b="1" dirty="0" err="1"/>
              <a:t>i</a:t>
            </a:r>
            <a:r>
              <a:rPr lang="en-US" b="1" dirty="0"/>
              <a:t>] - </a:t>
            </a:r>
            <a:r>
              <a:rPr lang="en-US" b="1" dirty="0" err="1"/>
              <a:t>mean_y</a:t>
            </a:r>
            <a:r>
              <a:rPr lang="en-US" b="1" dirty="0"/>
              <a:t>) for </a:t>
            </a:r>
            <a:r>
              <a:rPr lang="en-US" b="1" dirty="0" err="1"/>
              <a:t>i</a:t>
            </a:r>
            <a:r>
              <a:rPr lang="en-US" b="1" dirty="0"/>
              <a:t> in range(n)]) </a:t>
            </a:r>
          </a:p>
          <a:p>
            <a:pPr marL="0" indent="0">
              <a:buNone/>
            </a:pPr>
            <a:r>
              <a:rPr lang="en-US" b="1" dirty="0"/>
              <a:t>  </a:t>
            </a:r>
            <a:r>
              <a:rPr lang="en-US" b="1" dirty="0" err="1"/>
              <a:t>sum_x_sq</a:t>
            </a:r>
            <a:r>
              <a:rPr lang="en-US" b="1" dirty="0"/>
              <a:t> = sum([(x[</a:t>
            </a:r>
            <a:r>
              <a:rPr lang="en-US" b="1" dirty="0" err="1"/>
              <a:t>i</a:t>
            </a:r>
            <a:r>
              <a:rPr lang="en-US" b="1" dirty="0"/>
              <a:t>] - </a:t>
            </a:r>
            <a:r>
              <a:rPr lang="en-US" b="1" dirty="0" err="1"/>
              <a:t>mean_x</a:t>
            </a:r>
            <a:r>
              <a:rPr lang="en-US" b="1" dirty="0"/>
              <a:t>) ** 2 for </a:t>
            </a:r>
            <a:r>
              <a:rPr lang="en-US" b="1" dirty="0" err="1"/>
              <a:t>i</a:t>
            </a:r>
            <a:r>
              <a:rPr lang="en-US" b="1" dirty="0"/>
              <a:t> in range(n)]) </a:t>
            </a:r>
          </a:p>
          <a:p>
            <a:pPr marL="0" indent="0">
              <a:buNone/>
            </a:pPr>
            <a:r>
              <a:rPr lang="en-US" b="1" dirty="0"/>
              <a:t>  </a:t>
            </a:r>
            <a:r>
              <a:rPr lang="en-US" b="1" dirty="0" err="1"/>
              <a:t>sum_y_sq</a:t>
            </a:r>
            <a:r>
              <a:rPr lang="en-US" b="1" dirty="0"/>
              <a:t> = sum([(y[</a:t>
            </a:r>
            <a:r>
              <a:rPr lang="en-US" b="1" dirty="0" err="1"/>
              <a:t>i</a:t>
            </a:r>
            <a:r>
              <a:rPr lang="en-US" b="1" dirty="0"/>
              <a:t>] - </a:t>
            </a:r>
            <a:r>
              <a:rPr lang="en-US" b="1" dirty="0" err="1"/>
              <a:t>mean_y</a:t>
            </a:r>
            <a:r>
              <a:rPr lang="en-US" b="1" dirty="0"/>
              <a:t>) ** 2 for </a:t>
            </a:r>
            <a:r>
              <a:rPr lang="en-US" b="1" dirty="0" err="1"/>
              <a:t>i</a:t>
            </a:r>
            <a:r>
              <a:rPr lang="en-US" b="1" dirty="0"/>
              <a:t> in range(n)])    </a:t>
            </a:r>
          </a:p>
          <a:p>
            <a:pPr marL="0" indent="0">
              <a:buNone/>
            </a:pPr>
            <a:r>
              <a:rPr lang="en-US" b="1" dirty="0"/>
              <a:t>  correlation = </a:t>
            </a:r>
            <a:r>
              <a:rPr lang="en-US" b="1" dirty="0" err="1"/>
              <a:t>sum_xy</a:t>
            </a:r>
            <a:r>
              <a:rPr lang="en-US" b="1" dirty="0"/>
              <a:t> / (</a:t>
            </a:r>
            <a:r>
              <a:rPr lang="en-US" b="1" dirty="0" err="1"/>
              <a:t>sum_x_sq</a:t>
            </a:r>
            <a:r>
              <a:rPr lang="en-US" b="1" dirty="0"/>
              <a:t> ** 0.5 * </a:t>
            </a:r>
            <a:r>
              <a:rPr lang="en-US" b="1" dirty="0" err="1"/>
              <a:t>sum_y_sq</a:t>
            </a:r>
            <a:r>
              <a:rPr lang="en-US" b="1" dirty="0"/>
              <a:t> ** 0.5)   </a:t>
            </a:r>
          </a:p>
          <a:p>
            <a:pPr marL="0" indent="0">
              <a:buNone/>
            </a:pPr>
            <a:r>
              <a:rPr lang="en-US" b="1" dirty="0"/>
              <a:t>  return correlation</a:t>
            </a:r>
          </a:p>
          <a:p>
            <a:pPr marL="0" indent="0">
              <a:buNone/>
            </a:pPr>
            <a:r>
              <a:rPr lang="en-US" b="1" dirty="0"/>
              <a:t>  # Example usage:</a:t>
            </a:r>
          </a:p>
          <a:p>
            <a:pPr marL="0" indent="0">
              <a:buNone/>
            </a:pPr>
            <a:r>
              <a:rPr lang="en-US" b="1" dirty="0"/>
              <a:t>  x = [1, 2, 3, 4, 5]</a:t>
            </a:r>
          </a:p>
          <a:p>
            <a:pPr marL="0" indent="0">
              <a:buNone/>
            </a:pPr>
            <a:r>
              <a:rPr lang="en-US" b="1" dirty="0"/>
              <a:t>  y = [2, 3, 4, 5, 6]</a:t>
            </a:r>
          </a:p>
          <a:p>
            <a:pPr marL="0" indent="0">
              <a:buNone/>
            </a:pPr>
            <a:r>
              <a:rPr lang="en-US" b="1" dirty="0"/>
              <a:t>  print("Correlation coefficient:", </a:t>
            </a:r>
            <a:r>
              <a:rPr lang="en-US" b="1" dirty="0" err="1"/>
              <a:t>correlation_coefficient</a:t>
            </a:r>
            <a:r>
              <a:rPr lang="en-US" b="1" dirty="0"/>
              <a:t>(x, y))</a:t>
            </a:r>
          </a:p>
          <a:p>
            <a:endParaRPr lang="en-US" dirty="0"/>
          </a:p>
        </p:txBody>
      </p:sp>
      <p:pic>
        <p:nvPicPr>
          <p:cNvPr id="4" name="Picture 3" descr="A yellow and blue logo&#10;&#10;Description automatically generated">
            <a:extLst>
              <a:ext uri="{FF2B5EF4-FFF2-40B4-BE49-F238E27FC236}">
                <a16:creationId xmlns:a16="http://schemas.microsoft.com/office/drawing/2014/main" id="{A13F35B3-C908-49FC-A2C8-A5EC1042C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7359" y="0"/>
            <a:ext cx="1284641" cy="1284641"/>
          </a:xfrm>
          <a:prstGeom prst="rect">
            <a:avLst/>
          </a:prstGeom>
        </p:spPr>
      </p:pic>
    </p:spTree>
    <p:extLst>
      <p:ext uri="{BB962C8B-B14F-4D97-AF65-F5344CB8AC3E}">
        <p14:creationId xmlns:p14="http://schemas.microsoft.com/office/powerpoint/2010/main" val="2135526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10;&#10;Description automatically generated">
            <a:extLst>
              <a:ext uri="{FF2B5EF4-FFF2-40B4-BE49-F238E27FC236}">
                <a16:creationId xmlns:a16="http://schemas.microsoft.com/office/drawing/2014/main" id="{64CF71B4-0B88-E4CD-AAF4-4BA9589260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34" t="15534" b="26892"/>
          <a:stretch/>
        </p:blipFill>
        <p:spPr>
          <a:xfrm>
            <a:off x="3580879" y="206478"/>
            <a:ext cx="5051844" cy="6372096"/>
          </a:xfrm>
        </p:spPr>
      </p:pic>
      <p:pic>
        <p:nvPicPr>
          <p:cNvPr id="3" name="Picture 2" descr="A yellow and blue logo&#10;&#10;Description automatically generated">
            <a:extLst>
              <a:ext uri="{FF2B5EF4-FFF2-40B4-BE49-F238E27FC236}">
                <a16:creationId xmlns:a16="http://schemas.microsoft.com/office/drawing/2014/main" id="{A13F35B3-C908-49FC-A2C8-A5EC1042C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7359" y="0"/>
            <a:ext cx="1284641" cy="1284641"/>
          </a:xfrm>
          <a:prstGeom prst="rect">
            <a:avLst/>
          </a:prstGeom>
        </p:spPr>
      </p:pic>
    </p:spTree>
    <p:extLst>
      <p:ext uri="{BB962C8B-B14F-4D97-AF65-F5344CB8AC3E}">
        <p14:creationId xmlns:p14="http://schemas.microsoft.com/office/powerpoint/2010/main" val="392020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BFBC-31CF-DC0B-2646-04379B6B9393}"/>
              </a:ext>
            </a:extLst>
          </p:cNvPr>
          <p:cNvSpPr>
            <a:spLocks noGrp="1"/>
          </p:cNvSpPr>
          <p:nvPr>
            <p:ph type="title"/>
          </p:nvPr>
        </p:nvSpPr>
        <p:spPr/>
        <p:txBody>
          <a:bodyPr/>
          <a:lstStyle/>
          <a:p>
            <a:r>
              <a:rPr lang="en-US" dirty="0"/>
              <a:t>Que no. 2</a:t>
            </a:r>
          </a:p>
        </p:txBody>
      </p:sp>
      <p:sp>
        <p:nvSpPr>
          <p:cNvPr id="3" name="Content Placeholder 2">
            <a:extLst>
              <a:ext uri="{FF2B5EF4-FFF2-40B4-BE49-F238E27FC236}">
                <a16:creationId xmlns:a16="http://schemas.microsoft.com/office/drawing/2014/main" id="{0102B446-49B4-4B7C-88F9-C5DEF42817D6}"/>
              </a:ext>
            </a:extLst>
          </p:cNvPr>
          <p:cNvSpPr>
            <a:spLocks noGrp="1"/>
          </p:cNvSpPr>
          <p:nvPr>
            <p:ph idx="1"/>
          </p:nvPr>
        </p:nvSpPr>
        <p:spPr>
          <a:xfrm>
            <a:off x="963561" y="1858297"/>
            <a:ext cx="10164687" cy="4313903"/>
          </a:xfrm>
        </p:spPr>
        <p:txBody>
          <a:bodyPr>
            <a:normAutofit/>
          </a:bodyPr>
          <a:lstStyle/>
          <a:p>
            <a:pPr marL="0" indent="0">
              <a:buNone/>
            </a:pPr>
            <a:r>
              <a:rPr lang="en-US" b="1" dirty="0" err="1"/>
              <a:t>Question:Give</a:t>
            </a:r>
            <a:r>
              <a:rPr lang="en-US" b="1" dirty="0"/>
              <a:t> applications of vector analysis with examples in your Engineering branch.</a:t>
            </a:r>
          </a:p>
          <a:p>
            <a:pPr marL="0" indent="0">
              <a:buNone/>
            </a:pPr>
            <a:r>
              <a:rPr lang="en-US" b="1" dirty="0"/>
              <a:t>Ans:</a:t>
            </a:r>
          </a:p>
          <a:p>
            <a:pPr marL="0" indent="0">
              <a:buNone/>
            </a:pPr>
            <a:r>
              <a:rPr lang="es-ES" b="1" dirty="0" err="1"/>
              <a:t>Applications</a:t>
            </a:r>
            <a:r>
              <a:rPr lang="es-ES" b="1" dirty="0"/>
              <a:t> :</a:t>
            </a:r>
          </a:p>
          <a:p>
            <a:pPr marL="0" indent="0">
              <a:buNone/>
            </a:pPr>
            <a:r>
              <a:rPr lang="en-US" b="1" dirty="0"/>
              <a:t>Computer Graphics:</a:t>
            </a:r>
          </a:p>
          <a:p>
            <a:pPr marL="0" indent="0">
              <a:buNone/>
            </a:pPr>
            <a:r>
              <a:rPr lang="en-US" dirty="0">
                <a:effectLst>
                  <a:outerShdw blurRad="38100" dist="38100" dir="2700000" algn="tl">
                    <a:srgbClr val="000000">
                      <a:alpha val="43137"/>
                    </a:srgbClr>
                  </a:outerShdw>
                </a:effectLst>
              </a:rPr>
              <a:t>Transformation Matrices:</a:t>
            </a:r>
            <a:r>
              <a:rPr lang="en-US" dirty="0"/>
              <a:t> In 3D computer graphics, transformations like translation, rotation, scaling, and shearing are represented using matrices. These transformations involve vector operations.</a:t>
            </a:r>
          </a:p>
          <a:p>
            <a:pPr marL="0" indent="0">
              <a:buNone/>
            </a:pPr>
            <a:r>
              <a:rPr lang="en-US" dirty="0"/>
              <a:t>Mathematical Formula </a:t>
            </a:r>
          </a:p>
          <a:p>
            <a:pPr marL="0" indent="0">
              <a:buNone/>
            </a:pPr>
            <a:r>
              <a:rPr lang="en-US" dirty="0"/>
              <a:t>(Transformation Matrix):P’ =T . P</a:t>
            </a:r>
          </a:p>
          <a:p>
            <a:pPr marL="0" indent="0">
              <a:buNone/>
            </a:pPr>
            <a:endParaRPr lang="en-US" dirty="0"/>
          </a:p>
        </p:txBody>
      </p:sp>
      <p:pic>
        <p:nvPicPr>
          <p:cNvPr id="4" name="Picture 3" descr="A yellow and blue logo&#10;&#10;Description automatically generated">
            <a:extLst>
              <a:ext uri="{FF2B5EF4-FFF2-40B4-BE49-F238E27FC236}">
                <a16:creationId xmlns:a16="http://schemas.microsoft.com/office/drawing/2014/main" id="{A13F35B3-C908-49FC-A2C8-A5EC1042C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7359" y="0"/>
            <a:ext cx="1284641" cy="1284641"/>
          </a:xfrm>
          <a:prstGeom prst="rect">
            <a:avLst/>
          </a:prstGeom>
        </p:spPr>
      </p:pic>
    </p:spTree>
    <p:extLst>
      <p:ext uri="{BB962C8B-B14F-4D97-AF65-F5344CB8AC3E}">
        <p14:creationId xmlns:p14="http://schemas.microsoft.com/office/powerpoint/2010/main" val="242549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7016F6-3FCF-4408-3BEB-365E5F89EE16}"/>
                  </a:ext>
                </a:extLst>
              </p:cNvPr>
              <p:cNvSpPr>
                <a:spLocks noGrp="1"/>
              </p:cNvSpPr>
              <p:nvPr>
                <p:ph idx="1"/>
              </p:nvPr>
            </p:nvSpPr>
            <p:spPr>
              <a:xfrm>
                <a:off x="957704" y="552619"/>
                <a:ext cx="10058400" cy="6050902"/>
              </a:xfrm>
            </p:spPr>
            <p:txBody>
              <a:bodyPr>
                <a:normAutofit/>
              </a:bodyPr>
              <a:lstStyle/>
              <a:p>
                <a:pPr marL="0" indent="0">
                  <a:buNone/>
                </a:pPr>
                <a:r>
                  <a:rPr lang="en-US" dirty="0">
                    <a:effectLst>
                      <a:outerShdw blurRad="38100" dist="38100" dir="2700000" algn="tl">
                        <a:srgbClr val="000000">
                          <a:alpha val="43137"/>
                        </a:srgbClr>
                      </a:outerShdw>
                    </a:effectLst>
                  </a:rPr>
                  <a:t>Ray Tracing:</a:t>
                </a:r>
                <a:r>
                  <a:rPr lang="en-US" dirty="0"/>
                  <a:t> Ray tracing algorithms simulate the interaction of light rays with objects in a scene. Vector analysis is used to calculate ray-object intersections and simulate reflection, refraction, and shadow effects. </a:t>
                </a:r>
                <a:endParaRPr lang="en-US" b="1" dirty="0"/>
              </a:p>
              <a:p>
                <a:r>
                  <a:rPr lang="en-US" b="1" dirty="0"/>
                  <a:t>2.Computer Networks</a:t>
                </a:r>
              </a:p>
              <a:p>
                <a:r>
                  <a:rPr lang="en-US" dirty="0">
                    <a:effectLst>
                      <a:outerShdw blurRad="38100" dist="38100" dir="2700000" algn="tl">
                        <a:srgbClr val="000000">
                          <a:alpha val="43137"/>
                        </a:srgbClr>
                      </a:outerShdw>
                    </a:effectLst>
                  </a:rPr>
                  <a:t>Packet Routing</a:t>
                </a:r>
                <a:r>
                  <a:rPr lang="en-US" dirty="0"/>
                  <a:t>: Routing algorithms use vector analysis to determine the optimal paths for packet transmission in computer networks, considering factors like distance, congestion, and quality of service.</a:t>
                </a:r>
              </a:p>
              <a:p>
                <a:r>
                  <a:rPr lang="en-US" dirty="0"/>
                  <a:t>Mathematical Formula (Distance Vector Routing Update):</a:t>
                </a:r>
              </a:p>
              <a:p>
                <a:pPr marL="0" indent="0">
                  <a:buNone/>
                </a:pPr>
                <a:r>
                  <a:rPr lang="en-US" dirty="0"/>
                  <a:t>                                 </a:t>
                </a:r>
                <a:r>
                  <a:rPr lang="en-US" dirty="0" err="1"/>
                  <a:t>Dz</a:t>
                </a:r>
                <a:r>
                  <a:rPr lang="en-US" dirty="0"/>
                  <a:t>(y) = min{c(z, v) + D.(y)}</a:t>
                </a:r>
              </a:p>
              <a:p>
                <a:r>
                  <a:rPr lang="en-US" dirty="0">
                    <a:effectLst>
                      <a:outerShdw blurRad="38100" dist="38100" dir="2700000" algn="tl">
                        <a:srgbClr val="000000">
                          <a:alpha val="43137"/>
                        </a:srgbClr>
                      </a:outerShdw>
                    </a:effectLst>
                  </a:rPr>
                  <a:t>Wireless Communication: </a:t>
                </a:r>
                <a:r>
                  <a:rPr lang="en-US" dirty="0"/>
                  <a:t>Antenna arrays and beamforming techniques utilize vector calculus to optimize signal reception and transmission in wireless communication systems.</a:t>
                </a:r>
              </a:p>
              <a:p>
                <a:pPr marL="0" indent="0">
                  <a:buNone/>
                </a:pPr>
                <a:r>
                  <a:rPr lang="en-US" dirty="0"/>
                  <a:t>Mathematical Formula (Beamforming):</a:t>
                </a:r>
              </a:p>
              <a:p>
                <a:pPr marL="0" indent="0">
                  <a:buNone/>
                </a:pPr>
                <a:r>
                  <a:rPr lang="en-US" dirty="0"/>
                  <a:t>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den>
                    </m:f>
                  </m:oMath>
                </a14:m>
                <a:endParaRPr lang="en-US" dirty="0"/>
              </a:p>
              <a:p>
                <a:pPr marL="0" indent="0">
                  <a:buNone/>
                </a:pPr>
                <a:r>
                  <a:rPr lang="en-US" dirty="0"/>
                  <a:t>                              </a:t>
                </a:r>
              </a:p>
            </p:txBody>
          </p:sp>
        </mc:Choice>
        <mc:Fallback>
          <p:sp>
            <p:nvSpPr>
              <p:cNvPr id="3" name="Content Placeholder 2">
                <a:extLst>
                  <a:ext uri="{FF2B5EF4-FFF2-40B4-BE49-F238E27FC236}">
                    <a16:creationId xmlns:a16="http://schemas.microsoft.com/office/drawing/2014/main" id="{397016F6-3FCF-4408-3BEB-365E5F89EE16}"/>
                  </a:ext>
                </a:extLst>
              </p:cNvPr>
              <p:cNvSpPr>
                <a:spLocks noGrp="1" noRot="1" noChangeAspect="1" noMove="1" noResize="1" noEditPoints="1" noAdjustHandles="1" noChangeArrowheads="1" noChangeShapeType="1" noTextEdit="1"/>
              </p:cNvSpPr>
              <p:nvPr>
                <p:ph idx="1"/>
              </p:nvPr>
            </p:nvSpPr>
            <p:spPr>
              <a:xfrm>
                <a:off x="957704" y="552619"/>
                <a:ext cx="10058400" cy="6050902"/>
              </a:xfrm>
              <a:blipFill>
                <a:blip r:embed="rId2"/>
                <a:stretch>
                  <a:fillRect l="-667" t="-1109" r="-1333"/>
                </a:stretch>
              </a:blipFill>
            </p:spPr>
            <p:txBody>
              <a:bodyPr/>
              <a:lstStyle/>
              <a:p>
                <a:r>
                  <a:rPr lang="en-IN">
                    <a:noFill/>
                  </a:rPr>
                  <a:t> </a:t>
                </a:r>
              </a:p>
            </p:txBody>
          </p:sp>
        </mc:Fallback>
      </mc:AlternateContent>
      <p:pic>
        <p:nvPicPr>
          <p:cNvPr id="4" name="Picture 3" descr="A yellow and blue logo&#10;&#10;Description automatically generated">
            <a:extLst>
              <a:ext uri="{FF2B5EF4-FFF2-40B4-BE49-F238E27FC236}">
                <a16:creationId xmlns:a16="http://schemas.microsoft.com/office/drawing/2014/main" id="{A13F35B3-C908-49FC-A2C8-A5EC1042C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7359" y="0"/>
            <a:ext cx="1284641" cy="1284641"/>
          </a:xfrm>
          <a:prstGeom prst="rect">
            <a:avLst/>
          </a:prstGeom>
        </p:spPr>
      </p:pic>
    </p:spTree>
    <p:extLst>
      <p:ext uri="{BB962C8B-B14F-4D97-AF65-F5344CB8AC3E}">
        <p14:creationId xmlns:p14="http://schemas.microsoft.com/office/powerpoint/2010/main" val="3681404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34EF8A-8D04-22A6-5B6B-7362A47A6F2E}"/>
              </a:ext>
            </a:extLst>
          </p:cNvPr>
          <p:cNvSpPr>
            <a:spLocks noGrp="1"/>
          </p:cNvSpPr>
          <p:nvPr>
            <p:ph idx="1"/>
          </p:nvPr>
        </p:nvSpPr>
        <p:spPr>
          <a:xfrm>
            <a:off x="569871" y="1022670"/>
            <a:ext cx="10549750" cy="3350922"/>
          </a:xfrm>
        </p:spPr>
        <p:txBody>
          <a:bodyPr/>
          <a:lstStyle/>
          <a:p>
            <a:pPr marL="0" indent="0">
              <a:buNone/>
            </a:pPr>
            <a:r>
              <a:rPr lang="en-US" b="1" dirty="0"/>
              <a:t>3.Data Analysis and Machine Learning :</a:t>
            </a:r>
          </a:p>
          <a:p>
            <a:pPr marL="0" indent="0">
              <a:buNone/>
            </a:pPr>
            <a:r>
              <a:rPr lang="en-US" dirty="0"/>
              <a:t>Principal Component Analysis (PCA): PCA is a dimensionality reduction technique that uses vector analysis to find the principal components of a dataset.</a:t>
            </a:r>
          </a:p>
          <a:p>
            <a:pPr marL="0" indent="0">
              <a:buNone/>
            </a:pPr>
            <a:r>
              <a:rPr lang="en-US" dirty="0"/>
              <a:t>• Mathematical Formula (PCA Projection):</a:t>
            </a:r>
          </a:p>
          <a:p>
            <a:pPr marL="0" indent="0">
              <a:buNone/>
            </a:pPr>
            <a:r>
              <a:rPr lang="en-US" dirty="0"/>
              <a:t>                                                         Y=X-V                                                          </a:t>
            </a:r>
          </a:p>
          <a:p>
            <a:endParaRPr lang="en-US" dirty="0"/>
          </a:p>
        </p:txBody>
      </p:sp>
      <p:pic>
        <p:nvPicPr>
          <p:cNvPr id="4" name="Picture 3" descr="A yellow and blue logo&#10;&#10;Description automatically generated">
            <a:extLst>
              <a:ext uri="{FF2B5EF4-FFF2-40B4-BE49-F238E27FC236}">
                <a16:creationId xmlns:a16="http://schemas.microsoft.com/office/drawing/2014/main" id="{A13F35B3-C908-49FC-A2C8-A5EC1042C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7359" y="0"/>
            <a:ext cx="1284641" cy="1284641"/>
          </a:xfrm>
          <a:prstGeom prst="rect">
            <a:avLst/>
          </a:prstGeom>
        </p:spPr>
      </p:pic>
    </p:spTree>
    <p:extLst>
      <p:ext uri="{BB962C8B-B14F-4D97-AF65-F5344CB8AC3E}">
        <p14:creationId xmlns:p14="http://schemas.microsoft.com/office/powerpoint/2010/main" val="370916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79CB-2386-3079-0F45-4DC1C377156F}"/>
              </a:ext>
            </a:extLst>
          </p:cNvPr>
          <p:cNvSpPr>
            <a:spLocks noGrp="1"/>
          </p:cNvSpPr>
          <p:nvPr>
            <p:ph type="title"/>
          </p:nvPr>
        </p:nvSpPr>
        <p:spPr/>
        <p:txBody>
          <a:bodyPr/>
          <a:lstStyle/>
          <a:p>
            <a:r>
              <a:rPr lang="en-US" dirty="0"/>
              <a:t>Que no. 3</a:t>
            </a:r>
          </a:p>
        </p:txBody>
      </p:sp>
      <p:sp>
        <p:nvSpPr>
          <p:cNvPr id="3" name="Content Placeholder 2">
            <a:extLst>
              <a:ext uri="{FF2B5EF4-FFF2-40B4-BE49-F238E27FC236}">
                <a16:creationId xmlns:a16="http://schemas.microsoft.com/office/drawing/2014/main" id="{FA6ADF0A-B6DB-4C89-5217-46E42EAD4E1D}"/>
              </a:ext>
            </a:extLst>
          </p:cNvPr>
          <p:cNvSpPr>
            <a:spLocks noGrp="1"/>
          </p:cNvSpPr>
          <p:nvPr>
            <p:ph idx="1"/>
          </p:nvPr>
        </p:nvSpPr>
        <p:spPr>
          <a:xfrm>
            <a:off x="662498" y="1737689"/>
            <a:ext cx="10459654" cy="4323735"/>
          </a:xfrm>
        </p:spPr>
        <p:txBody>
          <a:bodyPr>
            <a:noAutofit/>
          </a:bodyPr>
          <a:lstStyle/>
          <a:p>
            <a:pPr marL="0" indent="0">
              <a:buNone/>
            </a:pPr>
            <a:r>
              <a:rPr lang="en-US" b="1" dirty="0" err="1"/>
              <a:t>Question:Visit</a:t>
            </a:r>
            <a:r>
              <a:rPr lang="en-US" b="1" dirty="0"/>
              <a:t> Sanjivani College Gymkhana, Take Number of people (X) participated in various sports (Y). Find correlation between X and Y. using your computer program.</a:t>
            </a:r>
          </a:p>
          <a:p>
            <a:pPr marL="0" indent="0">
              <a:buNone/>
            </a:pPr>
            <a:r>
              <a:rPr lang="en-US" b="1" dirty="0"/>
              <a:t>Ans:</a:t>
            </a:r>
          </a:p>
        </p:txBody>
      </p:sp>
      <p:pic>
        <p:nvPicPr>
          <p:cNvPr id="5" name="Picture 4">
            <a:extLst>
              <a:ext uri="{FF2B5EF4-FFF2-40B4-BE49-F238E27FC236}">
                <a16:creationId xmlns:a16="http://schemas.microsoft.com/office/drawing/2014/main" id="{FEAFC992-D6D6-F166-99C9-23068BAC0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29" y="2667786"/>
            <a:ext cx="8135332" cy="4190214"/>
          </a:xfrm>
          <a:prstGeom prst="rect">
            <a:avLst/>
          </a:prstGeom>
        </p:spPr>
      </p:pic>
      <p:pic>
        <p:nvPicPr>
          <p:cNvPr id="6" name="Picture 5" descr="A yellow and blue logo&#10;&#10;Description automatically generated">
            <a:extLst>
              <a:ext uri="{FF2B5EF4-FFF2-40B4-BE49-F238E27FC236}">
                <a16:creationId xmlns:a16="http://schemas.microsoft.com/office/drawing/2014/main" id="{A13F35B3-C908-49FC-A2C8-A5EC1042C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7359" y="0"/>
            <a:ext cx="1284641" cy="1284641"/>
          </a:xfrm>
          <a:prstGeom prst="rect">
            <a:avLst/>
          </a:prstGeom>
        </p:spPr>
      </p:pic>
    </p:spTree>
    <p:extLst>
      <p:ext uri="{BB962C8B-B14F-4D97-AF65-F5344CB8AC3E}">
        <p14:creationId xmlns:p14="http://schemas.microsoft.com/office/powerpoint/2010/main" val="1377639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e80993db-09e0-4caa-9345-3c94b0c1fd2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53347252FC7944DB9821DCE79DD4375" ma:contentTypeVersion="4" ma:contentTypeDescription="Create a new document." ma:contentTypeScope="" ma:versionID="c83642a7557e3cecf5d69a12614c572d">
  <xsd:schema xmlns:xsd="http://www.w3.org/2001/XMLSchema" xmlns:xs="http://www.w3.org/2001/XMLSchema" xmlns:p="http://schemas.microsoft.com/office/2006/metadata/properties" xmlns:ns3="e80993db-09e0-4caa-9345-3c94b0c1fd2e" targetNamespace="http://schemas.microsoft.com/office/2006/metadata/properties" ma:root="true" ma:fieldsID="6af6115d44678633f3c6c1285bcdd9e5" ns3:_="">
    <xsd:import namespace="e80993db-09e0-4caa-9345-3c94b0c1fd2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0993db-09e0-4caa-9345-3c94b0c1fd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E93950-4855-4A71-BEFC-26AF00450E41}">
  <ds:schemaRefs>
    <ds:schemaRef ds:uri="http://schemas.microsoft.com/sharepoint/v3/contenttype/forms"/>
  </ds:schemaRefs>
</ds:datastoreItem>
</file>

<file path=customXml/itemProps2.xml><?xml version="1.0" encoding="utf-8"?>
<ds:datastoreItem xmlns:ds="http://schemas.openxmlformats.org/officeDocument/2006/customXml" ds:itemID="{30364F56-BA96-4F6E-ACA7-FA45B78ADF2B}">
  <ds:schemaRefs>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e80993db-09e0-4caa-9345-3c94b0c1fd2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399B492-4D54-4650-94DE-505A09C6B7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0993db-09e0-4caa-9345-3c94b0c1fd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215</TotalTime>
  <Words>1039</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Cambria Math</vt:lpstr>
      <vt:lpstr>SourceSansPro</vt:lpstr>
      <vt:lpstr>Wingdings</vt:lpstr>
      <vt:lpstr>Wood Type</vt:lpstr>
      <vt:lpstr>SANJIVANI GROUP OF INSTITUTES  SANJIVANI COLLEGE OF ENGINEERING, KOPARGAON. DEPARTMENT OF INFORMATION TECHNOLOGY.</vt:lpstr>
      <vt:lpstr>GROUP MEMBERS.</vt:lpstr>
      <vt:lpstr>Que no.1</vt:lpstr>
      <vt:lpstr>PowerPoint Presentation</vt:lpstr>
      <vt:lpstr>PowerPoint Presentation</vt:lpstr>
      <vt:lpstr>Que no. 2</vt:lpstr>
      <vt:lpstr>PowerPoint Presentation</vt:lpstr>
      <vt:lpstr>PowerPoint Presentation</vt:lpstr>
      <vt:lpstr>Que no. 3</vt:lpstr>
      <vt:lpstr>PowerPoint Presentation</vt:lpstr>
      <vt:lpstr>PowerPoint Presentation</vt:lpstr>
      <vt:lpstr>PowerPoint Presentation</vt:lpstr>
      <vt:lpstr>Que no. 4</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Mathematics</dc:title>
  <dc:creator>Mahesh Salunke</dc:creator>
  <cp:lastModifiedBy>Krushna Shinde</cp:lastModifiedBy>
  <cp:revision>9</cp:revision>
  <dcterms:created xsi:type="dcterms:W3CDTF">2024-03-28T15:20:28Z</dcterms:created>
  <dcterms:modified xsi:type="dcterms:W3CDTF">2024-03-29T09:54:56Z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2024-03-28T15:51:51Z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b987a1ab-0291-47c3-8046-92ee4675c61f</vt:lpwstr>
  </property>
  <property fmtid="{D5CDD505-2E9C-101B-9397-08002B2CF9AE}" pid="7" name="MSIP_Label_defa4170-0d19-0005-0004-bc88714345d2_ActionId">
    <vt:lpwstr>195b3ce1-1d98-42d0-bc30-46d81d8f56dc</vt:lpwstr>
  </property>
  <property fmtid="{D5CDD505-2E9C-101B-9397-08002B2CF9AE}" pid="8" name="MSIP_Label_defa4170-0d19-0005-0004-bc88714345d2_ContentBits">
    <vt:lpwstr>0</vt:lpwstr>
  </property>
  <property fmtid="{D5CDD505-2E9C-101B-9397-08002B2CF9AE}" pid="9" name="ContentTypeId">
    <vt:lpwstr>0x010100453347252FC7944DB9821DCE79DD4375</vt:lpwstr>
  </property>
</Properties>
</file>