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8" r:id="rId5"/>
    <p:sldId id="260" r:id="rId6"/>
    <p:sldId id="261" r:id="rId7"/>
    <p:sldId id="262" r:id="rId8"/>
    <p:sldId id="264" r:id="rId9"/>
    <p:sldId id="263" r:id="rId10"/>
    <p:sldId id="270" r:id="rId11"/>
    <p:sldId id="265" r:id="rId12"/>
    <p:sldId id="266"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6697A"/>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48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576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233756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A000-3B5C-4350-9EE9-B29FA644EC03}"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389972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6A000-3B5C-4350-9EE9-B29FA644EC03}" type="datetimeFigureOut">
              <a:rPr lang="en-IN" smtClean="0"/>
              <a:t>23-11-2020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777C0-FB1A-4BD1-89DD-84183DAFDE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5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6A000-3B5C-4350-9EE9-B29FA644EC03}"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1580009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6A000-3B5C-4350-9EE9-B29FA644EC03}" type="datetimeFigureOut">
              <a:rPr lang="en-IN" smtClean="0"/>
              <a:t>23-11-2020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381818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6A000-3B5C-4350-9EE9-B29FA644EC03}" type="datetimeFigureOut">
              <a:rPr lang="en-IN" smtClean="0"/>
              <a:t>23-11-2020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264076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C6A000-3B5C-4350-9EE9-B29FA644EC03}" type="datetimeFigureOut">
              <a:rPr lang="en-IN" smtClean="0"/>
              <a:t>23-11-2020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63940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C6A000-3B5C-4350-9EE9-B29FA644EC03}" type="datetimeFigureOut">
              <a:rPr lang="en-IN" smtClean="0"/>
              <a:t>23-11-2020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E777C0-FB1A-4BD1-89DD-84183DAFDE67}" type="slidenum">
              <a:rPr lang="en-IN" smtClean="0"/>
              <a:t>‹#›</a:t>
            </a:fld>
            <a:endParaRPr lang="en-IN"/>
          </a:p>
        </p:txBody>
      </p:sp>
    </p:spTree>
    <p:extLst>
      <p:ext uri="{BB962C8B-B14F-4D97-AF65-F5344CB8AC3E}">
        <p14:creationId xmlns:p14="http://schemas.microsoft.com/office/powerpoint/2010/main" val="15465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6A000-3B5C-4350-9EE9-B29FA644EC03}" type="datetimeFigureOut">
              <a:rPr lang="en-IN" smtClean="0"/>
              <a:t>23-11-2020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777C0-FB1A-4BD1-89DD-84183DAFDE67}" type="slidenum">
              <a:rPr lang="en-IN" smtClean="0"/>
              <a:t>‹#›</a:t>
            </a:fld>
            <a:endParaRPr lang="en-IN"/>
          </a:p>
        </p:txBody>
      </p:sp>
    </p:spTree>
    <p:extLst>
      <p:ext uri="{BB962C8B-B14F-4D97-AF65-F5344CB8AC3E}">
        <p14:creationId xmlns:p14="http://schemas.microsoft.com/office/powerpoint/2010/main" val="103625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C6A000-3B5C-4350-9EE9-B29FA644EC03}" type="datetimeFigureOut">
              <a:rPr lang="en-IN" smtClean="0"/>
              <a:t>23-11-2020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E777C0-FB1A-4BD1-89DD-84183DAFDE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7794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oa-checkup-system.herokuapp.com/" TargetMode="External"/><Relationship Id="rId2" Type="http://schemas.openxmlformats.org/officeDocument/2006/relationships/hyperlink" Target="https://github.com/Gauravsharma-20/Minor-Projec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993-C6D8-4AA9-A115-D9DD87200361}"/>
              </a:ext>
            </a:extLst>
          </p:cNvPr>
          <p:cNvSpPr>
            <a:spLocks noGrp="1"/>
          </p:cNvSpPr>
          <p:nvPr>
            <p:ph type="title" idx="4294967295"/>
          </p:nvPr>
        </p:nvSpPr>
        <p:spPr>
          <a:xfrm>
            <a:off x="2704729" y="315928"/>
            <a:ext cx="6257185" cy="1961965"/>
          </a:xfrm>
        </p:spPr>
        <p:txBody>
          <a:bodyPr>
            <a:normAutofit fontScale="90000"/>
          </a:bodyPr>
          <a:lstStyle/>
          <a:p>
            <a:pPr algn="ctr"/>
            <a:r>
              <a:rPr lang="en-US" sz="7200" i="0" dirty="0">
                <a:solidFill>
                  <a:srgbClr val="FF5050"/>
                </a:solidFill>
                <a:effectLst/>
                <a:latin typeface="+mn-lt"/>
              </a:rPr>
              <a:t>Osteoarthritis Checkup System</a:t>
            </a:r>
            <a:endParaRPr lang="en-IN" sz="7200" dirty="0">
              <a:solidFill>
                <a:srgbClr val="FF5050"/>
              </a:solidFill>
              <a:latin typeface="+mn-lt"/>
            </a:endParaRPr>
          </a:p>
        </p:txBody>
      </p:sp>
      <p:sp>
        <p:nvSpPr>
          <p:cNvPr id="3" name="Subtitle 2">
            <a:extLst>
              <a:ext uri="{FF2B5EF4-FFF2-40B4-BE49-F238E27FC236}">
                <a16:creationId xmlns:a16="http://schemas.microsoft.com/office/drawing/2014/main" id="{6CB3C7F5-A800-44F7-AF61-47F00981481E}"/>
              </a:ext>
            </a:extLst>
          </p:cNvPr>
          <p:cNvSpPr>
            <a:spLocks noGrp="1"/>
          </p:cNvSpPr>
          <p:nvPr>
            <p:ph idx="4294967295"/>
          </p:nvPr>
        </p:nvSpPr>
        <p:spPr>
          <a:xfrm>
            <a:off x="3275858" y="3061994"/>
            <a:ext cx="5114925" cy="3222625"/>
          </a:xfrm>
        </p:spPr>
        <p:txBody>
          <a:bodyPr>
            <a:noAutofit/>
          </a:bodyPr>
          <a:lstStyle/>
          <a:p>
            <a:pPr algn="ctr"/>
            <a:r>
              <a:rPr lang="en-IN" sz="2000" b="0" i="0" u="sng" dirty="0">
                <a:solidFill>
                  <a:srgbClr val="24292E"/>
                </a:solidFill>
                <a:effectLst/>
                <a:latin typeface="+mn-lt"/>
              </a:rPr>
              <a:t>Group ID - 3 </a:t>
            </a:r>
          </a:p>
          <a:p>
            <a:pPr algn="ctr"/>
            <a:r>
              <a:rPr lang="en-IN" dirty="0">
                <a:solidFill>
                  <a:srgbClr val="24292E"/>
                </a:solidFill>
              </a:rPr>
              <a:t>Mentor: Dr. Trilok Chand</a:t>
            </a:r>
            <a:endParaRPr lang="en-IN" sz="2000" i="0" dirty="0">
              <a:solidFill>
                <a:srgbClr val="24292E"/>
              </a:solidFill>
              <a:effectLst/>
              <a:latin typeface="+mn-lt"/>
            </a:endParaRPr>
          </a:p>
          <a:p>
            <a:pPr algn="ctr"/>
            <a:r>
              <a:rPr lang="en-IN" sz="2000" b="0" i="0" dirty="0">
                <a:solidFill>
                  <a:srgbClr val="24292E"/>
                </a:solidFill>
                <a:effectLst/>
                <a:latin typeface="+mn-lt"/>
              </a:rPr>
              <a:t>Group Members: </a:t>
            </a:r>
          </a:p>
          <a:p>
            <a:r>
              <a:rPr lang="en-IN" sz="2000" b="0" i="0" dirty="0">
                <a:solidFill>
                  <a:srgbClr val="24292E"/>
                </a:solidFill>
                <a:effectLst/>
                <a:latin typeface="+mn-lt"/>
              </a:rPr>
              <a:t>            Aditya                                  SID-18103075</a:t>
            </a:r>
          </a:p>
          <a:p>
            <a:r>
              <a:rPr lang="en-IN" sz="2000" b="0" i="0" dirty="0">
                <a:solidFill>
                  <a:srgbClr val="24292E"/>
                </a:solidFill>
                <a:effectLst/>
                <a:latin typeface="+mn-lt"/>
              </a:rPr>
              <a:t>            Saarisht Thaman               SID-18103063</a:t>
            </a:r>
          </a:p>
          <a:p>
            <a:r>
              <a:rPr lang="en-IN" sz="2000" b="0" i="0" dirty="0">
                <a:solidFill>
                  <a:srgbClr val="24292E"/>
                </a:solidFill>
                <a:effectLst/>
                <a:latin typeface="+mn-lt"/>
              </a:rPr>
              <a:t>            Gaurav Sharma                  SID-18103050</a:t>
            </a:r>
          </a:p>
          <a:p>
            <a:r>
              <a:rPr lang="en-IN" sz="2000" b="0" i="0" dirty="0">
                <a:solidFill>
                  <a:srgbClr val="24292E"/>
                </a:solidFill>
                <a:effectLst/>
                <a:latin typeface="+mn-lt"/>
              </a:rPr>
              <a:t>            Aditya Kumar                     SID-18103010</a:t>
            </a:r>
            <a:endParaRPr lang="en-IN" sz="2000" dirty="0">
              <a:latin typeface="+mn-lt"/>
            </a:endParaRPr>
          </a:p>
        </p:txBody>
      </p:sp>
    </p:spTree>
    <p:extLst>
      <p:ext uri="{BB962C8B-B14F-4D97-AF65-F5344CB8AC3E}">
        <p14:creationId xmlns:p14="http://schemas.microsoft.com/office/powerpoint/2010/main" val="313354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B251-113F-4CD7-8A0E-D2615EDE0FE9}"/>
              </a:ext>
            </a:extLst>
          </p:cNvPr>
          <p:cNvSpPr>
            <a:spLocks noGrp="1"/>
          </p:cNvSpPr>
          <p:nvPr>
            <p:ph type="title" idx="4294967295"/>
          </p:nvPr>
        </p:nvSpPr>
        <p:spPr>
          <a:xfrm>
            <a:off x="1476653" y="0"/>
            <a:ext cx="8626135" cy="1198485"/>
          </a:xfrm>
        </p:spPr>
        <p:txBody>
          <a:bodyPr>
            <a:normAutofit/>
          </a:bodyPr>
          <a:lstStyle/>
          <a:p>
            <a:pPr algn="ctr"/>
            <a:r>
              <a:rPr lang="en-IN" sz="28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How System Utilizes Web Technology</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46D353C8-060A-4580-861E-61B2743DCD25}"/>
              </a:ext>
            </a:extLst>
          </p:cNvPr>
          <p:cNvSpPr>
            <a:spLocks noGrp="1"/>
          </p:cNvSpPr>
          <p:nvPr>
            <p:ph idx="4294967295"/>
          </p:nvPr>
        </p:nvSpPr>
        <p:spPr>
          <a:xfrm>
            <a:off x="488272" y="781235"/>
            <a:ext cx="11310151" cy="5619565"/>
          </a:xfrm>
        </p:spPr>
        <p:txBody>
          <a:bodyPr>
            <a:normAutofit/>
          </a:bodyPr>
          <a:lstStyle/>
          <a:p>
            <a:pPr algn="just">
              <a:lnSpc>
                <a:spcPct val="107000"/>
              </a:lnSpc>
              <a:spcAft>
                <a:spcPts val="800"/>
              </a:spcAft>
            </a:pPr>
            <a:r>
              <a:rPr lang="en-IN" sz="1600" dirty="0">
                <a:effectLst/>
                <a:ea typeface="Calibri" panose="020F0502020204030204" pitchFamily="34" charset="0"/>
                <a:cs typeface="Times New Roman" panose="02020603050405020304" pitchFamily="18" charset="0"/>
              </a:rPr>
              <a:t>System uses </a:t>
            </a:r>
            <a:r>
              <a:rPr lang="en-IN" sz="1600" b="1" dirty="0">
                <a:effectLst/>
                <a:ea typeface="Calibri" panose="020F0502020204030204" pitchFamily="34" charset="0"/>
                <a:cs typeface="Times New Roman" panose="02020603050405020304" pitchFamily="18" charset="0"/>
              </a:rPr>
              <a:t>Node</a:t>
            </a:r>
            <a:r>
              <a:rPr lang="en-IN" sz="1600" b="1" i="1" dirty="0">
                <a:effectLst/>
                <a:ea typeface="Calibri" panose="020F0502020204030204" pitchFamily="34" charset="0"/>
                <a:cs typeface="Times New Roman" panose="02020603050405020304" pitchFamily="18" charset="0"/>
              </a:rPr>
              <a:t>.</a:t>
            </a:r>
            <a:r>
              <a:rPr lang="en-IN" sz="1600" b="1" dirty="0">
                <a:effectLst/>
                <a:ea typeface="Calibri" panose="020F0502020204030204" pitchFamily="34" charset="0"/>
                <a:cs typeface="Times New Roman" panose="02020603050405020304" pitchFamily="18" charset="0"/>
              </a:rPr>
              <a:t>js</a:t>
            </a:r>
            <a:r>
              <a:rPr lang="en-IN" sz="1600" b="1" i="1" dirty="0">
                <a:effectLst/>
                <a:ea typeface="Calibri" panose="020F0502020204030204" pitchFamily="34" charset="0"/>
                <a:cs typeface="Times New Roman" panose="02020603050405020304" pitchFamily="18" charset="0"/>
              </a:rPr>
              <a:t> </a:t>
            </a:r>
            <a:r>
              <a:rPr lang="en-IN" sz="1600" b="1" dirty="0">
                <a:effectLst/>
                <a:ea typeface="Calibri" panose="020F0502020204030204" pitchFamily="34" charset="0"/>
                <a:cs typeface="Times New Roman" panose="02020603050405020304" pitchFamily="18" charset="0"/>
              </a:rPr>
              <a:t>with Express </a:t>
            </a:r>
            <a:r>
              <a:rPr lang="en-IN" sz="1600" dirty="0">
                <a:effectLst/>
                <a:ea typeface="Calibri" panose="020F0502020204030204" pitchFamily="34" charset="0"/>
                <a:cs typeface="Times New Roman" panose="02020603050405020304" pitchFamily="18" charset="0"/>
              </a:rPr>
              <a:t>framework</a:t>
            </a:r>
            <a:r>
              <a:rPr lang="en-IN" sz="1600" b="1" dirty="0">
                <a:effectLst/>
                <a:ea typeface="Calibri" panose="020F0502020204030204" pitchFamily="34" charset="0"/>
                <a:cs typeface="Times New Roman" panose="02020603050405020304" pitchFamily="18" charset="0"/>
              </a:rPr>
              <a:t> </a:t>
            </a:r>
            <a:r>
              <a:rPr lang="en-IN" sz="1600" dirty="0">
                <a:effectLst/>
                <a:ea typeface="Calibri" panose="020F0502020204030204" pitchFamily="34" charset="0"/>
                <a:cs typeface="Times New Roman" panose="02020603050405020304" pitchFamily="18" charset="0"/>
              </a:rPr>
              <a:t>at its Backend and </a:t>
            </a:r>
            <a:r>
              <a:rPr lang="en-IN" sz="1600" b="1" dirty="0">
                <a:effectLst/>
                <a:ea typeface="Calibri" panose="020F0502020204030204" pitchFamily="34" charset="0"/>
                <a:cs typeface="Times New Roman" panose="02020603050405020304" pitchFamily="18" charset="0"/>
              </a:rPr>
              <a:t>HTML, CSS(Bootstrap), JavaScript</a:t>
            </a:r>
            <a:r>
              <a:rPr lang="en-IN" sz="1600" dirty="0">
                <a:effectLst/>
                <a:ea typeface="Calibri" panose="020F0502020204030204" pitchFamily="34" charset="0"/>
                <a:cs typeface="Times New Roman" panose="02020603050405020304" pitchFamily="18" charset="0"/>
              </a:rPr>
              <a:t> at its Frontend.</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On opening the web application, the user is greeted by a Login/Registration Page. The login system uses the passport local strategy to authenticate users and </a:t>
            </a:r>
            <a:r>
              <a:rPr lang="en-IN" sz="1600" b="1" i="1" dirty="0">
                <a:effectLst/>
                <a:ea typeface="Calibri" panose="020F0502020204030204" pitchFamily="34" charset="0"/>
                <a:cs typeface="Times New Roman" panose="02020603050405020304" pitchFamily="18" charset="0"/>
              </a:rPr>
              <a:t>MongoDB</a:t>
            </a:r>
            <a:r>
              <a:rPr lang="en-IN" sz="1600" dirty="0">
                <a:effectLst/>
                <a:ea typeface="Calibri" panose="020F0502020204030204" pitchFamily="34" charset="0"/>
                <a:cs typeface="Times New Roman" panose="02020603050405020304" pitchFamily="18" charset="0"/>
              </a:rPr>
              <a:t> is used as the database to store user information as well as patient information and report data. All the passwords are encrypted and thus </a:t>
            </a:r>
            <a:r>
              <a:rPr lang="en-IN" sz="1600" b="1" dirty="0">
                <a:effectLst/>
                <a:ea typeface="Calibri" panose="020F0502020204030204" pitchFamily="34" charset="0"/>
                <a:cs typeface="Times New Roman" panose="02020603050405020304" pitchFamily="18" charset="0"/>
              </a:rPr>
              <a:t>made secure by </a:t>
            </a:r>
            <a:r>
              <a:rPr lang="en-IN" sz="1600" b="1" i="1" dirty="0">
                <a:effectLst/>
                <a:ea typeface="Calibri" panose="020F0502020204030204" pitchFamily="34" charset="0"/>
                <a:cs typeface="Times New Roman" panose="02020603050405020304" pitchFamily="18" charset="0"/>
              </a:rPr>
              <a:t>bcryptjs</a:t>
            </a:r>
            <a:r>
              <a:rPr lang="en-IN" sz="1600" dirty="0">
                <a:effectLst/>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On successfully logging in, the user gains access to the dashboard from which the user can generate a new report or visit old reports at his/her leisure. Most of the </a:t>
            </a:r>
            <a:r>
              <a:rPr lang="en-IN" sz="1600" b="1" dirty="0">
                <a:effectLst/>
                <a:ea typeface="Calibri" panose="020F0502020204030204" pitchFamily="34" charset="0"/>
                <a:cs typeface="Times New Roman" panose="02020603050405020304" pitchFamily="18" charset="0"/>
              </a:rPr>
              <a:t>webpages are dynamic</a:t>
            </a:r>
            <a:r>
              <a:rPr lang="en-IN" sz="1600" dirty="0">
                <a:effectLst/>
                <a:ea typeface="Calibri" panose="020F0502020204030204" pitchFamily="34" charset="0"/>
                <a:cs typeface="Times New Roman" panose="02020603050405020304" pitchFamily="18" charset="0"/>
              </a:rPr>
              <a:t> which is made possible by the </a:t>
            </a:r>
            <a:r>
              <a:rPr lang="en-IN" sz="1600" b="1" i="1" dirty="0">
                <a:effectLst/>
                <a:ea typeface="Calibri" panose="020F0502020204030204" pitchFamily="34" charset="0"/>
                <a:cs typeface="Times New Roman" panose="02020603050405020304" pitchFamily="18" charset="0"/>
              </a:rPr>
              <a:t>EJS</a:t>
            </a:r>
            <a:r>
              <a:rPr lang="en-IN" sz="1600" b="1" dirty="0">
                <a:effectLst/>
                <a:ea typeface="Calibri" panose="020F0502020204030204" pitchFamily="34" charset="0"/>
                <a:cs typeface="Times New Roman" panose="02020603050405020304" pitchFamily="18" charset="0"/>
              </a:rPr>
              <a:t> package in Node</a:t>
            </a:r>
            <a:r>
              <a:rPr lang="en-IN" sz="1600" dirty="0">
                <a:effectLst/>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After entering the details of a new patient and uploading their X-ray scan, a Deep Learning Model predicts the Grade of Osteoarthritis using </a:t>
            </a:r>
            <a:r>
              <a:rPr lang="en-IN" sz="1600" b="1" dirty="0">
                <a:effectLst/>
                <a:ea typeface="Calibri" panose="020F0502020204030204" pitchFamily="34" charset="0"/>
                <a:cs typeface="Times New Roman" panose="02020603050405020304" pitchFamily="18" charset="0"/>
              </a:rPr>
              <a:t>Python</a:t>
            </a:r>
            <a:r>
              <a:rPr lang="en-IN" sz="1600" dirty="0">
                <a:effectLst/>
                <a:ea typeface="Calibri" panose="020F0502020204030204" pitchFamily="34" charset="0"/>
                <a:cs typeface="Times New Roman" panose="02020603050405020304" pitchFamily="18" charset="0"/>
              </a:rPr>
              <a:t> script on the basis of the given information and generates a HTML report which is converted into a PDF format using the </a:t>
            </a:r>
            <a:r>
              <a:rPr lang="en-IN" sz="1600" b="1" i="1" dirty="0">
                <a:effectLst/>
                <a:ea typeface="Calibri" panose="020F0502020204030204" pitchFamily="34" charset="0"/>
                <a:cs typeface="Times New Roman" panose="02020603050405020304" pitchFamily="18" charset="0"/>
              </a:rPr>
              <a:t>puppeteer</a:t>
            </a:r>
            <a:r>
              <a:rPr lang="en-IN" sz="1600" b="1" dirty="0">
                <a:effectLst/>
                <a:ea typeface="Calibri" panose="020F0502020204030204" pitchFamily="34" charset="0"/>
                <a:cs typeface="Times New Roman" panose="02020603050405020304" pitchFamily="18" charset="0"/>
              </a:rPr>
              <a:t> API</a:t>
            </a:r>
            <a:r>
              <a:rPr lang="en-IN" sz="1600" dirty="0">
                <a:effectLst/>
                <a:ea typeface="Calibri" panose="020F0502020204030204" pitchFamily="34" charset="0"/>
                <a:cs typeface="Times New Roman" panose="02020603050405020304" pitchFamily="18" charset="0"/>
              </a:rPr>
              <a:t>. The user now has the option to print/download the report and save the information onto the database.</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Going back to the dashboard, the details of the patient added and the report can be accessed from the View Reports section. The server queries the database for information and displays the information of all the patients in a tabular form. Reports can be re-downloaded from here and the user also has the option to search for patients according to their Serial No., name, age etc.</a:t>
            </a:r>
          </a:p>
          <a:p>
            <a:pPr marL="342900" lvl="0" indent="-342900" algn="just">
              <a:lnSpc>
                <a:spcPct val="107000"/>
              </a:lnSpc>
              <a:buFont typeface="Symbol" panose="05050102010706020507" pitchFamily="18" charset="2"/>
              <a:buChar char=""/>
            </a:pPr>
            <a:r>
              <a:rPr lang="en-IN" sz="1600" dirty="0">
                <a:effectLst/>
                <a:ea typeface="Calibri" panose="020F0502020204030204" pitchFamily="34" charset="0"/>
                <a:cs typeface="Calibri" panose="020F0502020204030204" pitchFamily="34" charset="0"/>
              </a:rPr>
              <a:t>System also has the feature to change Language of the entire Interface using </a:t>
            </a:r>
            <a:r>
              <a:rPr lang="en-IN" sz="1600" b="1" i="1" dirty="0">
                <a:effectLst/>
                <a:ea typeface="Calibri" panose="020F0502020204030204" pitchFamily="34" charset="0"/>
                <a:cs typeface="Calibri" panose="020F0502020204030204" pitchFamily="34" charset="0"/>
              </a:rPr>
              <a:t>Google-Translate-Script</a:t>
            </a:r>
            <a:r>
              <a:rPr lang="en-IN" sz="1600" dirty="0">
                <a:effectLst/>
                <a:ea typeface="Calibri" panose="020F0502020204030204" pitchFamily="34" charset="0"/>
                <a:cs typeface="Calibri" panose="020F0502020204030204" pitchFamily="34" charset="0"/>
              </a:rPr>
              <a:t>. (137 languages including Hindi and Punjabi)</a:t>
            </a:r>
            <a:endParaRPr lang="en-IN" sz="16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600" dirty="0">
                <a:effectLst/>
                <a:ea typeface="Calibri" panose="020F0502020204030204" pitchFamily="34" charset="0"/>
                <a:cs typeface="Times New Roman" panose="02020603050405020304" pitchFamily="18" charset="0"/>
              </a:rPr>
              <a:t>Finally, the user can Logout to end the session!</a:t>
            </a:r>
          </a:p>
        </p:txBody>
      </p:sp>
    </p:spTree>
    <p:extLst>
      <p:ext uri="{BB962C8B-B14F-4D97-AF65-F5344CB8AC3E}">
        <p14:creationId xmlns:p14="http://schemas.microsoft.com/office/powerpoint/2010/main" val="33455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87B9B-E7D1-4386-92DF-162CE6C34C6B}"/>
              </a:ext>
            </a:extLst>
          </p:cNvPr>
          <p:cNvSpPr>
            <a:spLocks noGrp="1"/>
          </p:cNvSpPr>
          <p:nvPr>
            <p:ph idx="4294967295"/>
          </p:nvPr>
        </p:nvSpPr>
        <p:spPr>
          <a:xfrm>
            <a:off x="3355848" y="1829117"/>
            <a:ext cx="4700016" cy="1599883"/>
          </a:xfrm>
        </p:spPr>
        <p:txBody>
          <a:bodyPr>
            <a:noAutofit/>
          </a:bodyPr>
          <a:lstStyle/>
          <a:p>
            <a:pPr marL="0" indent="0" algn="ctr">
              <a:buNone/>
            </a:pPr>
            <a:r>
              <a:rPr lang="en-IN" sz="11100" dirty="0">
                <a:solidFill>
                  <a:schemeClr val="tx1"/>
                </a:solidFill>
              </a:rPr>
              <a:t>DEMO</a:t>
            </a:r>
          </a:p>
        </p:txBody>
      </p:sp>
    </p:spTree>
    <p:extLst>
      <p:ext uri="{BB962C8B-B14F-4D97-AF65-F5344CB8AC3E}">
        <p14:creationId xmlns:p14="http://schemas.microsoft.com/office/powerpoint/2010/main" val="548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164-7BAF-4B9C-B3EA-B9D74733020E}"/>
              </a:ext>
            </a:extLst>
          </p:cNvPr>
          <p:cNvSpPr>
            <a:spLocks noGrp="1"/>
          </p:cNvSpPr>
          <p:nvPr>
            <p:ph type="title" idx="4294967295"/>
          </p:nvPr>
        </p:nvSpPr>
        <p:spPr>
          <a:xfrm>
            <a:off x="4289425" y="0"/>
            <a:ext cx="3613150" cy="620713"/>
          </a:xfrm>
        </p:spPr>
        <p:txBody>
          <a:bodyPr>
            <a:noAutofit/>
          </a:bodyPr>
          <a:lstStyle/>
          <a:p>
            <a:pPr algn="ctr"/>
            <a:r>
              <a:rPr lang="en-IN" sz="4000" b="1" dirty="0">
                <a:solidFill>
                  <a:schemeClr val="tx1"/>
                </a:solidFill>
              </a:rPr>
              <a:t>System Details</a:t>
            </a:r>
          </a:p>
        </p:txBody>
      </p:sp>
      <p:graphicFrame>
        <p:nvGraphicFramePr>
          <p:cNvPr id="4" name="Table 11">
            <a:extLst>
              <a:ext uri="{FF2B5EF4-FFF2-40B4-BE49-F238E27FC236}">
                <a16:creationId xmlns:a16="http://schemas.microsoft.com/office/drawing/2014/main" id="{D2D30D2D-068B-4028-8976-81E0AFB741A3}"/>
              </a:ext>
            </a:extLst>
          </p:cNvPr>
          <p:cNvGraphicFramePr>
            <a:graphicFrameLocks/>
          </p:cNvGraphicFramePr>
          <p:nvPr>
            <p:extLst>
              <p:ext uri="{D42A27DB-BD31-4B8C-83A1-F6EECF244321}">
                <p14:modId xmlns:p14="http://schemas.microsoft.com/office/powerpoint/2010/main" val="735768559"/>
              </p:ext>
            </p:extLst>
          </p:nvPr>
        </p:nvGraphicFramePr>
        <p:xfrm>
          <a:off x="165716" y="620713"/>
          <a:ext cx="11860568" cy="1662670"/>
        </p:xfrm>
        <a:graphic>
          <a:graphicData uri="http://schemas.openxmlformats.org/drawingml/2006/table">
            <a:tbl>
              <a:tblPr firstRow="1" bandRow="1">
                <a:tableStyleId>{5C22544A-7EE6-4342-B048-85BDC9FD1C3A}</a:tableStyleId>
              </a:tblPr>
              <a:tblGrid>
                <a:gridCol w="5930284">
                  <a:extLst>
                    <a:ext uri="{9D8B030D-6E8A-4147-A177-3AD203B41FA5}">
                      <a16:colId xmlns:a16="http://schemas.microsoft.com/office/drawing/2014/main" val="1128972716"/>
                    </a:ext>
                  </a:extLst>
                </a:gridCol>
                <a:gridCol w="5930284">
                  <a:extLst>
                    <a:ext uri="{9D8B030D-6E8A-4147-A177-3AD203B41FA5}">
                      <a16:colId xmlns:a16="http://schemas.microsoft.com/office/drawing/2014/main" val="3033167710"/>
                    </a:ext>
                  </a:extLst>
                </a:gridCol>
              </a:tblGrid>
              <a:tr h="651750">
                <a:tc>
                  <a:txBody>
                    <a:bodyPr/>
                    <a:lstStyle/>
                    <a:p>
                      <a:pPr algn="ctr"/>
                      <a:r>
                        <a:rPr lang="en-IN" dirty="0"/>
                        <a:t>Our Model</a:t>
                      </a:r>
                    </a:p>
                  </a:txBody>
                  <a:tcPr/>
                </a:tc>
                <a:tc>
                  <a:txBody>
                    <a:bodyPr/>
                    <a:lstStyle/>
                    <a:p>
                      <a:pPr algn="ctr"/>
                      <a:r>
                        <a:rPr lang="en-IN" dirty="0"/>
                        <a:t>Industry Standard Model</a:t>
                      </a:r>
                    </a:p>
                  </a:txBody>
                  <a:tcPr/>
                </a:tc>
                <a:extLst>
                  <a:ext uri="{0D108BD9-81ED-4DB2-BD59-A6C34878D82A}">
                    <a16:rowId xmlns:a16="http://schemas.microsoft.com/office/drawing/2014/main" val="4010135734"/>
                  </a:ext>
                </a:extLst>
              </a:tr>
              <a:tr h="370840">
                <a:tc>
                  <a:txBody>
                    <a:bodyPr/>
                    <a:lstStyle/>
                    <a:p>
                      <a:r>
                        <a:rPr lang="en-IN" dirty="0"/>
                        <a:t>Size of the model is 108mb (Nearly 1/5</a:t>
                      </a:r>
                      <a:r>
                        <a:rPr lang="en-IN" baseline="30000" dirty="0"/>
                        <a:t>th</a:t>
                      </a:r>
                      <a:r>
                        <a:rPr lang="en-IN" dirty="0"/>
                        <a:t> of Industry Standard Model)</a:t>
                      </a:r>
                    </a:p>
                  </a:txBody>
                  <a:tcPr/>
                </a:tc>
                <a:tc>
                  <a:txBody>
                    <a:bodyPr/>
                    <a:lstStyle/>
                    <a:p>
                      <a:r>
                        <a:rPr lang="en-IN" dirty="0"/>
                        <a:t>Size of the model is more than 500mb</a:t>
                      </a:r>
                    </a:p>
                  </a:txBody>
                  <a:tcPr/>
                </a:tc>
                <a:extLst>
                  <a:ext uri="{0D108BD9-81ED-4DB2-BD59-A6C34878D82A}">
                    <a16:rowId xmlns:a16="http://schemas.microsoft.com/office/drawing/2014/main" val="3159950318"/>
                  </a:ext>
                </a:extLst>
              </a:tr>
              <a:tr h="370840">
                <a:tc>
                  <a:txBody>
                    <a:bodyPr/>
                    <a:lstStyle/>
                    <a:p>
                      <a:r>
                        <a:rPr lang="en-IN" dirty="0"/>
                        <a:t>Accuracy of Model is 75.42%</a:t>
                      </a:r>
                    </a:p>
                  </a:txBody>
                  <a:tcPr/>
                </a:tc>
                <a:tc>
                  <a:txBody>
                    <a:bodyPr/>
                    <a:lstStyle/>
                    <a:p>
                      <a:r>
                        <a:rPr lang="en-IN" dirty="0"/>
                        <a:t>Accuracy of Model stands at 69.7%</a:t>
                      </a:r>
                    </a:p>
                  </a:txBody>
                  <a:tcPr/>
                </a:tc>
                <a:extLst>
                  <a:ext uri="{0D108BD9-81ED-4DB2-BD59-A6C34878D82A}">
                    <a16:rowId xmlns:a16="http://schemas.microsoft.com/office/drawing/2014/main" val="1260165465"/>
                  </a:ext>
                </a:extLst>
              </a:tr>
            </a:tbl>
          </a:graphicData>
        </a:graphic>
      </p:graphicFrame>
      <p:pic>
        <p:nvPicPr>
          <p:cNvPr id="5" name="Picture 4">
            <a:extLst>
              <a:ext uri="{FF2B5EF4-FFF2-40B4-BE49-F238E27FC236}">
                <a16:creationId xmlns:a16="http://schemas.microsoft.com/office/drawing/2014/main" id="{81CF68AE-75D9-49E9-9CBD-6A9F32D5F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152" y="2283383"/>
            <a:ext cx="4385569" cy="4549805"/>
          </a:xfrm>
          <a:prstGeom prst="rect">
            <a:avLst/>
          </a:prstGeom>
        </p:spPr>
      </p:pic>
      <p:pic>
        <p:nvPicPr>
          <p:cNvPr id="7" name="Picture 6">
            <a:extLst>
              <a:ext uri="{FF2B5EF4-FFF2-40B4-BE49-F238E27FC236}">
                <a16:creationId xmlns:a16="http://schemas.microsoft.com/office/drawing/2014/main" id="{0FF6BB0F-2DD4-415F-A7E0-439731B34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279" y="2299714"/>
            <a:ext cx="4385569" cy="4549805"/>
          </a:xfrm>
          <a:prstGeom prst="rect">
            <a:avLst/>
          </a:prstGeom>
        </p:spPr>
      </p:pic>
      <p:sp>
        <p:nvSpPr>
          <p:cNvPr id="8" name="TextBox 7">
            <a:extLst>
              <a:ext uri="{FF2B5EF4-FFF2-40B4-BE49-F238E27FC236}">
                <a16:creationId xmlns:a16="http://schemas.microsoft.com/office/drawing/2014/main" id="{9FC3816D-28D6-442E-9065-CB731E1D1BF5}"/>
              </a:ext>
            </a:extLst>
          </p:cNvPr>
          <p:cNvSpPr txBox="1"/>
          <p:nvPr/>
        </p:nvSpPr>
        <p:spPr>
          <a:xfrm>
            <a:off x="10009575" y="4342841"/>
            <a:ext cx="1565428" cy="430887"/>
          </a:xfrm>
          <a:prstGeom prst="rect">
            <a:avLst/>
          </a:prstGeom>
          <a:noFill/>
        </p:spPr>
        <p:txBody>
          <a:bodyPr wrap="square" rtlCol="0">
            <a:spAutoFit/>
          </a:bodyPr>
          <a:lstStyle/>
          <a:p>
            <a:r>
              <a:rPr lang="en-IN" sz="1100" i="1" dirty="0"/>
              <a:t>*on our system’s </a:t>
            </a:r>
          </a:p>
          <a:p>
            <a:r>
              <a:rPr lang="en-IN" sz="1100" i="1" dirty="0"/>
              <a:t>   pre-processing</a:t>
            </a:r>
          </a:p>
        </p:txBody>
      </p:sp>
    </p:spTree>
    <p:extLst>
      <p:ext uri="{BB962C8B-B14F-4D97-AF65-F5344CB8AC3E}">
        <p14:creationId xmlns:p14="http://schemas.microsoft.com/office/powerpoint/2010/main" val="100138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FAD6D13-2C38-4E39-B9FC-16FDCBDD5866}"/>
              </a:ext>
            </a:extLst>
          </p:cNvPr>
          <p:cNvGraphicFramePr>
            <a:graphicFrameLocks noGrp="1"/>
          </p:cNvGraphicFramePr>
          <p:nvPr>
            <p:extLst>
              <p:ext uri="{D42A27DB-BD31-4B8C-83A1-F6EECF244321}">
                <p14:modId xmlns:p14="http://schemas.microsoft.com/office/powerpoint/2010/main" val="2908684280"/>
              </p:ext>
            </p:extLst>
          </p:nvPr>
        </p:nvGraphicFramePr>
        <p:xfrm>
          <a:off x="719091" y="0"/>
          <a:ext cx="10741982" cy="370840"/>
        </p:xfrm>
        <a:graphic>
          <a:graphicData uri="http://schemas.openxmlformats.org/drawingml/2006/table">
            <a:tbl>
              <a:tblPr firstRow="1" bandRow="1">
                <a:tableStyleId>{5C22544A-7EE6-4342-B048-85BDC9FD1C3A}</a:tableStyleId>
              </a:tblPr>
              <a:tblGrid>
                <a:gridCol w="5370991">
                  <a:extLst>
                    <a:ext uri="{9D8B030D-6E8A-4147-A177-3AD203B41FA5}">
                      <a16:colId xmlns:a16="http://schemas.microsoft.com/office/drawing/2014/main" val="162754318"/>
                    </a:ext>
                  </a:extLst>
                </a:gridCol>
                <a:gridCol w="5370991">
                  <a:extLst>
                    <a:ext uri="{9D8B030D-6E8A-4147-A177-3AD203B41FA5}">
                      <a16:colId xmlns:a16="http://schemas.microsoft.com/office/drawing/2014/main" val="3231436917"/>
                    </a:ext>
                  </a:extLst>
                </a:gridCol>
              </a:tblGrid>
              <a:tr h="370840">
                <a:tc>
                  <a:txBody>
                    <a:bodyPr/>
                    <a:lstStyle/>
                    <a:p>
                      <a:pPr algn="ctr"/>
                      <a:r>
                        <a:rPr lang="en-IN" dirty="0"/>
                        <a:t>Original Image</a:t>
                      </a:r>
                    </a:p>
                  </a:txBody>
                  <a:tcPr/>
                </a:tc>
                <a:tc>
                  <a:txBody>
                    <a:bodyPr/>
                    <a:lstStyle/>
                    <a:p>
                      <a:pPr algn="ctr"/>
                      <a:r>
                        <a:rPr lang="en-IN" dirty="0"/>
                        <a:t>Pre-processed Image</a:t>
                      </a:r>
                    </a:p>
                  </a:txBody>
                  <a:tcPr/>
                </a:tc>
                <a:extLst>
                  <a:ext uri="{0D108BD9-81ED-4DB2-BD59-A6C34878D82A}">
                    <a16:rowId xmlns:a16="http://schemas.microsoft.com/office/drawing/2014/main" val="4239556710"/>
                  </a:ext>
                </a:extLst>
              </a:tr>
            </a:tbl>
          </a:graphicData>
        </a:graphic>
      </p:graphicFrame>
      <p:pic>
        <p:nvPicPr>
          <p:cNvPr id="9" name="Picture 8">
            <a:extLst>
              <a:ext uri="{FF2B5EF4-FFF2-40B4-BE49-F238E27FC236}">
                <a16:creationId xmlns:a16="http://schemas.microsoft.com/office/drawing/2014/main" id="{4865C257-3FD0-4969-AD71-716F8EC1A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150" y="552450"/>
            <a:ext cx="2660329" cy="6181725"/>
          </a:xfrm>
          <a:prstGeom prst="rect">
            <a:avLst/>
          </a:prstGeom>
        </p:spPr>
      </p:pic>
      <p:pic>
        <p:nvPicPr>
          <p:cNvPr id="11" name="Picture 10">
            <a:extLst>
              <a:ext uri="{FF2B5EF4-FFF2-40B4-BE49-F238E27FC236}">
                <a16:creationId xmlns:a16="http://schemas.microsoft.com/office/drawing/2014/main" id="{CA052185-9884-42BC-A8C9-BD39A620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525" y="552450"/>
            <a:ext cx="2660329" cy="6181725"/>
          </a:xfrm>
          <a:prstGeom prst="rect">
            <a:avLst/>
          </a:prstGeom>
        </p:spPr>
      </p:pic>
    </p:spTree>
    <p:extLst>
      <p:ext uri="{BB962C8B-B14F-4D97-AF65-F5344CB8AC3E}">
        <p14:creationId xmlns:p14="http://schemas.microsoft.com/office/powerpoint/2010/main" val="421739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DF5D-CC70-4055-8381-AA1FDFFA2236}"/>
              </a:ext>
            </a:extLst>
          </p:cNvPr>
          <p:cNvSpPr>
            <a:spLocks noGrp="1"/>
          </p:cNvSpPr>
          <p:nvPr>
            <p:ph idx="4294967295"/>
          </p:nvPr>
        </p:nvSpPr>
        <p:spPr>
          <a:xfrm>
            <a:off x="923544" y="1823657"/>
            <a:ext cx="10168128" cy="1998535"/>
          </a:xfrm>
        </p:spPr>
        <p:txBody>
          <a:bodyPr>
            <a:normAutofit/>
          </a:bodyPr>
          <a:lstStyle/>
          <a:p>
            <a:pPr>
              <a:buFont typeface="Wingdings" panose="05000000000000000000" pitchFamily="2" charset="2"/>
              <a:buChar char="v"/>
            </a:pPr>
            <a:r>
              <a:rPr lang="en-IN" sz="13800" dirty="0">
                <a:solidFill>
                  <a:srgbClr val="0070C0"/>
                </a:solidFill>
              </a:rPr>
              <a:t>THANK YOU</a:t>
            </a:r>
          </a:p>
        </p:txBody>
      </p:sp>
      <p:sp>
        <p:nvSpPr>
          <p:cNvPr id="2" name="TextBox 1">
            <a:extLst>
              <a:ext uri="{FF2B5EF4-FFF2-40B4-BE49-F238E27FC236}">
                <a16:creationId xmlns:a16="http://schemas.microsoft.com/office/drawing/2014/main" id="{002E714A-5999-4C85-AC5D-CEDD3359FA6E}"/>
              </a:ext>
            </a:extLst>
          </p:cNvPr>
          <p:cNvSpPr txBox="1"/>
          <p:nvPr/>
        </p:nvSpPr>
        <p:spPr>
          <a:xfrm>
            <a:off x="2485748" y="4474346"/>
            <a:ext cx="8016535" cy="92333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GitHub Link: </a:t>
            </a:r>
            <a:r>
              <a:rPr lang="en-IN"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https://github.com/Gauravsharma-20/Minor-Project</a:t>
            </a:r>
            <a:endParaRPr lang="en-IN"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Deployed At: </a:t>
            </a:r>
            <a:r>
              <a:rPr lang="en-IN" dirty="0">
                <a:solidFill>
                  <a:srgbClr val="00B0F0"/>
                </a:solidFill>
                <a:hlinkClick r:id="rId3"/>
              </a:rPr>
              <a:t>https://oa-checkup-system.herokuapp.com/</a:t>
            </a:r>
            <a:endParaRPr lang="en-IN" dirty="0">
              <a:solidFill>
                <a:srgbClr val="00B0F0"/>
              </a:solidFill>
            </a:endParaRPr>
          </a:p>
        </p:txBody>
      </p:sp>
    </p:spTree>
    <p:extLst>
      <p:ext uri="{BB962C8B-B14F-4D97-AF65-F5344CB8AC3E}">
        <p14:creationId xmlns:p14="http://schemas.microsoft.com/office/powerpoint/2010/main" val="388072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3B0-3ECA-4F1C-B189-E7A1368ED0C4}"/>
              </a:ext>
            </a:extLst>
          </p:cNvPr>
          <p:cNvSpPr>
            <a:spLocks noGrp="1"/>
          </p:cNvSpPr>
          <p:nvPr>
            <p:ph type="title"/>
          </p:nvPr>
        </p:nvSpPr>
        <p:spPr/>
        <p:txBody>
          <a:bodyPr/>
          <a:lstStyle/>
          <a:p>
            <a:pPr algn="ctr"/>
            <a:r>
              <a:rPr lang="en-IN" dirty="0">
                <a:solidFill>
                  <a:schemeClr val="tx1"/>
                </a:solidFill>
                <a:latin typeface="+mn-lt"/>
              </a:rPr>
              <a:t>Motivation</a:t>
            </a:r>
          </a:p>
        </p:txBody>
      </p:sp>
      <p:pic>
        <p:nvPicPr>
          <p:cNvPr id="5" name="Content Placeholder 4">
            <a:extLst>
              <a:ext uri="{FF2B5EF4-FFF2-40B4-BE49-F238E27FC236}">
                <a16:creationId xmlns:a16="http://schemas.microsoft.com/office/drawing/2014/main" id="{675AC728-76AE-4F79-A3B3-05EB0B49E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939" y="2653665"/>
            <a:ext cx="2133600" cy="2133600"/>
          </a:xfrm>
        </p:spPr>
      </p:pic>
      <p:sp>
        <p:nvSpPr>
          <p:cNvPr id="7" name="TextBox 6">
            <a:extLst>
              <a:ext uri="{FF2B5EF4-FFF2-40B4-BE49-F238E27FC236}">
                <a16:creationId xmlns:a16="http://schemas.microsoft.com/office/drawing/2014/main" id="{AC9D9A67-1FEB-4FAA-974C-F9B1F2F16FC2}"/>
              </a:ext>
            </a:extLst>
          </p:cNvPr>
          <p:cNvSpPr txBox="1"/>
          <p:nvPr/>
        </p:nvSpPr>
        <p:spPr>
          <a:xfrm>
            <a:off x="1097280" y="2047082"/>
            <a:ext cx="8490752"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Way too much time involved in the traditional method:</a:t>
            </a:r>
          </a:p>
          <a:p>
            <a:pPr marL="800100" lvl="1" indent="-342900">
              <a:buFont typeface="Arial" panose="020B0604020202020204" pitchFamily="34" charset="0"/>
              <a:buChar char="•"/>
            </a:pPr>
            <a:r>
              <a:rPr lang="en-IN" sz="2400" dirty="0"/>
              <a:t>High population</a:t>
            </a:r>
          </a:p>
          <a:p>
            <a:pPr marL="800100" lvl="1" indent="-342900">
              <a:buFont typeface="Arial" panose="020B0604020202020204" pitchFamily="34" charset="0"/>
              <a:buChar char="•"/>
            </a:pPr>
            <a:r>
              <a:rPr lang="en-IN" sz="2400" dirty="0"/>
              <a:t>Government vs Private Hospitals</a:t>
            </a:r>
          </a:p>
          <a:p>
            <a:pPr marL="800100" lvl="1" indent="-342900">
              <a:buFont typeface="Arial" panose="020B0604020202020204" pitchFamily="34" charset="0"/>
              <a:buChar char="•"/>
            </a:pPr>
            <a:r>
              <a:rPr lang="en-IN" sz="2400" dirty="0"/>
              <a:t>Overhead of Medicine Practitioner</a:t>
            </a:r>
          </a:p>
          <a:p>
            <a:pPr marL="342900" indent="-342900">
              <a:buFont typeface="Wingdings" panose="05000000000000000000" pitchFamily="2" charset="2"/>
              <a:buChar char="v"/>
            </a:pPr>
            <a:r>
              <a:rPr lang="en-IN" sz="2400" dirty="0"/>
              <a:t>Art Effects on X-ray</a:t>
            </a:r>
          </a:p>
          <a:p>
            <a:pPr marL="342900" indent="-342900">
              <a:buFont typeface="Wingdings" panose="05000000000000000000" pitchFamily="2" charset="2"/>
              <a:buChar char="v"/>
            </a:pPr>
            <a:r>
              <a:rPr lang="en-IN" sz="2400" dirty="0"/>
              <a:t>Management of physical reports is difficult</a:t>
            </a:r>
          </a:p>
          <a:p>
            <a:pPr marL="342900" indent="-342900">
              <a:buFont typeface="Wingdings" panose="05000000000000000000" pitchFamily="2" charset="2"/>
              <a:buChar char="v"/>
            </a:pPr>
            <a:r>
              <a:rPr lang="en-IN" sz="2400" dirty="0"/>
              <a:t>Results Dependent on experience of Radiologist</a:t>
            </a:r>
          </a:p>
          <a:p>
            <a:pPr marL="342900" indent="-342900">
              <a:buFont typeface="Wingdings" panose="05000000000000000000" pitchFamily="2" charset="2"/>
              <a:buChar char="v"/>
            </a:pPr>
            <a:r>
              <a:rPr lang="en-IN" sz="2400" dirty="0"/>
              <a:t>Lack of proper infrastructure and services in rural regions</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p:txBody>
      </p:sp>
    </p:spTree>
    <p:extLst>
      <p:ext uri="{BB962C8B-B14F-4D97-AF65-F5344CB8AC3E}">
        <p14:creationId xmlns:p14="http://schemas.microsoft.com/office/powerpoint/2010/main" val="9188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FCFD-CA44-41CC-B661-FAB8FDC9265E}"/>
              </a:ext>
            </a:extLst>
          </p:cNvPr>
          <p:cNvSpPr>
            <a:spLocks noGrp="1"/>
          </p:cNvSpPr>
          <p:nvPr>
            <p:ph type="title"/>
          </p:nvPr>
        </p:nvSpPr>
        <p:spPr/>
        <p:txBody>
          <a:bodyPr/>
          <a:lstStyle/>
          <a:p>
            <a:pPr algn="ctr"/>
            <a:r>
              <a:rPr lang="en-IN" dirty="0">
                <a:solidFill>
                  <a:schemeClr val="tx1"/>
                </a:solidFill>
                <a:latin typeface="+mn-lt"/>
              </a:rPr>
              <a:t>Features</a:t>
            </a:r>
          </a:p>
        </p:txBody>
      </p:sp>
      <p:sp>
        <p:nvSpPr>
          <p:cNvPr id="3" name="Content Placeholder 2">
            <a:extLst>
              <a:ext uri="{FF2B5EF4-FFF2-40B4-BE49-F238E27FC236}">
                <a16:creationId xmlns:a16="http://schemas.microsoft.com/office/drawing/2014/main" id="{FC064B60-91A5-49B7-B090-FF34FFFAC80B}"/>
              </a:ext>
            </a:extLst>
          </p:cNvPr>
          <p:cNvSpPr>
            <a:spLocks noGrp="1"/>
          </p:cNvSpPr>
          <p:nvPr>
            <p:ph idx="1"/>
          </p:nvPr>
        </p:nvSpPr>
        <p:spPr/>
        <p:txBody>
          <a:bodyPr>
            <a:normAutofit lnSpcReduction="10000"/>
          </a:bodyPr>
          <a:lstStyle/>
          <a:p>
            <a:pPr>
              <a:buFont typeface="Wingdings" panose="05000000000000000000" pitchFamily="2" charset="2"/>
              <a:buChar char="v"/>
            </a:pPr>
            <a:r>
              <a:rPr lang="en-IN" sz="2400" dirty="0">
                <a:solidFill>
                  <a:schemeClr val="tx1"/>
                </a:solidFill>
              </a:rPr>
              <a:t>Register/Login user</a:t>
            </a:r>
          </a:p>
          <a:p>
            <a:pPr>
              <a:buFont typeface="Wingdings" panose="05000000000000000000" pitchFamily="2" charset="2"/>
              <a:buChar char="v"/>
            </a:pPr>
            <a:r>
              <a:rPr lang="en-IN" sz="2400" dirty="0">
                <a:solidFill>
                  <a:schemeClr val="tx1"/>
                </a:solidFill>
              </a:rPr>
              <a:t>Generating New Report</a:t>
            </a:r>
          </a:p>
          <a:p>
            <a:pPr>
              <a:buFont typeface="Wingdings" panose="05000000000000000000" pitchFamily="2" charset="2"/>
              <a:buChar char="v"/>
            </a:pPr>
            <a:r>
              <a:rPr lang="en-IN" sz="2400" dirty="0">
                <a:solidFill>
                  <a:schemeClr val="tx1"/>
                </a:solidFill>
              </a:rPr>
              <a:t>Download/Print Report</a:t>
            </a:r>
          </a:p>
          <a:p>
            <a:pPr>
              <a:buFont typeface="Wingdings" panose="05000000000000000000" pitchFamily="2" charset="2"/>
              <a:buChar char="v"/>
            </a:pPr>
            <a:r>
              <a:rPr lang="en-IN" sz="2400" dirty="0">
                <a:solidFill>
                  <a:schemeClr val="tx1"/>
                </a:solidFill>
              </a:rPr>
              <a:t>View-Download-Search Patients Report’s based on</a:t>
            </a:r>
          </a:p>
          <a:p>
            <a:pPr lvl="1"/>
            <a:r>
              <a:rPr lang="en-IN" sz="2000" dirty="0">
                <a:solidFill>
                  <a:schemeClr val="tx1"/>
                </a:solidFill>
              </a:rPr>
              <a:t>Serial No.</a:t>
            </a:r>
          </a:p>
          <a:p>
            <a:pPr lvl="1"/>
            <a:r>
              <a:rPr lang="en-IN" sz="2000" dirty="0">
                <a:solidFill>
                  <a:schemeClr val="tx1"/>
                </a:solidFill>
              </a:rPr>
              <a:t>Gender</a:t>
            </a:r>
          </a:p>
          <a:p>
            <a:pPr lvl="1"/>
            <a:r>
              <a:rPr lang="en-IN" sz="2000" dirty="0">
                <a:solidFill>
                  <a:schemeClr val="tx1"/>
                </a:solidFill>
              </a:rPr>
              <a:t>Grade</a:t>
            </a:r>
          </a:p>
          <a:p>
            <a:pPr lvl="1"/>
            <a:r>
              <a:rPr lang="en-IN" sz="2000" dirty="0">
                <a:solidFill>
                  <a:schemeClr val="tx1"/>
                </a:solidFill>
              </a:rPr>
              <a:t>Name</a:t>
            </a:r>
          </a:p>
          <a:p>
            <a:pPr lvl="1"/>
            <a:r>
              <a:rPr lang="en-IN" sz="2000" dirty="0">
                <a:solidFill>
                  <a:schemeClr val="tx1"/>
                </a:solidFill>
              </a:rPr>
              <a:t>Age</a:t>
            </a:r>
          </a:p>
          <a:p>
            <a:pPr>
              <a:buFont typeface="Wingdings" panose="05000000000000000000" pitchFamily="2" charset="2"/>
              <a:buChar char="v"/>
            </a:pPr>
            <a:r>
              <a:rPr lang="en-IN" sz="2400" dirty="0">
                <a:solidFill>
                  <a:schemeClr val="tx1"/>
                </a:solidFill>
              </a:rPr>
              <a:t>Change System’s Language( 137 languages including Hindi and Punjabi)</a:t>
            </a:r>
          </a:p>
          <a:p>
            <a:pPr marL="457200" lvl="1" indent="0">
              <a:buNone/>
            </a:pPr>
            <a:endParaRPr lang="en-IN" sz="2000" dirty="0">
              <a:solidFill>
                <a:schemeClr val="tx1"/>
              </a:solidFill>
            </a:endParaRPr>
          </a:p>
          <a:p>
            <a:pPr marL="0" indent="0">
              <a:buNone/>
            </a:pPr>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323785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6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A449DD-F8BE-4B64-8812-DE330D29B2E0}"/>
              </a:ext>
            </a:extLst>
          </p:cNvPr>
          <p:cNvSpPr txBox="1"/>
          <p:nvPr/>
        </p:nvSpPr>
        <p:spPr>
          <a:xfrm>
            <a:off x="2032986" y="1864311"/>
            <a:ext cx="8558074" cy="1569660"/>
          </a:xfrm>
          <a:prstGeom prst="rect">
            <a:avLst/>
          </a:prstGeom>
          <a:noFill/>
        </p:spPr>
        <p:txBody>
          <a:bodyPr wrap="square" rtlCol="0">
            <a:spAutoFit/>
          </a:bodyPr>
          <a:lstStyle/>
          <a:p>
            <a:pPr algn="ctr"/>
            <a:r>
              <a:rPr lang="en-IN" sz="9600" dirty="0"/>
              <a:t>Diagrams</a:t>
            </a:r>
          </a:p>
        </p:txBody>
      </p:sp>
    </p:spTree>
    <p:extLst>
      <p:ext uri="{BB962C8B-B14F-4D97-AF65-F5344CB8AC3E}">
        <p14:creationId xmlns:p14="http://schemas.microsoft.com/office/powerpoint/2010/main" val="237027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A1EA32-B1F7-4838-A4D4-CDE2C128DF0A}"/>
              </a:ext>
            </a:extLst>
          </p:cNvPr>
          <p:cNvSpPr txBox="1"/>
          <p:nvPr/>
        </p:nvSpPr>
        <p:spPr>
          <a:xfrm>
            <a:off x="2521258" y="0"/>
            <a:ext cx="7013359" cy="461665"/>
          </a:xfrm>
          <a:prstGeom prst="rect">
            <a:avLst/>
          </a:prstGeom>
          <a:noFill/>
        </p:spPr>
        <p:txBody>
          <a:bodyPr wrap="square" rtlCol="0">
            <a:spAutoFit/>
          </a:bodyPr>
          <a:lstStyle/>
          <a:p>
            <a:pPr algn="ctr"/>
            <a:r>
              <a:rPr lang="en-IN" sz="2400" b="1" dirty="0"/>
              <a:t>Class Diagram</a:t>
            </a:r>
          </a:p>
        </p:txBody>
      </p:sp>
      <p:pic>
        <p:nvPicPr>
          <p:cNvPr id="18" name="Content Placeholder 17">
            <a:extLst>
              <a:ext uri="{FF2B5EF4-FFF2-40B4-BE49-F238E27FC236}">
                <a16:creationId xmlns:a16="http://schemas.microsoft.com/office/drawing/2014/main" id="{B6D84F19-30B4-4386-92D9-A6DEC7AA7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754" y="461664"/>
            <a:ext cx="9707046" cy="6036789"/>
          </a:xfrm>
        </p:spPr>
      </p:pic>
    </p:spTree>
    <p:extLst>
      <p:ext uri="{BB962C8B-B14F-4D97-AF65-F5344CB8AC3E}">
        <p14:creationId xmlns:p14="http://schemas.microsoft.com/office/powerpoint/2010/main" val="319180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C95786-1991-4D6E-B8BA-88EB560CE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346230"/>
            <a:ext cx="8743949" cy="6596108"/>
          </a:xfrm>
        </p:spPr>
      </p:pic>
      <p:sp>
        <p:nvSpPr>
          <p:cNvPr id="7" name="TextBox 6">
            <a:extLst>
              <a:ext uri="{FF2B5EF4-FFF2-40B4-BE49-F238E27FC236}">
                <a16:creationId xmlns:a16="http://schemas.microsoft.com/office/drawing/2014/main" id="{07B800C0-9C7B-446D-80A5-3F46A487555C}"/>
              </a:ext>
            </a:extLst>
          </p:cNvPr>
          <p:cNvSpPr txBox="1"/>
          <p:nvPr/>
        </p:nvSpPr>
        <p:spPr>
          <a:xfrm>
            <a:off x="4403323" y="44361"/>
            <a:ext cx="4119239" cy="461665"/>
          </a:xfrm>
          <a:prstGeom prst="rect">
            <a:avLst/>
          </a:prstGeom>
          <a:noFill/>
        </p:spPr>
        <p:txBody>
          <a:bodyPr wrap="square" rtlCol="0">
            <a:spAutoFit/>
          </a:bodyPr>
          <a:lstStyle/>
          <a:p>
            <a:pPr algn="ctr"/>
            <a:r>
              <a:rPr lang="en-IN" sz="2400" b="1" dirty="0"/>
              <a:t>Use Case Diagram</a:t>
            </a:r>
          </a:p>
        </p:txBody>
      </p:sp>
    </p:spTree>
    <p:extLst>
      <p:ext uri="{BB962C8B-B14F-4D97-AF65-F5344CB8AC3E}">
        <p14:creationId xmlns:p14="http://schemas.microsoft.com/office/powerpoint/2010/main" val="122124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6577325-5E81-4BDF-9EE5-77273FF63BF4}"/>
              </a:ext>
            </a:extLst>
          </p:cNvPr>
          <p:cNvSpPr txBox="1"/>
          <p:nvPr/>
        </p:nvSpPr>
        <p:spPr>
          <a:xfrm>
            <a:off x="5142251" y="-6454"/>
            <a:ext cx="2331868" cy="646331"/>
          </a:xfrm>
          <a:prstGeom prst="rect">
            <a:avLst/>
          </a:prstGeom>
          <a:noFill/>
        </p:spPr>
        <p:txBody>
          <a:bodyPr wrap="square" rtlCol="0">
            <a:spAutoFit/>
          </a:bodyPr>
          <a:lstStyle/>
          <a:p>
            <a:pPr algn="ctr"/>
            <a:r>
              <a:rPr lang="en-IN" b="1" i="0" dirty="0">
                <a:effectLst/>
                <a:latin typeface="-apple-system"/>
              </a:rPr>
              <a:t>Activity Diagram</a:t>
            </a:r>
            <a:endParaRPr lang="en-IN" b="0" i="0" dirty="0">
              <a:effectLst/>
              <a:latin typeface="-apple-system"/>
            </a:endParaRPr>
          </a:p>
          <a:p>
            <a:pPr algn="ctr"/>
            <a:endParaRPr lang="en-IN" dirty="0"/>
          </a:p>
        </p:txBody>
      </p:sp>
      <p:pic>
        <p:nvPicPr>
          <p:cNvPr id="6" name="Content Placeholder 5">
            <a:extLst>
              <a:ext uri="{FF2B5EF4-FFF2-40B4-BE49-F238E27FC236}">
                <a16:creationId xmlns:a16="http://schemas.microsoft.com/office/drawing/2014/main" id="{AF611505-109B-4428-90D6-4BC26167C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8741" y="316712"/>
            <a:ext cx="9614517" cy="6541288"/>
          </a:xfrm>
        </p:spPr>
      </p:pic>
    </p:spTree>
    <p:extLst>
      <p:ext uri="{BB962C8B-B14F-4D97-AF65-F5344CB8AC3E}">
        <p14:creationId xmlns:p14="http://schemas.microsoft.com/office/powerpoint/2010/main" val="75564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DBC2-E526-456B-A6D7-4ED38F12B904}"/>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CD022FB3-8024-4C67-A525-B45D60971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656"/>
            <a:ext cx="12192000" cy="6829343"/>
          </a:xfrm>
        </p:spPr>
      </p:pic>
      <p:sp>
        <p:nvSpPr>
          <p:cNvPr id="8" name="TextBox 7">
            <a:extLst>
              <a:ext uri="{FF2B5EF4-FFF2-40B4-BE49-F238E27FC236}">
                <a16:creationId xmlns:a16="http://schemas.microsoft.com/office/drawing/2014/main" id="{B1E34E85-7DDD-4871-82C8-CB23071A7817}"/>
              </a:ext>
            </a:extLst>
          </p:cNvPr>
          <p:cNvSpPr txBox="1"/>
          <p:nvPr/>
        </p:nvSpPr>
        <p:spPr>
          <a:xfrm>
            <a:off x="5043996" y="168676"/>
            <a:ext cx="2104007" cy="369332"/>
          </a:xfrm>
          <a:prstGeom prst="rect">
            <a:avLst/>
          </a:prstGeom>
          <a:noFill/>
        </p:spPr>
        <p:txBody>
          <a:bodyPr wrap="square" rtlCol="0">
            <a:spAutoFit/>
          </a:bodyPr>
          <a:lstStyle/>
          <a:p>
            <a:r>
              <a:rPr lang="en-IN" b="1" dirty="0"/>
              <a:t>Sequence Diagram</a:t>
            </a:r>
          </a:p>
        </p:txBody>
      </p:sp>
    </p:spTree>
    <p:extLst>
      <p:ext uri="{BB962C8B-B14F-4D97-AF65-F5344CB8AC3E}">
        <p14:creationId xmlns:p14="http://schemas.microsoft.com/office/powerpoint/2010/main" val="374453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75F8382-49CD-4606-9485-5E8C1C138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78"/>
            <a:ext cx="12192000" cy="6858000"/>
          </a:xfrm>
        </p:spPr>
      </p:pic>
    </p:spTree>
    <p:extLst>
      <p:ext uri="{BB962C8B-B14F-4D97-AF65-F5344CB8AC3E}">
        <p14:creationId xmlns:p14="http://schemas.microsoft.com/office/powerpoint/2010/main" val="448221634"/>
      </p:ext>
    </p:extLst>
  </p:cSld>
  <p:clrMapOvr>
    <a:masterClrMapping/>
  </p:clrMapOvr>
</p:sld>
</file>

<file path=ppt/theme/theme1.xml><?xml version="1.0" encoding="utf-8"?>
<a:theme xmlns:a="http://schemas.openxmlformats.org/drawingml/2006/main" name="Retrospect">
  <a:themeElements>
    <a:clrScheme name="Custom 3">
      <a:dk1>
        <a:srgbClr val="000000"/>
      </a:dk1>
      <a:lt1>
        <a:srgbClr val="F2F2F2"/>
      </a:lt1>
      <a:dk2>
        <a:srgbClr val="637052"/>
      </a:dk2>
      <a:lt2>
        <a:srgbClr val="CCDDEA"/>
      </a:lt2>
      <a:accent1>
        <a:srgbClr val="E48312"/>
      </a:accent1>
      <a:accent2>
        <a:srgbClr val="16697A"/>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3188</TotalTime>
  <Words>513</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Symbol</vt:lpstr>
      <vt:lpstr>Wingdings</vt:lpstr>
      <vt:lpstr>Retrospect</vt:lpstr>
      <vt:lpstr>Osteoarthritis Checkup System</vt:lpstr>
      <vt:lpstr>Motivation</vt:lpstr>
      <vt:lpstr>Features</vt:lpstr>
      <vt:lpstr>PowerPoint Presentation</vt:lpstr>
      <vt:lpstr>PowerPoint Presentation</vt:lpstr>
      <vt:lpstr>PowerPoint Presentation</vt:lpstr>
      <vt:lpstr>PowerPoint Presentation</vt:lpstr>
      <vt:lpstr>PowerPoint Presentation</vt:lpstr>
      <vt:lpstr>PowerPoint Presentation</vt:lpstr>
      <vt:lpstr>How System Utilizes Web Technology </vt:lpstr>
      <vt:lpstr>PowerPoint Presentation</vt:lpstr>
      <vt:lpstr>System Details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Osteoarthritis Checkup System</dc:title>
  <dc:creator>Gaurav Sharma</dc:creator>
  <cp:lastModifiedBy>Gaurav Sharma</cp:lastModifiedBy>
  <cp:revision>41</cp:revision>
  <dcterms:created xsi:type="dcterms:W3CDTF">2020-10-26T04:18:52Z</dcterms:created>
  <dcterms:modified xsi:type="dcterms:W3CDTF">2020-11-25T03:17:41Z</dcterms:modified>
</cp:coreProperties>
</file>