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7" r:id="rId11"/>
    <p:sldId id="269" r:id="rId12"/>
    <p:sldId id="270" r:id="rId13"/>
    <p:sldId id="271" r:id="rId14"/>
    <p:sldId id="273" r:id="rId15"/>
    <p:sldId id="272" r:id="rId16"/>
    <p:sldId id="274"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66FF"/>
    <a:srgbClr val="3333FF"/>
    <a:srgbClr val="33CCFF"/>
    <a:srgbClr val="FF3300"/>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38AE24-FA28-4E1B-B48F-4FD16922AB7E}"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D3D7-6963-4F8D-8D25-7B9EF07EFB4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97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8AE24-FA28-4E1B-B48F-4FD16922AB7E}"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D3D7-6963-4F8D-8D25-7B9EF07EFB41}" type="slidenum">
              <a:rPr lang="en-IN" smtClean="0"/>
              <a:t>‹#›</a:t>
            </a:fld>
            <a:endParaRPr lang="en-IN"/>
          </a:p>
        </p:txBody>
      </p:sp>
    </p:spTree>
    <p:extLst>
      <p:ext uri="{BB962C8B-B14F-4D97-AF65-F5344CB8AC3E}">
        <p14:creationId xmlns:p14="http://schemas.microsoft.com/office/powerpoint/2010/main" val="257887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8AE24-FA28-4E1B-B48F-4FD16922AB7E}"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D3D7-6963-4F8D-8D25-7B9EF07EFB41}" type="slidenum">
              <a:rPr lang="en-IN" smtClean="0"/>
              <a:t>‹#›</a:t>
            </a:fld>
            <a:endParaRPr lang="en-IN"/>
          </a:p>
        </p:txBody>
      </p:sp>
    </p:spTree>
    <p:extLst>
      <p:ext uri="{BB962C8B-B14F-4D97-AF65-F5344CB8AC3E}">
        <p14:creationId xmlns:p14="http://schemas.microsoft.com/office/powerpoint/2010/main" val="341842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8AE24-FA28-4E1B-B48F-4FD16922AB7E}"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D3D7-6963-4F8D-8D25-7B9EF07EFB41}" type="slidenum">
              <a:rPr lang="en-IN" smtClean="0"/>
              <a:t>‹#›</a:t>
            </a:fld>
            <a:endParaRPr lang="en-IN"/>
          </a:p>
        </p:txBody>
      </p:sp>
    </p:spTree>
    <p:extLst>
      <p:ext uri="{BB962C8B-B14F-4D97-AF65-F5344CB8AC3E}">
        <p14:creationId xmlns:p14="http://schemas.microsoft.com/office/powerpoint/2010/main" val="152640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38AE24-FA28-4E1B-B48F-4FD16922AB7E}"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1D3D7-6963-4F8D-8D25-7B9EF07EFB4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85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38AE24-FA28-4E1B-B48F-4FD16922AB7E}" type="datetimeFigureOut">
              <a:rPr lang="en-IN" smtClean="0"/>
              <a:t>29-05-2020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1D3D7-6963-4F8D-8D25-7B9EF07EFB41}" type="slidenum">
              <a:rPr lang="en-IN" smtClean="0"/>
              <a:t>‹#›</a:t>
            </a:fld>
            <a:endParaRPr lang="en-IN"/>
          </a:p>
        </p:txBody>
      </p:sp>
    </p:spTree>
    <p:extLst>
      <p:ext uri="{BB962C8B-B14F-4D97-AF65-F5344CB8AC3E}">
        <p14:creationId xmlns:p14="http://schemas.microsoft.com/office/powerpoint/2010/main" val="151170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38AE24-FA28-4E1B-B48F-4FD16922AB7E}" type="datetimeFigureOut">
              <a:rPr lang="en-IN" smtClean="0"/>
              <a:t>29-05-2020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1D3D7-6963-4F8D-8D25-7B9EF07EFB41}" type="slidenum">
              <a:rPr lang="en-IN" smtClean="0"/>
              <a:t>‹#›</a:t>
            </a:fld>
            <a:endParaRPr lang="en-IN"/>
          </a:p>
        </p:txBody>
      </p:sp>
    </p:spTree>
    <p:extLst>
      <p:ext uri="{BB962C8B-B14F-4D97-AF65-F5344CB8AC3E}">
        <p14:creationId xmlns:p14="http://schemas.microsoft.com/office/powerpoint/2010/main" val="348563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38AE24-FA28-4E1B-B48F-4FD16922AB7E}" type="datetimeFigureOut">
              <a:rPr lang="en-IN" smtClean="0"/>
              <a:t>29-05-2020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1D3D7-6963-4F8D-8D25-7B9EF07EFB41}" type="slidenum">
              <a:rPr lang="en-IN" smtClean="0"/>
              <a:t>‹#›</a:t>
            </a:fld>
            <a:endParaRPr lang="en-IN"/>
          </a:p>
        </p:txBody>
      </p:sp>
    </p:spTree>
    <p:extLst>
      <p:ext uri="{BB962C8B-B14F-4D97-AF65-F5344CB8AC3E}">
        <p14:creationId xmlns:p14="http://schemas.microsoft.com/office/powerpoint/2010/main" val="234601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38AE24-FA28-4E1B-B48F-4FD16922AB7E}" type="datetimeFigureOut">
              <a:rPr lang="en-IN" smtClean="0"/>
              <a:t>29-05-2020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011D3D7-6963-4F8D-8D25-7B9EF07EFB41}" type="slidenum">
              <a:rPr lang="en-IN" smtClean="0"/>
              <a:t>‹#›</a:t>
            </a:fld>
            <a:endParaRPr lang="en-IN"/>
          </a:p>
        </p:txBody>
      </p:sp>
    </p:spTree>
    <p:extLst>
      <p:ext uri="{BB962C8B-B14F-4D97-AF65-F5344CB8AC3E}">
        <p14:creationId xmlns:p14="http://schemas.microsoft.com/office/powerpoint/2010/main" val="319410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38AE24-FA28-4E1B-B48F-4FD16922AB7E}" type="datetimeFigureOut">
              <a:rPr lang="en-IN" smtClean="0"/>
              <a:t>29-05-2020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11D3D7-6963-4F8D-8D25-7B9EF07EFB41}" type="slidenum">
              <a:rPr lang="en-IN" smtClean="0"/>
              <a:t>‹#›</a:t>
            </a:fld>
            <a:endParaRPr lang="en-IN"/>
          </a:p>
        </p:txBody>
      </p:sp>
    </p:spTree>
    <p:extLst>
      <p:ext uri="{BB962C8B-B14F-4D97-AF65-F5344CB8AC3E}">
        <p14:creationId xmlns:p14="http://schemas.microsoft.com/office/powerpoint/2010/main" val="2951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8AE24-FA28-4E1B-B48F-4FD16922AB7E}" type="datetimeFigureOut">
              <a:rPr lang="en-IN" smtClean="0"/>
              <a:t>29-05-2020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1D3D7-6963-4F8D-8D25-7B9EF07EFB41}" type="slidenum">
              <a:rPr lang="en-IN" smtClean="0"/>
              <a:t>‹#›</a:t>
            </a:fld>
            <a:endParaRPr lang="en-IN"/>
          </a:p>
        </p:txBody>
      </p:sp>
    </p:spTree>
    <p:extLst>
      <p:ext uri="{BB962C8B-B14F-4D97-AF65-F5344CB8AC3E}">
        <p14:creationId xmlns:p14="http://schemas.microsoft.com/office/powerpoint/2010/main" val="3710909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38AE24-FA28-4E1B-B48F-4FD16922AB7E}" type="datetimeFigureOut">
              <a:rPr lang="en-IN" smtClean="0"/>
              <a:t>29-05-2020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11D3D7-6963-4F8D-8D25-7B9EF07EFB4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3271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7AB-6E36-4B5D-8395-9DC5127D4C5B}"/>
              </a:ext>
            </a:extLst>
          </p:cNvPr>
          <p:cNvSpPr>
            <a:spLocks noGrp="1"/>
          </p:cNvSpPr>
          <p:nvPr>
            <p:ph type="ctrTitle"/>
          </p:nvPr>
        </p:nvSpPr>
        <p:spPr>
          <a:xfrm>
            <a:off x="426720" y="93610"/>
            <a:ext cx="11186160" cy="3759299"/>
          </a:xfrm>
        </p:spPr>
        <p:txBody>
          <a:bodyPr>
            <a:noAutofit/>
          </a:bodyPr>
          <a:lstStyle/>
          <a:p>
            <a:pPr algn="ctr"/>
            <a:r>
              <a:rPr lang="en-IN" sz="11500" b="1" u="sng" dirty="0">
                <a:solidFill>
                  <a:srgbClr val="00FF00"/>
                </a:solidFill>
              </a:rPr>
              <a:t>Stock </a:t>
            </a:r>
            <a:r>
              <a:rPr lang="en-IN" sz="11500" b="1" u="sng" dirty="0">
                <a:solidFill>
                  <a:srgbClr val="FF3300"/>
                </a:solidFill>
              </a:rPr>
              <a:t>Market</a:t>
            </a:r>
            <a:r>
              <a:rPr lang="en-IN" sz="11500" b="1" dirty="0"/>
              <a:t> </a:t>
            </a:r>
            <a:r>
              <a:rPr lang="en-IN" sz="9600" b="1" dirty="0">
                <a:solidFill>
                  <a:srgbClr val="0099FF"/>
                </a:solidFill>
              </a:rPr>
              <a:t>Prediction</a:t>
            </a:r>
            <a:r>
              <a:rPr lang="en-IN" sz="11500" b="1" dirty="0">
                <a:solidFill>
                  <a:srgbClr val="0099FF"/>
                </a:solidFill>
              </a:rPr>
              <a:t> System</a:t>
            </a:r>
          </a:p>
        </p:txBody>
      </p:sp>
      <p:sp>
        <p:nvSpPr>
          <p:cNvPr id="3" name="Subtitle 2">
            <a:extLst>
              <a:ext uri="{FF2B5EF4-FFF2-40B4-BE49-F238E27FC236}">
                <a16:creationId xmlns:a16="http://schemas.microsoft.com/office/drawing/2014/main" id="{58D0858E-E1D2-4302-98EF-17CCEF134DDB}"/>
              </a:ext>
            </a:extLst>
          </p:cNvPr>
          <p:cNvSpPr>
            <a:spLocks noGrp="1"/>
          </p:cNvSpPr>
          <p:nvPr>
            <p:ph type="subTitle" idx="1"/>
          </p:nvPr>
        </p:nvSpPr>
        <p:spPr>
          <a:xfrm>
            <a:off x="8658687" y="5202315"/>
            <a:ext cx="3533313" cy="1127464"/>
          </a:xfrm>
        </p:spPr>
        <p:txBody>
          <a:bodyPr>
            <a:normAutofit lnSpcReduction="10000"/>
          </a:bodyPr>
          <a:lstStyle/>
          <a:p>
            <a:r>
              <a:rPr lang="en-IN" sz="3200" b="1" dirty="0">
                <a:solidFill>
                  <a:schemeClr val="tx1">
                    <a:lumMod val="95000"/>
                    <a:lumOff val="5000"/>
                  </a:schemeClr>
                </a:solidFill>
                <a:latin typeface="+mj-lt"/>
              </a:rPr>
              <a:t>Gaurav Sharma</a:t>
            </a:r>
          </a:p>
          <a:p>
            <a:r>
              <a:rPr lang="en-IN" sz="3200" b="1" dirty="0">
                <a:solidFill>
                  <a:schemeClr val="tx1">
                    <a:lumMod val="95000"/>
                    <a:lumOff val="5000"/>
                  </a:schemeClr>
                </a:solidFill>
                <a:latin typeface="+mj-lt"/>
              </a:rPr>
              <a:t>18103050</a:t>
            </a:r>
          </a:p>
          <a:p>
            <a:endParaRPr lang="en-IN" sz="3200" b="1" dirty="0">
              <a:solidFill>
                <a:schemeClr val="tx1">
                  <a:lumMod val="95000"/>
                  <a:lumOff val="5000"/>
                </a:schemeClr>
              </a:solidFill>
              <a:latin typeface="+mj-lt"/>
            </a:endParaRPr>
          </a:p>
        </p:txBody>
      </p:sp>
    </p:spTree>
    <p:extLst>
      <p:ext uri="{BB962C8B-B14F-4D97-AF65-F5344CB8AC3E}">
        <p14:creationId xmlns:p14="http://schemas.microsoft.com/office/powerpoint/2010/main" val="30509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6E3F701-3471-4E1E-A8E2-52B7255C1D5D}"/>
              </a:ext>
            </a:extLst>
          </p:cNvPr>
          <p:cNvGraphicFramePr>
            <a:graphicFrameLocks noGrp="1"/>
          </p:cNvGraphicFramePr>
          <p:nvPr>
            <p:ph idx="1"/>
            <p:extLst>
              <p:ext uri="{D42A27DB-BD31-4B8C-83A1-F6EECF244321}">
                <p14:modId xmlns:p14="http://schemas.microsoft.com/office/powerpoint/2010/main" val="2056350669"/>
              </p:ext>
            </p:extLst>
          </p:nvPr>
        </p:nvGraphicFramePr>
        <p:xfrm>
          <a:off x="1171852" y="1074199"/>
          <a:ext cx="9987380" cy="4960842"/>
        </p:xfrm>
        <a:graphic>
          <a:graphicData uri="http://schemas.openxmlformats.org/drawingml/2006/table">
            <a:tbl>
              <a:tblPr firstRow="1" firstCol="1" bandRow="1">
                <a:tableStyleId>{5C22544A-7EE6-4342-B048-85BDC9FD1C3A}</a:tableStyleId>
              </a:tblPr>
              <a:tblGrid>
                <a:gridCol w="4993690">
                  <a:extLst>
                    <a:ext uri="{9D8B030D-6E8A-4147-A177-3AD203B41FA5}">
                      <a16:colId xmlns:a16="http://schemas.microsoft.com/office/drawing/2014/main" val="1909247755"/>
                    </a:ext>
                  </a:extLst>
                </a:gridCol>
                <a:gridCol w="4993690">
                  <a:extLst>
                    <a:ext uri="{9D8B030D-6E8A-4147-A177-3AD203B41FA5}">
                      <a16:colId xmlns:a16="http://schemas.microsoft.com/office/drawing/2014/main" val="1201237167"/>
                    </a:ext>
                  </a:extLst>
                </a:gridCol>
              </a:tblGrid>
              <a:tr h="995526">
                <a:tc>
                  <a:txBody>
                    <a:bodyPr/>
                    <a:lstStyle/>
                    <a:p>
                      <a:pPr>
                        <a:lnSpc>
                          <a:spcPct val="107000"/>
                        </a:lnSpc>
                        <a:spcAft>
                          <a:spcPts val="0"/>
                        </a:spcAft>
                      </a:pPr>
                      <a:r>
                        <a:rPr lang="en-IN" sz="1800" dirty="0">
                          <a:effectLst/>
                        </a:rPr>
                        <a:t>PROCESS NAME: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effectLst/>
                        </a:rPr>
                        <a:t>Level 5.0 Prediction, Accuracy and Graph Processing</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45527517"/>
                  </a:ext>
                </a:extLst>
              </a:tr>
              <a:tr h="1940685">
                <a:tc>
                  <a:txBody>
                    <a:bodyPr/>
                    <a:lstStyle/>
                    <a:p>
                      <a:pPr>
                        <a:lnSpc>
                          <a:spcPct val="107000"/>
                        </a:lnSpc>
                        <a:spcAft>
                          <a:spcPts val="0"/>
                        </a:spcAft>
                      </a:pPr>
                      <a:r>
                        <a:rPr lang="en-IN" sz="1800" dirty="0">
                          <a:effectLst/>
                        </a:rPr>
                        <a:t>DESCRIPTION: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This level is the one where the actual algorithm gets trained over the Train Dataset and then further get tested over the Test Dataset, by that a prediction of the stock and accuracy of the prediction is generated, also this level generates a predicted graph for that stock to compare prediction and actual dataset.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5462736"/>
                  </a:ext>
                </a:extLst>
              </a:tr>
              <a:tr h="1029105">
                <a:tc>
                  <a:txBody>
                    <a:bodyPr/>
                    <a:lstStyle/>
                    <a:p>
                      <a:pPr>
                        <a:lnSpc>
                          <a:spcPct val="107000"/>
                        </a:lnSpc>
                        <a:spcAft>
                          <a:spcPts val="0"/>
                        </a:spcAft>
                      </a:pPr>
                      <a:r>
                        <a:rPr lang="en-IN" sz="1800">
                          <a:effectLst/>
                        </a:rPr>
                        <a:t>INBOUND DATA FLOWS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Test and Train Data</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6037593"/>
                  </a:ext>
                </a:extLst>
              </a:tr>
              <a:tr h="995526">
                <a:tc>
                  <a:txBody>
                    <a:bodyPr/>
                    <a:lstStyle/>
                    <a:p>
                      <a:pPr>
                        <a:lnSpc>
                          <a:spcPct val="107000"/>
                        </a:lnSpc>
                        <a:spcAft>
                          <a:spcPts val="0"/>
                        </a:spcAft>
                      </a:pPr>
                      <a:r>
                        <a:rPr lang="en-IN" sz="1800">
                          <a:effectLst/>
                        </a:rPr>
                        <a:t>OUTBOUND DATA FLOWS: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Graph, Feedback to prediction and Accuracy.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8648179"/>
                  </a:ext>
                </a:extLst>
              </a:tr>
            </a:tbl>
          </a:graphicData>
        </a:graphic>
      </p:graphicFrame>
    </p:spTree>
    <p:extLst>
      <p:ext uri="{BB962C8B-B14F-4D97-AF65-F5344CB8AC3E}">
        <p14:creationId xmlns:p14="http://schemas.microsoft.com/office/powerpoint/2010/main" val="139865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0BF4-BFAD-49F3-A9F1-202D6E99ECF6}"/>
              </a:ext>
            </a:extLst>
          </p:cNvPr>
          <p:cNvSpPr>
            <a:spLocks noGrp="1"/>
          </p:cNvSpPr>
          <p:nvPr>
            <p:ph type="title"/>
          </p:nvPr>
        </p:nvSpPr>
        <p:spPr>
          <a:xfrm>
            <a:off x="838200" y="1"/>
            <a:ext cx="10515600" cy="1233996"/>
          </a:xfrm>
        </p:spPr>
        <p:txBody>
          <a:bodyPr>
            <a:normAutofit fontScale="90000"/>
          </a:bodyPr>
          <a:lstStyle/>
          <a:p>
            <a:r>
              <a:rPr lang="en-IN" b="1" dirty="0"/>
              <a:t>Decision Tree</a:t>
            </a:r>
            <a:br>
              <a:rPr lang="en-IN" dirty="0"/>
            </a:br>
            <a:endParaRPr lang="en-IN" dirty="0"/>
          </a:p>
        </p:txBody>
      </p:sp>
      <p:pic>
        <p:nvPicPr>
          <p:cNvPr id="4" name="Content Placeholder 3">
            <a:extLst>
              <a:ext uri="{FF2B5EF4-FFF2-40B4-BE49-F238E27FC236}">
                <a16:creationId xmlns:a16="http://schemas.microsoft.com/office/drawing/2014/main" id="{621422AC-2E2E-4F78-A8A0-FC308073BCB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40080"/>
            <a:ext cx="12192000" cy="6217920"/>
          </a:xfrm>
          <a:prstGeom prst="rect">
            <a:avLst/>
          </a:prstGeom>
          <a:noFill/>
          <a:ln>
            <a:noFill/>
          </a:ln>
        </p:spPr>
      </p:pic>
    </p:spTree>
    <p:extLst>
      <p:ext uri="{BB962C8B-B14F-4D97-AF65-F5344CB8AC3E}">
        <p14:creationId xmlns:p14="http://schemas.microsoft.com/office/powerpoint/2010/main" val="52034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D936-9259-4346-8204-EA2180F74E60}"/>
              </a:ext>
            </a:extLst>
          </p:cNvPr>
          <p:cNvSpPr>
            <a:spLocks noGrp="1"/>
          </p:cNvSpPr>
          <p:nvPr>
            <p:ph type="title"/>
          </p:nvPr>
        </p:nvSpPr>
        <p:spPr/>
        <p:txBody>
          <a:bodyPr/>
          <a:lstStyle/>
          <a:p>
            <a:r>
              <a:rPr lang="en-IN" dirty="0"/>
              <a:t>Data Dictionary</a:t>
            </a:r>
          </a:p>
        </p:txBody>
      </p:sp>
      <p:sp>
        <p:nvSpPr>
          <p:cNvPr id="3" name="Content Placeholder 2">
            <a:extLst>
              <a:ext uri="{FF2B5EF4-FFF2-40B4-BE49-F238E27FC236}">
                <a16:creationId xmlns:a16="http://schemas.microsoft.com/office/drawing/2014/main" id="{6B3AFD67-B2F2-4C52-A561-642B42F2D42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6114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3E1D8112-7F10-4868-AB8B-880DE8842AB8}"/>
              </a:ext>
            </a:extLst>
          </p:cNvPr>
          <p:cNvSpPr>
            <a:spLocks noChangeArrowheads="1"/>
          </p:cNvSpPr>
          <p:nvPr/>
        </p:nvSpPr>
        <p:spPr bwMode="auto">
          <a:xfrm>
            <a:off x="1107575" y="2151727"/>
            <a:ext cx="1006611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System is able to predict Stock</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a:t>
            </a:r>
            <a:r>
              <a:rPr kumimoji="0" lang="en-US" altLang="en-US" sz="2800" b="0" i="0" u="none" strike="noStrike" cap="none" normalizeH="0" baseline="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s Closing prices with the accuracy of 82%+ most of the time, which changes if the user provides a better intuition for the algorithm to work with.</a:t>
            </a:r>
            <a:endParaRPr lang="en-US" altLang="en-US" sz="900" dirty="0"/>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latin typeface="Calibri Light" panose="020F0302020204030204" pitchFamily="34" charset="0"/>
                <a:ea typeface="Times New Roman" panose="02020603050405020304" pitchFamily="18" charset="0"/>
                <a:cs typeface="Calibri Light" panose="020F0302020204030204" pitchFamily="34" charset="0"/>
              </a:rPr>
              <a:t>W</a:t>
            </a:r>
            <a:r>
              <a:rPr kumimoji="0" lang="en-US" altLang="en-US" sz="2800" b="0" i="0" u="none" strike="noStrike" cap="none" normalizeH="0" baseline="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ith rough investment the system has proved to be near to accurate for long term calls.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7B8BE31-BB2C-42EA-B569-6C1B8E787480}"/>
              </a:ext>
            </a:extLst>
          </p:cNvPr>
          <p:cNvSpPr txBox="1"/>
          <p:nvPr/>
        </p:nvSpPr>
        <p:spPr>
          <a:xfrm>
            <a:off x="1107575" y="970739"/>
            <a:ext cx="8970379" cy="923330"/>
          </a:xfrm>
          <a:prstGeom prst="rect">
            <a:avLst/>
          </a:prstGeom>
          <a:noFill/>
        </p:spPr>
        <p:txBody>
          <a:bodyPr wrap="square" rtlCol="0">
            <a:spAutoFit/>
          </a:bodyPr>
          <a:lstStyle/>
          <a:p>
            <a:r>
              <a:rPr lang="en-IN" sz="5400" b="1" u="sng" dirty="0"/>
              <a:t>Conclusion</a:t>
            </a:r>
            <a:endParaRPr lang="en-IN" sz="5400" dirty="0"/>
          </a:p>
        </p:txBody>
      </p:sp>
    </p:spTree>
    <p:extLst>
      <p:ext uri="{BB962C8B-B14F-4D97-AF65-F5344CB8AC3E}">
        <p14:creationId xmlns:p14="http://schemas.microsoft.com/office/powerpoint/2010/main" val="2918772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D6AD-2C41-42FC-90FB-544A773B2161}"/>
              </a:ext>
            </a:extLst>
          </p:cNvPr>
          <p:cNvSpPr>
            <a:spLocks noGrp="1"/>
          </p:cNvSpPr>
          <p:nvPr>
            <p:ph type="title"/>
          </p:nvPr>
        </p:nvSpPr>
        <p:spPr>
          <a:xfrm>
            <a:off x="2280080" y="6365289"/>
            <a:ext cx="10515600" cy="221942"/>
          </a:xfrm>
        </p:spPr>
        <p:txBody>
          <a:bodyPr>
            <a:noAutofit/>
          </a:bodyPr>
          <a:lstStyle/>
          <a:p>
            <a:pPr lvl="0" eaLnBrk="0" fontAlgn="base" hangingPunct="0">
              <a:lnSpc>
                <a:spcPct val="100000"/>
              </a:lnSpc>
              <a:spcAft>
                <a:spcPct val="0"/>
              </a:spcAft>
            </a:pPr>
            <a:r>
              <a:rPr lang="en-US" altLang="en-US" sz="1800" b="1" dirty="0">
                <a:solidFill>
                  <a:srgbClr val="4472C4"/>
                </a:solidFill>
                <a:latin typeface="+mn-lt"/>
                <a:ea typeface="Times New Roman" panose="02020603050405020304" pitchFamily="18" charset="0"/>
                <a:cs typeface="Calibri Light" panose="020F0302020204030204" pitchFamily="34" charset="0"/>
              </a:rPr>
              <a:t>Blue Curve</a:t>
            </a:r>
            <a:r>
              <a:rPr lang="en-US" altLang="en-US" sz="1800" b="1" dirty="0">
                <a:latin typeface="+mn-lt"/>
                <a:ea typeface="Times New Roman" panose="02020603050405020304" pitchFamily="18" charset="0"/>
                <a:cs typeface="Calibri Light" panose="020F0302020204030204" pitchFamily="34" charset="0"/>
              </a:rPr>
              <a:t>: Old Close Price.</a:t>
            </a:r>
            <a:br>
              <a:rPr kumimoji="0" lang="en-US" altLang="en-US" sz="900" b="1" i="0" u="none" strike="noStrike" cap="none" normalizeH="0" baseline="0" dirty="0">
                <a:ln>
                  <a:noFill/>
                </a:ln>
                <a:solidFill>
                  <a:schemeClr val="tx1"/>
                </a:solidFill>
                <a:effectLst/>
                <a:latin typeface="+mn-lt"/>
              </a:rPr>
            </a:br>
            <a:r>
              <a:rPr lang="en-US" altLang="en-US" sz="1800" b="1" dirty="0">
                <a:solidFill>
                  <a:srgbClr val="00FF00"/>
                </a:solidFill>
                <a:latin typeface="+mn-lt"/>
                <a:ea typeface="Times New Roman" panose="02020603050405020304" pitchFamily="18" charset="0"/>
                <a:cs typeface="Calibri Light" panose="020F0302020204030204" pitchFamily="34" charset="0"/>
              </a:rPr>
              <a:t>Green Curve</a:t>
            </a:r>
            <a:r>
              <a:rPr lang="en-US" altLang="en-US" sz="1800" b="1" dirty="0">
                <a:latin typeface="+mn-lt"/>
                <a:ea typeface="Times New Roman" panose="02020603050405020304" pitchFamily="18" charset="0"/>
                <a:cs typeface="Calibri Light" panose="020F0302020204030204" pitchFamily="34" charset="0"/>
              </a:rPr>
              <a:t>: Predicted Trajectory for the stock for   the coming days</a:t>
            </a:r>
            <a:br>
              <a:rPr kumimoji="0" lang="en-US" altLang="en-US" sz="900" b="1" i="0" u="none" strike="noStrike" cap="none" normalizeH="0" baseline="0" dirty="0">
                <a:ln>
                  <a:noFill/>
                </a:ln>
                <a:solidFill>
                  <a:schemeClr val="tx1"/>
                </a:solidFill>
                <a:effectLst/>
                <a:latin typeface="+mn-lt"/>
              </a:rPr>
            </a:br>
            <a:endParaRPr lang="en-IN" sz="1800" b="1" dirty="0">
              <a:latin typeface="+mn-lt"/>
            </a:endParaRPr>
          </a:p>
        </p:txBody>
      </p:sp>
      <p:pic>
        <p:nvPicPr>
          <p:cNvPr id="4" name="Picture 2">
            <a:extLst>
              <a:ext uri="{FF2B5EF4-FFF2-40B4-BE49-F238E27FC236}">
                <a16:creationId xmlns:a16="http://schemas.microsoft.com/office/drawing/2014/main" id="{E3593049-19A7-4981-A398-6B9643328D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96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16522-5403-4CBF-9B92-43B4BBEC32B3}"/>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latin typeface="Calibri Light" panose="020F0302020204030204" pitchFamily="34" charset="0"/>
                <a:ea typeface="Times New Roman" panose="02020603050405020304" pitchFamily="18" charset="0"/>
                <a:cs typeface="Calibri Light" panose="020F0302020204030204" pitchFamily="34" charset="0"/>
              </a:rPr>
              <a:t>APIs used for Fetching data:</a:t>
            </a:r>
            <a:endParaRPr kumimoji="0" lang="en-US" altLang="en-US" sz="12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FontTx/>
              <a:buChar char="•"/>
            </a:pPr>
            <a:r>
              <a:rPr lang="en-US" altLang="en-US" sz="3200" dirty="0">
                <a:latin typeface="Calibri Light" panose="020F0302020204030204" pitchFamily="34" charset="0"/>
                <a:ea typeface="Times New Roman" panose="02020603050405020304" pitchFamily="18" charset="0"/>
                <a:cs typeface="Calibri Light" panose="020F0302020204030204" pitchFamily="34" charset="0"/>
              </a:rPr>
              <a:t>pandas_datareader</a:t>
            </a:r>
            <a:endParaRPr kumimoji="0" lang="en-US" altLang="en-US" sz="12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FontTx/>
              <a:buChar char="•"/>
            </a:pPr>
            <a:r>
              <a:rPr lang="en-US" altLang="en-US" sz="3200" dirty="0">
                <a:latin typeface="Calibri Light" panose="020F0302020204030204" pitchFamily="34" charset="0"/>
                <a:ea typeface="Times New Roman" panose="02020603050405020304" pitchFamily="18" charset="0"/>
                <a:cs typeface="Calibri Light" panose="020F0302020204030204" pitchFamily="34" charset="0"/>
              </a:rPr>
              <a:t>nsepy (For Indian Stocks)</a:t>
            </a:r>
            <a:endParaRPr kumimoji="0" lang="en-US" altLang="en-US" sz="12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FontTx/>
              <a:buChar char="•"/>
            </a:pPr>
            <a:r>
              <a:rPr lang="en-US" altLang="en-US" sz="3200" dirty="0">
                <a:latin typeface="Calibri Light" panose="020F0302020204030204" pitchFamily="34" charset="0"/>
                <a:ea typeface="Times New Roman" panose="02020603050405020304" pitchFamily="18" charset="0"/>
                <a:cs typeface="Calibri Light" panose="020F0302020204030204" pitchFamily="34" charset="0"/>
              </a:rPr>
              <a:t>yfinance (Yahoo finance database)</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sz="3200" dirty="0"/>
          </a:p>
        </p:txBody>
      </p:sp>
    </p:spTree>
    <p:extLst>
      <p:ext uri="{BB962C8B-B14F-4D97-AF65-F5344CB8AC3E}">
        <p14:creationId xmlns:p14="http://schemas.microsoft.com/office/powerpoint/2010/main" val="1866087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7FE31-56E4-4195-A235-F3742587D0F6}"/>
              </a:ext>
            </a:extLst>
          </p:cNvPr>
          <p:cNvSpPr>
            <a:spLocks noGrp="1"/>
          </p:cNvSpPr>
          <p:nvPr>
            <p:ph idx="1"/>
          </p:nvPr>
        </p:nvSpPr>
        <p:spPr>
          <a:xfrm>
            <a:off x="1045580" y="2233914"/>
            <a:ext cx="9661002" cy="2488557"/>
          </a:xfrm>
        </p:spPr>
        <p:txBody>
          <a:bodyPr>
            <a:normAutofit/>
          </a:bodyPr>
          <a:lstStyle/>
          <a:p>
            <a:pPr>
              <a:buFont typeface="Wingdings" panose="05000000000000000000" pitchFamily="2" charset="2"/>
              <a:buChar char="v"/>
            </a:pPr>
            <a:r>
              <a:rPr lang="en-IN" sz="12700" dirty="0"/>
              <a:t>THANK YOU</a:t>
            </a:r>
          </a:p>
        </p:txBody>
      </p:sp>
    </p:spTree>
    <p:extLst>
      <p:ext uri="{BB962C8B-B14F-4D97-AF65-F5344CB8AC3E}">
        <p14:creationId xmlns:p14="http://schemas.microsoft.com/office/powerpoint/2010/main" val="414071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242F-D8BE-41DB-9194-47775244140E}"/>
              </a:ext>
            </a:extLst>
          </p:cNvPr>
          <p:cNvSpPr>
            <a:spLocks noGrp="1"/>
          </p:cNvSpPr>
          <p:nvPr>
            <p:ph type="title"/>
          </p:nvPr>
        </p:nvSpPr>
        <p:spPr>
          <a:xfrm>
            <a:off x="1066800" y="1023450"/>
            <a:ext cx="10058400" cy="1450757"/>
          </a:xfrm>
        </p:spPr>
        <p:txBody>
          <a:bodyPr/>
          <a:lstStyle/>
          <a:p>
            <a:r>
              <a:rPr lang="en-IN" b="1" u="sng" dirty="0"/>
              <a:t>How intuition is included</a:t>
            </a:r>
            <a:r>
              <a:rPr lang="en-IN" b="1" dirty="0"/>
              <a:t>: -</a:t>
            </a:r>
            <a:br>
              <a:rPr lang="en-IN" dirty="0"/>
            </a:br>
            <a:endParaRPr lang="en-IN" dirty="0"/>
          </a:p>
        </p:txBody>
      </p:sp>
      <p:sp>
        <p:nvSpPr>
          <p:cNvPr id="3" name="Content Placeholder 2">
            <a:extLst>
              <a:ext uri="{FF2B5EF4-FFF2-40B4-BE49-F238E27FC236}">
                <a16:creationId xmlns:a16="http://schemas.microsoft.com/office/drawing/2014/main" id="{E3A4A9C4-2C39-4986-B4D7-F3D920DA65FB}"/>
              </a:ext>
            </a:extLst>
          </p:cNvPr>
          <p:cNvSpPr>
            <a:spLocks noGrp="1"/>
          </p:cNvSpPr>
          <p:nvPr>
            <p:ph idx="1"/>
          </p:nvPr>
        </p:nvSpPr>
        <p:spPr>
          <a:xfrm>
            <a:off x="1066800" y="1900117"/>
            <a:ext cx="10935810" cy="5618480"/>
          </a:xfrm>
        </p:spPr>
        <p:txBody>
          <a:bodyPr>
            <a:normAutofit/>
          </a:bodyPr>
          <a:lstStyle/>
          <a:p>
            <a:r>
              <a:rPr lang="en-IN" dirty="0"/>
              <a:t>Usually in a lot of machine algorithm which are used for prediction and analysis, we split the dataset into 70% train and 30% test, majority of the dataset is provided to train so as to improve predicting capability of our system while we are in the training phase and after completing this phase we test our system with the 30% reserved test dataset and compare the accuracy of the system.</a:t>
            </a:r>
          </a:p>
          <a:p>
            <a:r>
              <a:rPr lang="en-IN" dirty="0"/>
              <a:t>System provides the user with the option to choose the general direction for prediction i.e. up or down and based on that it will include new data points into the test dataset (21% of prior 70% test dataset) they will either be local maxima’s or minima’s based on the direction, the user will be able to choose from how back it wants to include the datapoints by default it will take 1 month. User can also specify his/her intuitive High, Open and Close. After training the system on the new train dataset it will test it on the reserved segment(2 different Classifiers are used)and predict the accuracy(whichever classifier has the highest accuracy will provide its predicted label), if the user finds better accuracy(with Intuition included) than general predicting algorithm then the user can do whatever he/she wants. </a:t>
            </a:r>
          </a:p>
          <a:p>
            <a:endParaRPr lang="en-IN" dirty="0"/>
          </a:p>
        </p:txBody>
      </p:sp>
    </p:spTree>
    <p:extLst>
      <p:ext uri="{BB962C8B-B14F-4D97-AF65-F5344CB8AC3E}">
        <p14:creationId xmlns:p14="http://schemas.microsoft.com/office/powerpoint/2010/main" val="171210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F261-D38B-4FE9-A1E7-1317ECF43B98}"/>
              </a:ext>
            </a:extLst>
          </p:cNvPr>
          <p:cNvSpPr>
            <a:spLocks noGrp="1"/>
          </p:cNvSpPr>
          <p:nvPr>
            <p:ph type="title"/>
          </p:nvPr>
        </p:nvSpPr>
        <p:spPr>
          <a:xfrm>
            <a:off x="1066800" y="380571"/>
            <a:ext cx="10058400" cy="1450757"/>
          </a:xfrm>
        </p:spPr>
        <p:txBody>
          <a:bodyPr/>
          <a:lstStyle/>
          <a:p>
            <a:r>
              <a:rPr lang="en-IN" b="1" dirty="0"/>
              <a:t>Introduction</a:t>
            </a:r>
          </a:p>
        </p:txBody>
      </p:sp>
      <p:sp>
        <p:nvSpPr>
          <p:cNvPr id="3" name="Content Placeholder 2">
            <a:extLst>
              <a:ext uri="{FF2B5EF4-FFF2-40B4-BE49-F238E27FC236}">
                <a16:creationId xmlns:a16="http://schemas.microsoft.com/office/drawing/2014/main" id="{801850EC-97BD-42AD-AB4C-4B58F43A1261}"/>
              </a:ext>
            </a:extLst>
          </p:cNvPr>
          <p:cNvSpPr>
            <a:spLocks noGrp="1"/>
          </p:cNvSpPr>
          <p:nvPr>
            <p:ph idx="1"/>
          </p:nvPr>
        </p:nvSpPr>
        <p:spPr>
          <a:xfrm>
            <a:off x="1066800" y="1831328"/>
            <a:ext cx="10515600" cy="5032375"/>
          </a:xfrm>
        </p:spPr>
        <p:txBody>
          <a:bodyPr>
            <a:normAutofit/>
          </a:bodyPr>
          <a:lstStyle/>
          <a:p>
            <a:pPr>
              <a:buFont typeface="Arial" panose="020B0604020202020204" pitchFamily="34" charset="0"/>
              <a:buChar char="•"/>
            </a:pPr>
            <a:r>
              <a:rPr lang="en-IN" sz="2400" dirty="0"/>
              <a:t>System aims to provide prediction of the stock the user wants to possibly invest in or just want to enquire about (system fetches data with the help of 3 different APIs).</a:t>
            </a:r>
          </a:p>
          <a:p>
            <a:pPr>
              <a:buFont typeface="Arial" panose="020B0604020202020204" pitchFamily="34" charset="0"/>
              <a:buChar char="•"/>
            </a:pPr>
            <a:r>
              <a:rPr lang="en-IN" sz="2400" dirty="0"/>
              <a:t>System is able to display that particular prediction on a systematic graph and is able predict future low, high points.</a:t>
            </a:r>
          </a:p>
          <a:p>
            <a:pPr>
              <a:buFont typeface="Arial" panose="020B0604020202020204" pitchFamily="34" charset="0"/>
              <a:buChar char="•"/>
            </a:pPr>
            <a:r>
              <a:rPr lang="en-IN" sz="2400" dirty="0"/>
              <a:t>It is able to Store this analysis onto a database to reduce future computations related to that particular stock and also utilizing that prior analysis to improve future predictions.</a:t>
            </a:r>
          </a:p>
          <a:p>
            <a:pPr>
              <a:buFont typeface="Arial" panose="020B0604020202020204" pitchFamily="34" charset="0"/>
              <a:buChar char="•"/>
            </a:pPr>
            <a:r>
              <a:rPr lang="en-IN" sz="2400" dirty="0"/>
              <a:t>System also includes a separate additional feature for user to inculcate his/her intuition into the prediction and possibly improving the accuracy based on that.</a:t>
            </a:r>
          </a:p>
          <a:p>
            <a:pPr>
              <a:buFont typeface="Arial" panose="020B0604020202020204" pitchFamily="34" charset="0"/>
              <a:buChar char="•"/>
            </a:pPr>
            <a:endParaRPr lang="en-IN" sz="2400" dirty="0"/>
          </a:p>
        </p:txBody>
      </p:sp>
    </p:spTree>
    <p:extLst>
      <p:ext uri="{BB962C8B-B14F-4D97-AF65-F5344CB8AC3E}">
        <p14:creationId xmlns:p14="http://schemas.microsoft.com/office/powerpoint/2010/main" val="180280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CD3FF-22FD-4EDE-B5B2-F34F3B1C107E}"/>
              </a:ext>
            </a:extLst>
          </p:cNvPr>
          <p:cNvSpPr>
            <a:spLocks noGrp="1"/>
          </p:cNvSpPr>
          <p:nvPr>
            <p:ph idx="1"/>
          </p:nvPr>
        </p:nvSpPr>
        <p:spPr>
          <a:xfrm>
            <a:off x="1091952" y="1591322"/>
            <a:ext cx="10821881" cy="4649680"/>
          </a:xfrm>
        </p:spPr>
        <p:txBody>
          <a:bodyPr>
            <a:normAutofit lnSpcReduction="10000"/>
          </a:bodyPr>
          <a:lstStyle/>
          <a:p>
            <a:pPr>
              <a:buFont typeface="Arial" panose="020B0604020202020204" pitchFamily="34" charset="0"/>
              <a:buChar char="•"/>
            </a:pPr>
            <a:endParaRPr lang="en-IN" sz="2400" dirty="0"/>
          </a:p>
          <a:p>
            <a:pPr>
              <a:buFont typeface="Arial" panose="020B0604020202020204" pitchFamily="34" charset="0"/>
              <a:buChar char="•"/>
            </a:pPr>
            <a:r>
              <a:rPr lang="en-IN" sz="2400" dirty="0"/>
              <a:t>The initial conception of the idea for the system originally started for me after we discussed a case-study in our class; a system analyst developed a new system for an MNC to invest in stocks and bonds, and investment managers were responsible for this task.</a:t>
            </a:r>
          </a:p>
          <a:p>
            <a:pPr>
              <a:buFont typeface="Arial" panose="020B0604020202020204" pitchFamily="34" charset="0"/>
              <a:buChar char="•"/>
            </a:pPr>
            <a:r>
              <a:rPr lang="en-IN" sz="2400" dirty="0"/>
              <a:t>They were not involved in the development of the system which caused an operation feasibility in this whole process, this made the investment managers a little hesitant to use the system because the system was just suggesting on the basis of  mathematical computation and pattern analysis whereas the investors were accustomed to their usual pattern of thinking and analysis based upon their intuition and experience, one of the permissible answer to this problem can be to put this system into parallel conversion to show the benefits to the investors, but this is still not able to remove the awkwardness they face while using the system.</a:t>
            </a:r>
          </a:p>
          <a:p>
            <a:pPr>
              <a:buFont typeface="Arial" panose="020B0604020202020204" pitchFamily="34" charset="0"/>
              <a:buChar char="•"/>
            </a:pPr>
            <a:endParaRPr lang="en-IN" sz="2400" dirty="0"/>
          </a:p>
        </p:txBody>
      </p:sp>
    </p:spTree>
    <p:extLst>
      <p:ext uri="{BB962C8B-B14F-4D97-AF65-F5344CB8AC3E}">
        <p14:creationId xmlns:p14="http://schemas.microsoft.com/office/powerpoint/2010/main" val="135264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13F8-10C9-4B20-ACBE-D0C6531ADBBE}"/>
              </a:ext>
            </a:extLst>
          </p:cNvPr>
          <p:cNvSpPr>
            <a:spLocks noGrp="1"/>
          </p:cNvSpPr>
          <p:nvPr>
            <p:ph type="title"/>
          </p:nvPr>
        </p:nvSpPr>
        <p:spPr>
          <a:xfrm>
            <a:off x="1097280" y="1786931"/>
            <a:ext cx="10058400" cy="654430"/>
          </a:xfrm>
        </p:spPr>
        <p:txBody>
          <a:bodyPr>
            <a:noAutofit/>
          </a:bodyPr>
          <a:lstStyle/>
          <a:p>
            <a:r>
              <a:rPr lang="en-IN" sz="4400" b="1" dirty="0"/>
              <a:t>Features </a:t>
            </a:r>
            <a:br>
              <a:rPr lang="en-IN" sz="4400" dirty="0"/>
            </a:br>
            <a:endParaRPr lang="en-IN" sz="4400" dirty="0"/>
          </a:p>
        </p:txBody>
      </p:sp>
      <p:sp>
        <p:nvSpPr>
          <p:cNvPr id="3" name="Content Placeholder 2">
            <a:extLst>
              <a:ext uri="{FF2B5EF4-FFF2-40B4-BE49-F238E27FC236}">
                <a16:creationId xmlns:a16="http://schemas.microsoft.com/office/drawing/2014/main" id="{3EF9936E-FC73-4929-94C9-3C15BC8FBA79}"/>
              </a:ext>
            </a:extLst>
          </p:cNvPr>
          <p:cNvSpPr>
            <a:spLocks noGrp="1"/>
          </p:cNvSpPr>
          <p:nvPr>
            <p:ph idx="1"/>
          </p:nvPr>
        </p:nvSpPr>
        <p:spPr>
          <a:xfrm>
            <a:off x="1097280" y="1867137"/>
            <a:ext cx="10515600" cy="5140643"/>
          </a:xfrm>
        </p:spPr>
        <p:txBody>
          <a:bodyPr>
            <a:normAutofit/>
          </a:bodyPr>
          <a:lstStyle/>
          <a:p>
            <a:pPr>
              <a:buFont typeface="Wingdings" panose="05000000000000000000" pitchFamily="2" charset="2"/>
              <a:buChar char="§"/>
            </a:pPr>
            <a:r>
              <a:rPr lang="en-IN" sz="3200" dirty="0"/>
              <a:t>Fetching, Storing and Maintaining Data of the Entered Stock.</a:t>
            </a:r>
          </a:p>
          <a:p>
            <a:pPr lvl="0">
              <a:buFont typeface="Wingdings" panose="05000000000000000000" pitchFamily="2" charset="2"/>
              <a:buChar char="§"/>
            </a:pPr>
            <a:r>
              <a:rPr lang="en-IN" sz="3200" dirty="0"/>
              <a:t>Predicting the Stock’s Trajectory.</a:t>
            </a:r>
          </a:p>
          <a:p>
            <a:pPr lvl="0">
              <a:buFont typeface="Wingdings" panose="05000000000000000000" pitchFamily="2" charset="2"/>
              <a:buChar char="§"/>
            </a:pPr>
            <a:r>
              <a:rPr lang="en-IN" sz="3200" dirty="0"/>
              <a:t>Option to include Intuition into the prediction.</a:t>
            </a:r>
          </a:p>
          <a:p>
            <a:pPr lvl="0">
              <a:buFont typeface="Wingdings" panose="05000000000000000000" pitchFamily="2" charset="2"/>
              <a:buChar char="§"/>
            </a:pPr>
            <a:r>
              <a:rPr lang="en-IN" sz="3200" dirty="0"/>
              <a:t>Accuracy of the model.</a:t>
            </a:r>
          </a:p>
          <a:p>
            <a:pPr lvl="0">
              <a:buFont typeface="Wingdings" panose="05000000000000000000" pitchFamily="2" charset="2"/>
              <a:buChar char="§"/>
            </a:pPr>
            <a:r>
              <a:rPr lang="en-IN" sz="3200" dirty="0"/>
              <a:t>Storing the Predicted Result for user to use.</a:t>
            </a:r>
          </a:p>
          <a:p>
            <a:pPr lvl="0">
              <a:buFont typeface="Wingdings" panose="05000000000000000000" pitchFamily="2" charset="2"/>
              <a:buChar char="§"/>
            </a:pPr>
            <a:r>
              <a:rPr lang="en-IN" sz="3200" dirty="0"/>
              <a:t>Interactive Predicted Graph and Moving Average Curve.</a:t>
            </a:r>
          </a:p>
          <a:p>
            <a:pPr lvl="0">
              <a:buFont typeface="Wingdings" panose="05000000000000000000" pitchFamily="2" charset="2"/>
              <a:buChar char="§"/>
            </a:pPr>
            <a:r>
              <a:rPr lang="en-IN" sz="3200" dirty="0"/>
              <a:t>Graphical user Interface for the user to interact with.</a:t>
            </a:r>
          </a:p>
        </p:txBody>
      </p:sp>
    </p:spTree>
    <p:extLst>
      <p:ext uri="{BB962C8B-B14F-4D97-AF65-F5344CB8AC3E}">
        <p14:creationId xmlns:p14="http://schemas.microsoft.com/office/powerpoint/2010/main" val="370593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E81D-B71A-4D68-AD6D-07B9184E9191}"/>
              </a:ext>
            </a:extLst>
          </p:cNvPr>
          <p:cNvSpPr>
            <a:spLocks noGrp="1"/>
          </p:cNvSpPr>
          <p:nvPr>
            <p:ph type="title"/>
          </p:nvPr>
        </p:nvSpPr>
        <p:spPr>
          <a:xfrm>
            <a:off x="838200" y="18255"/>
            <a:ext cx="10515600" cy="940533"/>
          </a:xfrm>
        </p:spPr>
        <p:txBody>
          <a:bodyPr>
            <a:normAutofit/>
          </a:bodyPr>
          <a:lstStyle/>
          <a:p>
            <a:r>
              <a:rPr lang="en-IN" sz="4000" b="1" dirty="0"/>
              <a:t>ZERO LEVEL DIAGRAM</a:t>
            </a:r>
            <a:endParaRPr lang="en-IN" sz="4000" dirty="0"/>
          </a:p>
        </p:txBody>
      </p:sp>
      <p:pic>
        <p:nvPicPr>
          <p:cNvPr id="4" name="Content Placeholder 3">
            <a:extLst>
              <a:ext uri="{FF2B5EF4-FFF2-40B4-BE49-F238E27FC236}">
                <a16:creationId xmlns:a16="http://schemas.microsoft.com/office/drawing/2014/main" id="{3877D6E6-12FA-4AC7-81F2-BB5762ECF6E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58788"/>
            <a:ext cx="12192000" cy="5899212"/>
          </a:xfrm>
          <a:prstGeom prst="rect">
            <a:avLst/>
          </a:prstGeom>
          <a:noFill/>
          <a:ln>
            <a:noFill/>
          </a:ln>
        </p:spPr>
      </p:pic>
    </p:spTree>
    <p:extLst>
      <p:ext uri="{BB962C8B-B14F-4D97-AF65-F5344CB8AC3E}">
        <p14:creationId xmlns:p14="http://schemas.microsoft.com/office/powerpoint/2010/main" val="146086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8F5F-11D4-47E3-8A17-F895B8E29DA0}"/>
              </a:ext>
            </a:extLst>
          </p:cNvPr>
          <p:cNvSpPr>
            <a:spLocks noGrp="1"/>
          </p:cNvSpPr>
          <p:nvPr>
            <p:ph type="title"/>
          </p:nvPr>
        </p:nvSpPr>
        <p:spPr>
          <a:xfrm>
            <a:off x="838199" y="18255"/>
            <a:ext cx="10515600" cy="780735"/>
          </a:xfrm>
        </p:spPr>
        <p:txBody>
          <a:bodyPr/>
          <a:lstStyle/>
          <a:p>
            <a:r>
              <a:rPr lang="en-IN" b="1" dirty="0"/>
              <a:t>FIRST LEVEL DFD</a:t>
            </a:r>
          </a:p>
        </p:txBody>
      </p:sp>
      <p:pic>
        <p:nvPicPr>
          <p:cNvPr id="4" name="Content Placeholder 3">
            <a:extLst>
              <a:ext uri="{FF2B5EF4-FFF2-40B4-BE49-F238E27FC236}">
                <a16:creationId xmlns:a16="http://schemas.microsoft.com/office/drawing/2014/main" id="{98396F04-3549-4F95-9D8E-29D1B86BCB4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27969"/>
            <a:ext cx="12192000" cy="6130031"/>
          </a:xfrm>
          <a:prstGeom prst="rect">
            <a:avLst/>
          </a:prstGeom>
          <a:noFill/>
          <a:ln>
            <a:noFill/>
          </a:ln>
        </p:spPr>
      </p:pic>
    </p:spTree>
    <p:extLst>
      <p:ext uri="{BB962C8B-B14F-4D97-AF65-F5344CB8AC3E}">
        <p14:creationId xmlns:p14="http://schemas.microsoft.com/office/powerpoint/2010/main" val="77882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0F48-ECED-4128-B8D8-1E6350D475B3}"/>
              </a:ext>
            </a:extLst>
          </p:cNvPr>
          <p:cNvSpPr>
            <a:spLocks noGrp="1"/>
          </p:cNvSpPr>
          <p:nvPr>
            <p:ph type="title"/>
          </p:nvPr>
        </p:nvSpPr>
        <p:spPr>
          <a:xfrm>
            <a:off x="838199" y="18255"/>
            <a:ext cx="10515600" cy="789613"/>
          </a:xfrm>
        </p:spPr>
        <p:txBody>
          <a:bodyPr/>
          <a:lstStyle/>
          <a:p>
            <a:r>
              <a:rPr lang="en-IN" b="1" dirty="0"/>
              <a:t>Level 1.1 Detailed </a:t>
            </a:r>
            <a:endParaRPr lang="en-IN" dirty="0"/>
          </a:p>
        </p:txBody>
      </p:sp>
      <p:pic>
        <p:nvPicPr>
          <p:cNvPr id="4" name="Content Placeholder 3">
            <a:extLst>
              <a:ext uri="{FF2B5EF4-FFF2-40B4-BE49-F238E27FC236}">
                <a16:creationId xmlns:a16="http://schemas.microsoft.com/office/drawing/2014/main" id="{851D414A-06F8-40B7-99E3-43FCD15C85C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07868"/>
            <a:ext cx="12192000" cy="6045693"/>
          </a:xfrm>
          <a:prstGeom prst="rect">
            <a:avLst/>
          </a:prstGeom>
          <a:noFill/>
          <a:ln>
            <a:noFill/>
          </a:ln>
        </p:spPr>
      </p:pic>
    </p:spTree>
    <p:extLst>
      <p:ext uri="{BB962C8B-B14F-4D97-AF65-F5344CB8AC3E}">
        <p14:creationId xmlns:p14="http://schemas.microsoft.com/office/powerpoint/2010/main" val="173527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3AC3-237C-42AA-A997-3DF08AB58252}"/>
              </a:ext>
            </a:extLst>
          </p:cNvPr>
          <p:cNvSpPr>
            <a:spLocks noGrp="1"/>
          </p:cNvSpPr>
          <p:nvPr>
            <p:ph type="title"/>
          </p:nvPr>
        </p:nvSpPr>
        <p:spPr>
          <a:xfrm>
            <a:off x="838200" y="1"/>
            <a:ext cx="10515600" cy="2055812"/>
          </a:xfrm>
        </p:spPr>
        <p:txBody>
          <a:bodyPr>
            <a:noAutofit/>
          </a:bodyPr>
          <a:lstStyle/>
          <a:p>
            <a:pPr lvl="0" eaLnBrk="0" fontAlgn="base" hangingPunct="0">
              <a:lnSpc>
                <a:spcPct val="100000"/>
              </a:lnSpc>
              <a:spcAft>
                <a:spcPct val="0"/>
              </a:spcAft>
            </a:pPr>
            <a:r>
              <a:rPr kumimoji="0" lang="en-US" altLang="en-US" sz="3600" b="1" i="0" u="sng" strike="noStrike" cap="none" normalizeH="0" baseline="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First Level Process Description</a:t>
            </a:r>
            <a:r>
              <a:rPr kumimoji="0" lang="en-US" altLang="en-US" sz="3600" b="1" i="0" u="none" strike="noStrike" cap="none" normalizeH="0" baseline="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 -</a:t>
            </a:r>
            <a:br>
              <a:rPr kumimoji="0" lang="en-US" altLang="en-US" sz="1000" b="0" i="0" u="none" strike="noStrike" cap="none" normalizeH="0" baseline="0" dirty="0">
                <a:ln>
                  <a:noFill/>
                </a:ln>
                <a:solidFill>
                  <a:schemeClr val="tx1"/>
                </a:solidFill>
                <a:effectLst/>
              </a:rPr>
            </a:br>
            <a:r>
              <a:rPr lang="en-US" altLang="en-US" sz="2400" dirty="0">
                <a:latin typeface="Calibri Light" panose="020F0302020204030204" pitchFamily="34" charset="0"/>
                <a:ea typeface="Times New Roman" panose="02020603050405020304" pitchFamily="18" charset="0"/>
                <a:cs typeface="Calibri Light" panose="020F0302020204030204" pitchFamily="34" charset="0"/>
              </a:rPr>
              <a:t>Description of inbound and outbound data flows and the functionality of each Level.</a:t>
            </a:r>
            <a:br>
              <a:rPr kumimoji="0" lang="en-US" altLang="en-US" sz="1000" b="0" i="0" u="none" strike="noStrike" cap="none" normalizeH="0" baseline="0" dirty="0">
                <a:ln>
                  <a:noFill/>
                </a:ln>
                <a:solidFill>
                  <a:schemeClr val="tx1"/>
                </a:solidFill>
                <a:effectLst/>
              </a:rPr>
            </a:br>
            <a:br>
              <a:rPr kumimoji="0" lang="en-US" altLang="en-US" sz="2000" b="0" i="0" u="none" strike="noStrike" cap="none" normalizeH="0" baseline="0" dirty="0">
                <a:ln>
                  <a:noFill/>
                </a:ln>
                <a:solidFill>
                  <a:schemeClr val="tx1"/>
                </a:solidFill>
                <a:effectLst/>
                <a:latin typeface="Arial" panose="020B0604020202020204" pitchFamily="34" charset="0"/>
              </a:rPr>
            </a:br>
            <a:endParaRPr lang="en-IN" sz="2400" dirty="0"/>
          </a:p>
        </p:txBody>
      </p:sp>
      <p:graphicFrame>
        <p:nvGraphicFramePr>
          <p:cNvPr id="10" name="Content Placeholder 9">
            <a:extLst>
              <a:ext uri="{FF2B5EF4-FFF2-40B4-BE49-F238E27FC236}">
                <a16:creationId xmlns:a16="http://schemas.microsoft.com/office/drawing/2014/main" id="{ED1D2F2E-5413-4091-A989-BA710CC24BAB}"/>
              </a:ext>
            </a:extLst>
          </p:cNvPr>
          <p:cNvGraphicFramePr>
            <a:graphicFrameLocks noGrp="1"/>
          </p:cNvGraphicFramePr>
          <p:nvPr>
            <p:ph idx="1"/>
            <p:extLst>
              <p:ext uri="{D42A27DB-BD31-4B8C-83A1-F6EECF244321}">
                <p14:modId xmlns:p14="http://schemas.microsoft.com/office/powerpoint/2010/main" val="949803569"/>
              </p:ext>
            </p:extLst>
          </p:nvPr>
        </p:nvGraphicFramePr>
        <p:xfrm>
          <a:off x="0" y="1776957"/>
          <a:ext cx="6451600" cy="5098030"/>
        </p:xfrm>
        <a:graphic>
          <a:graphicData uri="http://schemas.openxmlformats.org/drawingml/2006/table">
            <a:tbl>
              <a:tblPr firstRow="1" firstCol="1" bandRow="1">
                <a:tableStyleId>{5C22544A-7EE6-4342-B048-85BDC9FD1C3A}</a:tableStyleId>
              </a:tblPr>
              <a:tblGrid>
                <a:gridCol w="3225800">
                  <a:extLst>
                    <a:ext uri="{9D8B030D-6E8A-4147-A177-3AD203B41FA5}">
                      <a16:colId xmlns:a16="http://schemas.microsoft.com/office/drawing/2014/main" val="706130650"/>
                    </a:ext>
                  </a:extLst>
                </a:gridCol>
                <a:gridCol w="3225800">
                  <a:extLst>
                    <a:ext uri="{9D8B030D-6E8A-4147-A177-3AD203B41FA5}">
                      <a16:colId xmlns:a16="http://schemas.microsoft.com/office/drawing/2014/main" val="3131730238"/>
                    </a:ext>
                  </a:extLst>
                </a:gridCol>
              </a:tblGrid>
              <a:tr h="1192431">
                <a:tc>
                  <a:txBody>
                    <a:bodyPr/>
                    <a:lstStyle/>
                    <a:p>
                      <a:pPr algn="l">
                        <a:lnSpc>
                          <a:spcPct val="107000"/>
                        </a:lnSpc>
                        <a:spcAft>
                          <a:spcPts val="0"/>
                        </a:spcAft>
                      </a:pPr>
                      <a:r>
                        <a:rPr lang="en-IN" sz="1400" dirty="0">
                          <a:effectLst/>
                        </a:rPr>
                        <a:t>PROCESS NAME: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effectLst/>
                        </a:rPr>
                        <a:t>Level 1.0 User Request Processing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7637350"/>
                  </a:ext>
                </a:extLst>
              </a:tr>
              <a:tr h="1470660">
                <a:tc>
                  <a:txBody>
                    <a:bodyPr/>
                    <a:lstStyle/>
                    <a:p>
                      <a:pPr algn="l">
                        <a:lnSpc>
                          <a:spcPct val="107000"/>
                        </a:lnSpc>
                        <a:spcAft>
                          <a:spcPts val="0"/>
                        </a:spcAft>
                      </a:pPr>
                      <a:r>
                        <a:rPr lang="en-IN" sz="1400" dirty="0">
                          <a:effectLst/>
                        </a:rPr>
                        <a:t>DESCRIPTION: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400" dirty="0">
                          <a:effectLst/>
                        </a:rPr>
                        <a:t>This level process user’s Request, offers the user to use additional features and provide feedback to prediction and accuracy of the mentioned stock whilst maintain all the records and databases.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9074869"/>
                  </a:ext>
                </a:extLst>
              </a:tr>
              <a:tr h="1075340">
                <a:tc>
                  <a:txBody>
                    <a:bodyPr/>
                    <a:lstStyle/>
                    <a:p>
                      <a:pPr algn="l">
                        <a:lnSpc>
                          <a:spcPct val="107000"/>
                        </a:lnSpc>
                        <a:spcAft>
                          <a:spcPts val="0"/>
                        </a:spcAft>
                      </a:pPr>
                      <a:r>
                        <a:rPr lang="en-IN" sz="1400">
                          <a:effectLst/>
                        </a:rPr>
                        <a:t>INBOUND DATA FLOWS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400" dirty="0">
                          <a:effectLst/>
                        </a:rPr>
                        <a:t>Name of the stock, Response to Additional Features, Feedback to prediction and accuracy, Response to name of stock, Additional features.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784489"/>
                  </a:ext>
                </a:extLst>
              </a:tr>
              <a:tr h="1342612">
                <a:tc>
                  <a:txBody>
                    <a:bodyPr/>
                    <a:lstStyle/>
                    <a:p>
                      <a:pPr algn="l">
                        <a:lnSpc>
                          <a:spcPct val="107000"/>
                        </a:lnSpc>
                        <a:spcAft>
                          <a:spcPts val="0"/>
                        </a:spcAft>
                      </a:pPr>
                      <a:r>
                        <a:rPr lang="en-IN" sz="1400" dirty="0">
                          <a:effectLst/>
                        </a:rPr>
                        <a:t>OUTBOUND DATA FLOWS: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400" dirty="0">
                          <a:effectLst/>
                        </a:rPr>
                        <a:t>Opt to choose Additional features, Feedback to prediction and accuracy, name of the stock. Response to Additional Features</a:t>
                      </a:r>
                    </a:p>
                    <a:p>
                      <a:pPr algn="l">
                        <a:lnSpc>
                          <a:spcPct val="107000"/>
                        </a:lnSpc>
                        <a:spcAft>
                          <a:spcPts val="0"/>
                        </a:spcAft>
                      </a:pPr>
                      <a:r>
                        <a:rPr lang="en-IN" sz="1400" dirty="0">
                          <a:effectLst/>
                        </a:rPr>
                        <a:t>, (Name of stock, Accuracy and Prediction).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1148723"/>
                  </a:ext>
                </a:extLst>
              </a:tr>
            </a:tbl>
          </a:graphicData>
        </a:graphic>
      </p:graphicFrame>
      <p:graphicFrame>
        <p:nvGraphicFramePr>
          <p:cNvPr id="12" name="Content Placeholder 3">
            <a:extLst>
              <a:ext uri="{FF2B5EF4-FFF2-40B4-BE49-F238E27FC236}">
                <a16:creationId xmlns:a16="http://schemas.microsoft.com/office/drawing/2014/main" id="{89D4A1B8-9F80-4F08-83CD-30AADD6B4750}"/>
              </a:ext>
            </a:extLst>
          </p:cNvPr>
          <p:cNvGraphicFramePr>
            <a:graphicFrameLocks/>
          </p:cNvGraphicFramePr>
          <p:nvPr>
            <p:extLst>
              <p:ext uri="{D42A27DB-BD31-4B8C-83A1-F6EECF244321}">
                <p14:modId xmlns:p14="http://schemas.microsoft.com/office/powerpoint/2010/main" val="2993103675"/>
              </p:ext>
            </p:extLst>
          </p:nvPr>
        </p:nvGraphicFramePr>
        <p:xfrm>
          <a:off x="6451600" y="1777999"/>
          <a:ext cx="5740400" cy="5085860"/>
        </p:xfrm>
        <a:graphic>
          <a:graphicData uri="http://schemas.openxmlformats.org/drawingml/2006/table">
            <a:tbl>
              <a:tblPr firstRow="1" firstCol="1" bandRow="1">
                <a:tableStyleId>{5C22544A-7EE6-4342-B048-85BDC9FD1C3A}</a:tableStyleId>
              </a:tblPr>
              <a:tblGrid>
                <a:gridCol w="2026629">
                  <a:extLst>
                    <a:ext uri="{9D8B030D-6E8A-4147-A177-3AD203B41FA5}">
                      <a16:colId xmlns:a16="http://schemas.microsoft.com/office/drawing/2014/main" val="1751282977"/>
                    </a:ext>
                  </a:extLst>
                </a:gridCol>
                <a:gridCol w="3713771">
                  <a:extLst>
                    <a:ext uri="{9D8B030D-6E8A-4147-A177-3AD203B41FA5}">
                      <a16:colId xmlns:a16="http://schemas.microsoft.com/office/drawing/2014/main" val="616525675"/>
                    </a:ext>
                  </a:extLst>
                </a:gridCol>
              </a:tblGrid>
              <a:tr h="1148081">
                <a:tc>
                  <a:txBody>
                    <a:bodyPr/>
                    <a:lstStyle/>
                    <a:p>
                      <a:pPr algn="l">
                        <a:lnSpc>
                          <a:spcPct val="107000"/>
                        </a:lnSpc>
                        <a:spcAft>
                          <a:spcPts val="0"/>
                        </a:spcAft>
                      </a:pPr>
                      <a:r>
                        <a:rPr lang="en-IN" sz="1400" dirty="0">
                          <a:effectLst/>
                        </a:rPr>
                        <a:t>PROCESS NAME: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effectLst/>
                        </a:rPr>
                        <a:t>Level 2.0 Database Processing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94399804"/>
                  </a:ext>
                </a:extLst>
              </a:tr>
              <a:tr h="1615440">
                <a:tc>
                  <a:txBody>
                    <a:bodyPr/>
                    <a:lstStyle/>
                    <a:p>
                      <a:pPr algn="l">
                        <a:lnSpc>
                          <a:spcPct val="107000"/>
                        </a:lnSpc>
                        <a:spcAft>
                          <a:spcPts val="0"/>
                        </a:spcAft>
                      </a:pPr>
                      <a:r>
                        <a:rPr lang="en-IN" sz="1400" dirty="0">
                          <a:effectLst/>
                        </a:rPr>
                        <a:t>DESCRIPTION: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400" dirty="0">
                          <a:effectLst/>
                        </a:rPr>
                        <a:t>This level after checking if the stock is already present in the system or not requests Yahoo’s database to provide the Historical Data of the stock mentioned, even if it’s in the system it will still check whether it’s up to data or not.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6543728"/>
                  </a:ext>
                </a:extLst>
              </a:tr>
              <a:tr h="1158240">
                <a:tc>
                  <a:txBody>
                    <a:bodyPr/>
                    <a:lstStyle/>
                    <a:p>
                      <a:pPr algn="l">
                        <a:lnSpc>
                          <a:spcPct val="107000"/>
                        </a:lnSpc>
                        <a:spcAft>
                          <a:spcPts val="0"/>
                        </a:spcAft>
                      </a:pPr>
                      <a:r>
                        <a:rPr lang="en-IN" sz="1400">
                          <a:effectLst/>
                        </a:rPr>
                        <a:t>INBOUND DATA FLOWS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400" dirty="0">
                          <a:effectLst/>
                        </a:rPr>
                        <a:t>Name of the stock, Response to name of stock. New/Updated Data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3770781"/>
                  </a:ext>
                </a:extLst>
              </a:tr>
              <a:tr h="1164099">
                <a:tc>
                  <a:txBody>
                    <a:bodyPr/>
                    <a:lstStyle/>
                    <a:p>
                      <a:pPr algn="l">
                        <a:lnSpc>
                          <a:spcPct val="107000"/>
                        </a:lnSpc>
                        <a:spcAft>
                          <a:spcPts val="0"/>
                        </a:spcAft>
                      </a:pPr>
                      <a:r>
                        <a:rPr lang="en-IN" sz="1400">
                          <a:effectLst/>
                        </a:rPr>
                        <a:t>OUTBOUND DATA FLOWS: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400" dirty="0">
                          <a:effectLst/>
                        </a:rPr>
                        <a:t>Name of the stock, (Name of the Stock, New/updated Data), Name of the stock.</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0829337"/>
                  </a:ext>
                </a:extLst>
              </a:tr>
            </a:tbl>
          </a:graphicData>
        </a:graphic>
      </p:graphicFrame>
    </p:spTree>
    <p:extLst>
      <p:ext uri="{BB962C8B-B14F-4D97-AF65-F5344CB8AC3E}">
        <p14:creationId xmlns:p14="http://schemas.microsoft.com/office/powerpoint/2010/main" val="323378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DA6D6DF-2057-4677-B94C-4F140104EB6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Content Placeholder 6">
            <a:extLst>
              <a:ext uri="{FF2B5EF4-FFF2-40B4-BE49-F238E27FC236}">
                <a16:creationId xmlns:a16="http://schemas.microsoft.com/office/drawing/2014/main" id="{D5C6D872-4955-4AE3-BB55-6D23BD5A759D}"/>
              </a:ext>
            </a:extLst>
          </p:cNvPr>
          <p:cNvGraphicFramePr>
            <a:graphicFrameLocks noGrp="1"/>
          </p:cNvGraphicFramePr>
          <p:nvPr>
            <p:ph idx="1"/>
            <p:extLst>
              <p:ext uri="{D42A27DB-BD31-4B8C-83A1-F6EECF244321}">
                <p14:modId xmlns:p14="http://schemas.microsoft.com/office/powerpoint/2010/main" val="591628405"/>
              </p:ext>
            </p:extLst>
          </p:nvPr>
        </p:nvGraphicFramePr>
        <p:xfrm>
          <a:off x="0" y="1605280"/>
          <a:ext cx="6096000" cy="5232400"/>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1225105942"/>
                    </a:ext>
                  </a:extLst>
                </a:gridCol>
                <a:gridCol w="3048000">
                  <a:extLst>
                    <a:ext uri="{9D8B030D-6E8A-4147-A177-3AD203B41FA5}">
                      <a16:colId xmlns:a16="http://schemas.microsoft.com/office/drawing/2014/main" val="718460228"/>
                    </a:ext>
                  </a:extLst>
                </a:gridCol>
              </a:tblGrid>
              <a:tr h="1158240">
                <a:tc>
                  <a:txBody>
                    <a:bodyPr/>
                    <a:lstStyle/>
                    <a:p>
                      <a:pPr>
                        <a:lnSpc>
                          <a:spcPct val="107000"/>
                        </a:lnSpc>
                        <a:spcAft>
                          <a:spcPts val="0"/>
                        </a:spcAft>
                      </a:pPr>
                      <a:r>
                        <a:rPr lang="en-IN" sz="1300" dirty="0">
                          <a:effectLst/>
                        </a:rPr>
                        <a:t>PROCESS NAME:</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300">
                          <a:effectLst/>
                        </a:rPr>
                        <a:t>Level 3.0 Additional Feature Processing</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5169164"/>
                  </a:ext>
                </a:extLst>
              </a:tr>
              <a:tr h="1808480">
                <a:tc>
                  <a:txBody>
                    <a:bodyPr/>
                    <a:lstStyle/>
                    <a:p>
                      <a:pPr>
                        <a:lnSpc>
                          <a:spcPct val="107000"/>
                        </a:lnSpc>
                        <a:spcAft>
                          <a:spcPts val="0"/>
                        </a:spcAft>
                      </a:pPr>
                      <a:r>
                        <a:rPr lang="en-IN" sz="1300" dirty="0">
                          <a:effectLst/>
                        </a:rPr>
                        <a:t>DESCRIPTION:</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300" dirty="0">
                          <a:effectLst/>
                        </a:rPr>
                        <a:t>This level supplies the user with additional features to act on the dataset of the stock mentioned and forwarding the response of that exchange to the other levels of the system.</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5691175"/>
                  </a:ext>
                </a:extLst>
              </a:tr>
              <a:tr h="1158240">
                <a:tc>
                  <a:txBody>
                    <a:bodyPr/>
                    <a:lstStyle/>
                    <a:p>
                      <a:pPr>
                        <a:lnSpc>
                          <a:spcPct val="107000"/>
                        </a:lnSpc>
                        <a:spcAft>
                          <a:spcPts val="0"/>
                        </a:spcAft>
                      </a:pPr>
                      <a:r>
                        <a:rPr lang="en-IN" sz="1300">
                          <a:effectLst/>
                        </a:rPr>
                        <a:t>INBOUND DATA FLOWS</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300">
                          <a:effectLst/>
                        </a:rPr>
                        <a:t>Response to Additional features</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1693546"/>
                  </a:ext>
                </a:extLst>
              </a:tr>
              <a:tr h="1107440">
                <a:tc>
                  <a:txBody>
                    <a:bodyPr/>
                    <a:lstStyle/>
                    <a:p>
                      <a:pPr>
                        <a:lnSpc>
                          <a:spcPct val="107000"/>
                        </a:lnSpc>
                        <a:spcAft>
                          <a:spcPts val="0"/>
                        </a:spcAft>
                      </a:pPr>
                      <a:r>
                        <a:rPr lang="en-IN" sz="1300">
                          <a:effectLst/>
                        </a:rPr>
                        <a:t>OUTBOUND DATA FLOWS:</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300" dirty="0">
                          <a:effectLst/>
                        </a:rPr>
                        <a:t>Additional Features, Response to Additional Features.</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8312979"/>
                  </a:ext>
                </a:extLst>
              </a:tr>
            </a:tbl>
          </a:graphicData>
        </a:graphic>
      </p:graphicFrame>
      <p:graphicFrame>
        <p:nvGraphicFramePr>
          <p:cNvPr id="9" name="Content Placeholder 3">
            <a:extLst>
              <a:ext uri="{FF2B5EF4-FFF2-40B4-BE49-F238E27FC236}">
                <a16:creationId xmlns:a16="http://schemas.microsoft.com/office/drawing/2014/main" id="{DEDD7ED2-E405-4B5D-8DC1-B876B3B86184}"/>
              </a:ext>
            </a:extLst>
          </p:cNvPr>
          <p:cNvGraphicFramePr>
            <a:graphicFrameLocks/>
          </p:cNvGraphicFramePr>
          <p:nvPr>
            <p:extLst>
              <p:ext uri="{D42A27DB-BD31-4B8C-83A1-F6EECF244321}">
                <p14:modId xmlns:p14="http://schemas.microsoft.com/office/powerpoint/2010/main" val="2139077054"/>
              </p:ext>
            </p:extLst>
          </p:nvPr>
        </p:nvGraphicFramePr>
        <p:xfrm>
          <a:off x="6096000" y="1605280"/>
          <a:ext cx="6096000" cy="5252720"/>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1887118407"/>
                    </a:ext>
                  </a:extLst>
                </a:gridCol>
                <a:gridCol w="3048000">
                  <a:extLst>
                    <a:ext uri="{9D8B030D-6E8A-4147-A177-3AD203B41FA5}">
                      <a16:colId xmlns:a16="http://schemas.microsoft.com/office/drawing/2014/main" val="1658418780"/>
                    </a:ext>
                  </a:extLst>
                </a:gridCol>
              </a:tblGrid>
              <a:tr h="1116916">
                <a:tc>
                  <a:txBody>
                    <a:bodyPr/>
                    <a:lstStyle/>
                    <a:p>
                      <a:pPr>
                        <a:lnSpc>
                          <a:spcPct val="107000"/>
                        </a:lnSpc>
                        <a:spcAft>
                          <a:spcPts val="0"/>
                        </a:spcAft>
                      </a:pPr>
                      <a:r>
                        <a:rPr lang="en-IN" sz="1300" dirty="0">
                          <a:effectLst/>
                        </a:rPr>
                        <a:t>PROCESS NAME:</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300">
                          <a:effectLst/>
                        </a:rPr>
                        <a:t>Level 4.0 Database Distribution Processing</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4789816"/>
                  </a:ext>
                </a:extLst>
              </a:tr>
              <a:tr h="1864298">
                <a:tc>
                  <a:txBody>
                    <a:bodyPr/>
                    <a:lstStyle/>
                    <a:p>
                      <a:pPr>
                        <a:lnSpc>
                          <a:spcPct val="107000"/>
                        </a:lnSpc>
                        <a:spcAft>
                          <a:spcPts val="0"/>
                        </a:spcAft>
                      </a:pPr>
                      <a:r>
                        <a:rPr lang="en-IN" sz="1300" dirty="0">
                          <a:effectLst/>
                        </a:rPr>
                        <a:t>DESCRIPTION:</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300" dirty="0">
                          <a:effectLst/>
                        </a:rPr>
                        <a:t>This level is responsible for splicing the dataset into Test and Train sections and then further using the Response to additional features by the user to select informative data points to add to the Train db and further pass them onto other levels to process upon.</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1952571"/>
                  </a:ext>
                </a:extLst>
              </a:tr>
              <a:tr h="1154590">
                <a:tc>
                  <a:txBody>
                    <a:bodyPr/>
                    <a:lstStyle/>
                    <a:p>
                      <a:pPr>
                        <a:lnSpc>
                          <a:spcPct val="107000"/>
                        </a:lnSpc>
                        <a:spcAft>
                          <a:spcPts val="0"/>
                        </a:spcAft>
                      </a:pPr>
                      <a:r>
                        <a:rPr lang="en-IN" sz="1300">
                          <a:effectLst/>
                        </a:rPr>
                        <a:t>INBOUND DATA FLOWS</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300">
                          <a:effectLst/>
                        </a:rPr>
                        <a:t>Dataset, response to Additional Features, fetching train dataset, Fetching Test Dataset.</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3504531"/>
                  </a:ext>
                </a:extLst>
              </a:tr>
              <a:tr h="1116916">
                <a:tc>
                  <a:txBody>
                    <a:bodyPr/>
                    <a:lstStyle/>
                    <a:p>
                      <a:pPr>
                        <a:lnSpc>
                          <a:spcPct val="107000"/>
                        </a:lnSpc>
                        <a:spcAft>
                          <a:spcPts val="0"/>
                        </a:spcAft>
                      </a:pPr>
                      <a:r>
                        <a:rPr lang="en-IN" sz="1300">
                          <a:effectLst/>
                        </a:rPr>
                        <a:t>OUTBOUND DATA FLOWS:</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300" dirty="0">
                          <a:effectLst/>
                        </a:rPr>
                        <a:t>Test and Train Data, Test Dataset, Train dataset, Additional Features Applied.</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1491602"/>
                  </a:ext>
                </a:extLst>
              </a:tr>
            </a:tbl>
          </a:graphicData>
        </a:graphic>
      </p:graphicFrame>
    </p:spTree>
    <p:extLst>
      <p:ext uri="{BB962C8B-B14F-4D97-AF65-F5344CB8AC3E}">
        <p14:creationId xmlns:p14="http://schemas.microsoft.com/office/powerpoint/2010/main" val="8574797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1079</TotalTime>
  <Words>1162</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Retrospect</vt:lpstr>
      <vt:lpstr>Stock Market Prediction System</vt:lpstr>
      <vt:lpstr>Introduction</vt:lpstr>
      <vt:lpstr>PowerPoint Presentation</vt:lpstr>
      <vt:lpstr>Features  </vt:lpstr>
      <vt:lpstr>ZERO LEVEL DIAGRAM</vt:lpstr>
      <vt:lpstr>FIRST LEVEL DFD</vt:lpstr>
      <vt:lpstr>Level 1.1 Detailed </vt:lpstr>
      <vt:lpstr>First Level Process Description: - Description of inbound and outbound data flows and the functionality of each Level.  </vt:lpstr>
      <vt:lpstr>PowerPoint Presentation</vt:lpstr>
      <vt:lpstr>PowerPoint Presentation</vt:lpstr>
      <vt:lpstr>Decision Tree </vt:lpstr>
      <vt:lpstr>Data Dictionary</vt:lpstr>
      <vt:lpstr>PowerPoint Presentation</vt:lpstr>
      <vt:lpstr>Blue Curve: Old Close Price. Green Curve: Predicted Trajectory for the stock for   the coming days </vt:lpstr>
      <vt:lpstr>PowerPoint Presentation</vt:lpstr>
      <vt:lpstr>PowerPoint Presentation</vt:lpstr>
      <vt:lpstr>How intuition is included: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System</dc:title>
  <dc:creator>gauarvsharma.8699@outlook.com</dc:creator>
  <cp:lastModifiedBy>gauarvsharma.8699@outlook.com</cp:lastModifiedBy>
  <cp:revision>19</cp:revision>
  <dcterms:created xsi:type="dcterms:W3CDTF">2020-05-28T20:11:21Z</dcterms:created>
  <dcterms:modified xsi:type="dcterms:W3CDTF">2020-05-29T14:24:40Z</dcterms:modified>
</cp:coreProperties>
</file>