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52" strike="noStrike">
                <a:solidFill>
                  <a:srgbClr val="262626"/>
                </a:solidFill>
                <a:latin typeface="Calibri Light"/>
              </a:rPr>
              <a:t>Click to </a:t>
            </a:r>
            <a:r>
              <a:rPr b="0" lang="en-US" sz="8000" spc="-52" strike="noStrike">
                <a:solidFill>
                  <a:srgbClr val="262626"/>
                </a:solidFill>
                <a:latin typeface="Calibri Light"/>
              </a:rPr>
              <a:t>edit </a:t>
            </a:r>
            <a:r>
              <a:rPr b="0" lang="en-US" sz="8000" spc="-52" strike="noStrike">
                <a:solidFill>
                  <a:srgbClr val="262626"/>
                </a:solidFill>
                <a:latin typeface="Calibri Light"/>
              </a:rPr>
              <a:t>Master </a:t>
            </a:r>
            <a:r>
              <a:rPr b="0" lang="en-US" sz="8000" spc="-52" strike="noStrike">
                <a:solidFill>
                  <a:srgbClr val="262626"/>
                </a:solidFill>
                <a:latin typeface="Calibri Light"/>
              </a:rPr>
              <a:t>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p>
            <a:pPr>
              <a:lnSpc>
                <a:spcPct val="100000"/>
              </a:lnSpc>
            </a:pPr>
            <a:fld id="{B67C0622-DEC4-4694-8B9D-C1A793D07E02}" type="datetime">
              <a:rPr b="0" lang="en-IN" sz="900" spc="-1" strike="noStrike">
                <a:solidFill>
                  <a:srgbClr val="ffffff"/>
                </a:solidFill>
                <a:latin typeface="Calibri"/>
              </a:rPr>
              <a:t>20/08/21</a:t>
            </a:fld>
            <a:endParaRPr b="0" lang="en-IN"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4D757424-96B6-43EA-A523-B1A1E75781A0}" type="slidenum">
              <a:rPr b="0" lang="en-IN" sz="1050" spc="-1" strike="noStrike">
                <a:solidFill>
                  <a:srgbClr val="ffffff"/>
                </a:solidFill>
                <a:latin typeface="Calibri"/>
              </a:rPr>
              <a:t>&lt;number&gt;</a:t>
            </a:fld>
            <a:endParaRPr b="0" lang="en-IN" sz="1050" spc="-1" strike="noStrike">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p>
            <a:pPr>
              <a:lnSpc>
                <a:spcPct val="85000"/>
              </a:lnSpc>
            </a:pPr>
            <a:r>
              <a:rPr b="0" lang="en-US" sz="4800" spc="-52" strike="noStrike">
                <a:solidFill>
                  <a:srgbClr val="404040"/>
                </a:solidFill>
                <a:latin typeface="Calibri Light"/>
              </a:rPr>
              <a:t>Click to </a:t>
            </a:r>
            <a:r>
              <a:rPr b="0" lang="en-US" sz="4800" spc="-52" strike="noStrike">
                <a:solidFill>
                  <a:srgbClr val="404040"/>
                </a:solidFill>
                <a:latin typeface="Calibri Light"/>
              </a:rPr>
              <a:t>edit </a:t>
            </a:r>
            <a:r>
              <a:rPr b="0" lang="en-US" sz="4800" spc="-52" strike="noStrike">
                <a:solidFill>
                  <a:srgbClr val="404040"/>
                </a:solidFill>
                <a:latin typeface="Calibri Light"/>
              </a:rPr>
              <a:t>Master </a:t>
            </a:r>
            <a:r>
              <a:rPr b="0" lang="en-US" sz="4800" spc="-52" strike="noStrike">
                <a:solidFill>
                  <a:srgbClr val="404040"/>
                </a:solidFill>
                <a:latin typeface="Calibri Light"/>
              </a:rPr>
              <a:t>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F73C6693-4606-4617-BDFE-C15BFE78CAFF}" type="datetime">
              <a:rPr b="0" lang="en-IN" sz="900" spc="-1" strike="noStrike">
                <a:solidFill>
                  <a:srgbClr val="ffffff"/>
                </a:solidFill>
                <a:latin typeface="Calibri"/>
              </a:rPr>
              <a:t>20/08/21</a:t>
            </a:fld>
            <a:endParaRPr b="0" lang="en-IN"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p>
            <a:endParaRPr b="0" lang="en-IN"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10EF96D6-C3F3-4922-9984-526AF10C89AF}" type="slidenum">
              <a:rPr b="0" lang="en-IN" sz="1050" spc="-1" strike="noStrike">
                <a:solidFill>
                  <a:srgbClr val="ffffff"/>
                </a:solidFill>
                <a:latin typeface="Calibri"/>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26600" y="93600"/>
            <a:ext cx="11185920" cy="3758760"/>
          </a:xfrm>
          <a:prstGeom prst="rect">
            <a:avLst/>
          </a:prstGeom>
          <a:noFill/>
          <a:ln>
            <a:noFill/>
          </a:ln>
        </p:spPr>
        <p:txBody>
          <a:bodyPr anchor="b">
            <a:noAutofit/>
          </a:bodyPr>
          <a:p>
            <a:pPr algn="ctr">
              <a:lnSpc>
                <a:spcPct val="85000"/>
              </a:lnSpc>
            </a:pPr>
            <a:r>
              <a:rPr b="1" lang="en-IN" sz="11500" spc="-52" strike="noStrike" u="sng">
                <a:solidFill>
                  <a:srgbClr val="00ff00"/>
                </a:solidFill>
                <a:uFillTx/>
                <a:latin typeface="Calibri Light"/>
              </a:rPr>
              <a:t>Stock </a:t>
            </a:r>
            <a:r>
              <a:rPr b="1" lang="en-IN" sz="11500" spc="-52" strike="noStrike" u="sng">
                <a:solidFill>
                  <a:srgbClr val="ff3300"/>
                </a:solidFill>
                <a:uFillTx/>
                <a:latin typeface="Calibri Light"/>
              </a:rPr>
              <a:t>Market</a:t>
            </a:r>
            <a:r>
              <a:rPr b="1" lang="en-IN" sz="11500" spc="-52" strike="noStrike">
                <a:solidFill>
                  <a:srgbClr val="262626"/>
                </a:solidFill>
                <a:latin typeface="Calibri Light"/>
              </a:rPr>
              <a:t> </a:t>
            </a:r>
            <a:r>
              <a:rPr b="1" lang="en-IN" sz="9600" spc="-52" strike="noStrike">
                <a:solidFill>
                  <a:srgbClr val="0099ff"/>
                </a:solidFill>
                <a:latin typeface="Calibri Light"/>
              </a:rPr>
              <a:t>Prediction</a:t>
            </a:r>
            <a:r>
              <a:rPr b="1" lang="en-IN" sz="11500" spc="-52" strike="noStrike">
                <a:solidFill>
                  <a:srgbClr val="0099ff"/>
                </a:solidFill>
                <a:latin typeface="Calibri Light"/>
              </a:rPr>
              <a:t> System</a:t>
            </a:r>
            <a:endParaRPr b="0" lang="en-US" sz="11500" spc="-1" strike="noStrike">
              <a:solidFill>
                <a:srgbClr val="000000"/>
              </a:solidFill>
              <a:latin typeface="Calibri"/>
            </a:endParaRPr>
          </a:p>
        </p:txBody>
      </p:sp>
      <p:sp>
        <p:nvSpPr>
          <p:cNvPr id="92" name="TextShape 2"/>
          <p:cNvSpPr txBox="1"/>
          <p:nvPr/>
        </p:nvSpPr>
        <p:spPr>
          <a:xfrm>
            <a:off x="8658720" y="5202360"/>
            <a:ext cx="3533040" cy="1127160"/>
          </a:xfrm>
          <a:prstGeom prst="rect">
            <a:avLst/>
          </a:prstGeom>
          <a:noFill/>
          <a:ln>
            <a:noFill/>
          </a:ln>
        </p:spPr>
        <p:txBody>
          <a:bodyPr>
            <a:normAutofit fontScale="56000"/>
          </a:bodyPr>
          <a:p>
            <a:pPr>
              <a:lnSpc>
                <a:spcPct val="90000"/>
              </a:lnSpc>
              <a:spcBef>
                <a:spcPts val="1199"/>
              </a:spcBef>
              <a:spcAft>
                <a:spcPts val="201"/>
              </a:spcAft>
              <a:tabLst>
                <a:tab algn="l" pos="0"/>
              </a:tabLst>
            </a:pPr>
            <a:r>
              <a:rPr b="1" lang="en-IN" sz="3200" spc="199" strike="noStrike" cap="all">
                <a:solidFill>
                  <a:srgbClr val="0d0d0d"/>
                </a:solidFill>
                <a:latin typeface="Calibri Light"/>
              </a:rPr>
              <a:t>Gaurav Sharma</a:t>
            </a:r>
            <a:endParaRPr b="0" lang="en-IN" sz="3200" spc="-1" strike="noStrike">
              <a:latin typeface="Arial"/>
            </a:endParaRPr>
          </a:p>
          <a:p>
            <a:pPr>
              <a:lnSpc>
                <a:spcPct val="90000"/>
              </a:lnSpc>
              <a:spcBef>
                <a:spcPts val="1199"/>
              </a:spcBef>
              <a:spcAft>
                <a:spcPts val="201"/>
              </a:spcAft>
              <a:tabLst>
                <a:tab algn="l" pos="0"/>
              </a:tabLst>
            </a:pPr>
            <a:r>
              <a:rPr b="1" lang="en-IN" sz="3200" spc="199" strike="noStrike" cap="all">
                <a:solidFill>
                  <a:srgbClr val="0d0d0d"/>
                </a:solidFill>
                <a:latin typeface="Calibri Light"/>
              </a:rPr>
              <a:t>18103050</a:t>
            </a:r>
            <a:endParaRPr b="0" lang="en-IN" sz="3200" spc="-1" strike="noStrike">
              <a:latin typeface="Arial"/>
            </a:endParaRPr>
          </a:p>
          <a:p>
            <a:pPr>
              <a:lnSpc>
                <a:spcPct val="90000"/>
              </a:lnSpc>
              <a:spcBef>
                <a:spcPts val="1199"/>
              </a:spcBef>
              <a:spcAft>
                <a:spcPts val="201"/>
              </a:spcAft>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0" name="Table 1"/>
          <p:cNvGraphicFramePr/>
          <p:nvPr/>
        </p:nvGraphicFramePr>
        <p:xfrm>
          <a:off x="1171800" y="1074240"/>
          <a:ext cx="9987120" cy="4960440"/>
        </p:xfrm>
        <a:graphic>
          <a:graphicData uri="http://schemas.openxmlformats.org/drawingml/2006/table">
            <a:tbl>
              <a:tblPr/>
              <a:tblGrid>
                <a:gridCol w="4993560"/>
                <a:gridCol w="4993560"/>
              </a:tblGrid>
              <a:tr h="995400">
                <a:tc>
                  <a:txBody>
                    <a:bodyPr lIns="68400" rIns="68400" tIns="0" bIns="0">
                      <a:noAutofit/>
                    </a:bodyPr>
                    <a:p>
                      <a:pPr>
                        <a:lnSpc>
                          <a:spcPct val="107000"/>
                        </a:lnSpc>
                      </a:pPr>
                      <a:r>
                        <a:rPr b="1" lang="en-IN" sz="1800" spc="-1" strike="noStrike">
                          <a:solidFill>
                            <a:srgbClr val="ffffff"/>
                          </a:solidFill>
                          <a:latin typeface="Calibri"/>
                        </a:rPr>
                        <a:t>PROCESS NAME:</a:t>
                      </a:r>
                      <a:endParaRPr b="0" lang="en-IN" sz="1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lIns="68400" rIns="68400" tIns="0" bIns="0">
                      <a:noAutofit/>
                    </a:bodyPr>
                    <a:p>
                      <a:pPr>
                        <a:lnSpc>
                          <a:spcPct val="107000"/>
                        </a:lnSpc>
                      </a:pPr>
                      <a:r>
                        <a:rPr b="1" lang="en-IN" sz="1600" spc="-1" strike="noStrike">
                          <a:solidFill>
                            <a:srgbClr val="ffffff"/>
                          </a:solidFill>
                          <a:latin typeface="Calibri"/>
                        </a:rPr>
                        <a:t>Level 5.0 Prediction, Accuracy and Graph Processing</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940400">
                <a:tc>
                  <a:txBody>
                    <a:bodyPr lIns="68400" rIns="68400" tIns="0" bIns="0">
                      <a:noAutofit/>
                    </a:bodyPr>
                    <a:p>
                      <a:pPr>
                        <a:lnSpc>
                          <a:spcPct val="107000"/>
                        </a:lnSpc>
                      </a:pPr>
                      <a:r>
                        <a:rPr b="1" lang="en-IN" sz="1800" spc="-1" strike="noStrike">
                          <a:solidFill>
                            <a:srgbClr val="ffffff"/>
                          </a:solidFill>
                          <a:latin typeface="Calibri"/>
                        </a:rPr>
                        <a:t>DESCRIPTION:</a:t>
                      </a:r>
                      <a:endParaRPr b="0" lang="en-IN"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This level is the one where the actual algorithm gets trained over the Train Dataset and then further get tested over the Test Dataset, by that a prediction of the stock and accuracy of the prediction is generated, also this level generates a predicted graph for that stock to compare prediction and actual dataset.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1028880">
                <a:tc>
                  <a:txBody>
                    <a:bodyPr lIns="68400" rIns="68400" tIns="0" bIns="0">
                      <a:noAutofit/>
                    </a:bodyPr>
                    <a:p>
                      <a:pPr>
                        <a:lnSpc>
                          <a:spcPct val="107000"/>
                        </a:lnSpc>
                      </a:pPr>
                      <a:r>
                        <a:rPr b="1" lang="en-IN" sz="1800" spc="-1" strike="noStrike">
                          <a:solidFill>
                            <a:srgbClr val="ffffff"/>
                          </a:solidFill>
                          <a:latin typeface="Calibri"/>
                        </a:rPr>
                        <a:t>INBOUND DATA FLOWS</a:t>
                      </a:r>
                      <a:endParaRPr b="0" lang="en-IN"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Test and Train Data</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995760">
                <a:tc>
                  <a:txBody>
                    <a:bodyPr lIns="68400" rIns="68400" tIns="0" bIns="0">
                      <a:noAutofit/>
                    </a:bodyPr>
                    <a:p>
                      <a:pPr>
                        <a:lnSpc>
                          <a:spcPct val="107000"/>
                        </a:lnSpc>
                      </a:pPr>
                      <a:r>
                        <a:rPr b="1" lang="en-IN" sz="1800" spc="-1" strike="noStrike">
                          <a:solidFill>
                            <a:srgbClr val="ffffff"/>
                          </a:solidFill>
                          <a:latin typeface="Calibri"/>
                        </a:rPr>
                        <a:t>OUTBOUND DATA FLOWS:</a:t>
                      </a:r>
                      <a:endParaRPr b="0" lang="en-IN" sz="1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Graph, Feedback to prediction and Accuracy.</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0"/>
            <a:ext cx="10515240" cy="1233720"/>
          </a:xfrm>
          <a:prstGeom prst="rect">
            <a:avLst/>
          </a:prstGeom>
          <a:noFill/>
          <a:ln>
            <a:noFill/>
          </a:ln>
        </p:spPr>
        <p:txBody>
          <a:bodyPr anchor="b">
            <a:normAutofit fontScale="80000"/>
          </a:bodyPr>
          <a:p>
            <a:pPr>
              <a:lnSpc>
                <a:spcPct val="85000"/>
              </a:lnSpc>
            </a:pPr>
            <a:r>
              <a:rPr b="1" lang="en-IN" sz="4800" spc="-52" strike="noStrike">
                <a:solidFill>
                  <a:srgbClr val="404040"/>
                </a:solidFill>
                <a:latin typeface="Calibri Light"/>
              </a:rPr>
              <a:t>Decision Tree</a:t>
            </a:r>
            <a:br/>
            <a:endParaRPr b="0" lang="en-US" sz="4800" spc="-1" strike="noStrike">
              <a:solidFill>
                <a:srgbClr val="000000"/>
              </a:solidFill>
              <a:latin typeface="Calibri"/>
            </a:endParaRPr>
          </a:p>
        </p:txBody>
      </p:sp>
      <p:pic>
        <p:nvPicPr>
          <p:cNvPr id="112" name="Content Placeholder 3" descr=""/>
          <p:cNvPicPr/>
          <p:nvPr/>
        </p:nvPicPr>
        <p:blipFill>
          <a:blip r:embed="rId1"/>
          <a:stretch/>
        </p:blipFill>
        <p:spPr>
          <a:xfrm>
            <a:off x="0" y="640080"/>
            <a:ext cx="12191760" cy="6217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107720" y="1951200"/>
            <a:ext cx="10065600" cy="2955240"/>
          </a:xfrm>
          <a:prstGeom prst="rect">
            <a:avLst/>
          </a:prstGeom>
          <a:noFill/>
          <a:ln>
            <a:noFill/>
          </a:ln>
        </p:spPr>
        <p:style>
          <a:lnRef idx="0"/>
          <a:fillRef idx="0"/>
          <a:effectRef idx="0"/>
          <a:fontRef idx="minor"/>
        </p:style>
        <p:txBody>
          <a:bodyPr anchor="ctr">
            <a:spAutoFit/>
          </a:bodyPr>
          <a:p>
            <a:pPr marL="457200" indent="-456840">
              <a:lnSpc>
                <a:spcPct val="100000"/>
              </a:lnSpc>
              <a:buClr>
                <a:srgbClr val="000000"/>
              </a:buClr>
              <a:buFont typeface="Arial"/>
              <a:buChar char="•"/>
            </a:pPr>
            <a:r>
              <a:rPr b="0" lang="en-US" sz="2800" spc="-1" strike="noStrike">
                <a:solidFill>
                  <a:srgbClr val="000000"/>
                </a:solidFill>
                <a:latin typeface="Calibri Light"/>
                <a:ea typeface="Times New Roman"/>
              </a:rPr>
              <a:t>System is able to predict Stock</a:t>
            </a:r>
            <a:r>
              <a:rPr b="0" lang="en-US" sz="2800" spc="-1" strike="noStrike">
                <a:solidFill>
                  <a:srgbClr val="000000"/>
                </a:solidFill>
                <a:latin typeface="Calibri"/>
                <a:ea typeface="Times New Roman"/>
              </a:rPr>
              <a:t>’</a:t>
            </a:r>
            <a:r>
              <a:rPr b="0" lang="en-US" sz="2800" spc="-1" strike="noStrike">
                <a:solidFill>
                  <a:srgbClr val="000000"/>
                </a:solidFill>
                <a:latin typeface="Calibri Light"/>
                <a:ea typeface="Times New Roman"/>
              </a:rPr>
              <a:t>s Closing prices with the accuracy of 82%+ most of the time, which changes if the user provides a better intuition for the algorithm to work with.</a:t>
            </a:r>
            <a:endParaRPr b="0" lang="en-IN"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Calibri Light"/>
                <a:ea typeface="Times New Roman"/>
              </a:rPr>
              <a:t>With rough investment the system has proved to be near to accurate for long term calls.</a:t>
            </a:r>
            <a:endParaRPr b="0" lang="en-IN" sz="2800" spc="-1" strike="noStrike">
              <a:latin typeface="Arial"/>
            </a:endParaRPr>
          </a:p>
          <a:p>
            <a:pPr>
              <a:lnSpc>
                <a:spcPct val="100000"/>
              </a:lnSpc>
              <a:tabLst>
                <a:tab algn="l" pos="0"/>
              </a:tabLst>
            </a:pPr>
            <a:endParaRPr b="0" lang="en-IN" sz="2800" spc="-1" strike="noStrike">
              <a:latin typeface="Arial"/>
            </a:endParaRPr>
          </a:p>
        </p:txBody>
      </p:sp>
      <p:sp>
        <p:nvSpPr>
          <p:cNvPr id="114" name="CustomShape 2"/>
          <p:cNvSpPr/>
          <p:nvPr/>
        </p:nvSpPr>
        <p:spPr>
          <a:xfrm>
            <a:off x="1107720" y="970560"/>
            <a:ext cx="897012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5400" spc="-1" strike="noStrike" u="sng">
                <a:solidFill>
                  <a:srgbClr val="000000"/>
                </a:solidFill>
                <a:uFillTx/>
                <a:latin typeface="Calibri"/>
              </a:rPr>
              <a:t>Conclusion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2280240" y="6365160"/>
            <a:ext cx="10515240" cy="221760"/>
          </a:xfrm>
          <a:prstGeom prst="rect">
            <a:avLst/>
          </a:prstGeom>
          <a:noFill/>
          <a:ln>
            <a:noFill/>
          </a:ln>
        </p:spPr>
        <p:txBody>
          <a:bodyPr anchor="b">
            <a:noAutofit/>
          </a:bodyPr>
          <a:p>
            <a:pPr>
              <a:lnSpc>
                <a:spcPct val="100000"/>
              </a:lnSpc>
            </a:pPr>
            <a:r>
              <a:rPr b="1" lang="en-US" sz="1800" spc="-52" strike="noStrike">
                <a:solidFill>
                  <a:srgbClr val="4472c4"/>
                </a:solidFill>
                <a:latin typeface="Calibri"/>
                <a:ea typeface="Times New Roman"/>
              </a:rPr>
              <a:t>Blue Curve</a:t>
            </a:r>
            <a:r>
              <a:rPr b="1" lang="en-US" sz="1800" spc="-52" strike="noStrike">
                <a:solidFill>
                  <a:srgbClr val="404040"/>
                </a:solidFill>
                <a:latin typeface="Calibri"/>
                <a:ea typeface="Times New Roman"/>
              </a:rPr>
              <a:t>: Old Close Price.</a:t>
            </a:r>
            <a:br/>
            <a:r>
              <a:rPr b="1" lang="en-US" sz="1800" spc="-52" strike="noStrike">
                <a:solidFill>
                  <a:srgbClr val="00ff00"/>
                </a:solidFill>
                <a:latin typeface="Calibri"/>
                <a:ea typeface="Times New Roman"/>
              </a:rPr>
              <a:t>Green Curve</a:t>
            </a:r>
            <a:r>
              <a:rPr b="1" lang="en-US" sz="1800" spc="-52" strike="noStrike">
                <a:solidFill>
                  <a:srgbClr val="404040"/>
                </a:solidFill>
                <a:latin typeface="Calibri"/>
                <a:ea typeface="Times New Roman"/>
              </a:rPr>
              <a:t>: Predicted Trajectory for the stock for   the coming days</a:t>
            </a:r>
            <a:br/>
            <a:endParaRPr b="0" lang="en-US" sz="1800" spc="-1" strike="noStrike">
              <a:solidFill>
                <a:srgbClr val="000000"/>
              </a:solidFill>
              <a:latin typeface="Calibri"/>
            </a:endParaRPr>
          </a:p>
        </p:txBody>
      </p:sp>
      <p:pic>
        <p:nvPicPr>
          <p:cNvPr id="116" name="Picture 2" descr=""/>
          <p:cNvPicPr/>
          <p:nvPr/>
        </p:nvPicPr>
        <p:blipFill>
          <a:blip r:embed="rId1"/>
          <a:stretch/>
        </p:blipFill>
        <p:spPr>
          <a:xfrm>
            <a:off x="0" y="0"/>
            <a:ext cx="12191760" cy="6857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097280" y="1845720"/>
            <a:ext cx="10058040" cy="4023000"/>
          </a:xfrm>
          <a:prstGeom prst="rect">
            <a:avLst/>
          </a:prstGeom>
          <a:noFill/>
          <a:ln>
            <a:noFill/>
          </a:ln>
        </p:spPr>
        <p:txBody>
          <a:bodyPr lIns="0" rIns="0">
            <a:normAutofit/>
          </a:bodyPr>
          <a:p>
            <a:pPr>
              <a:lnSpc>
                <a:spcPct val="100000"/>
              </a:lnSpc>
              <a:tabLst>
                <a:tab algn="l" pos="0"/>
              </a:tabLst>
            </a:pPr>
            <a:r>
              <a:rPr b="0" lang="en-US" sz="3200" spc="-1" strike="noStrike">
                <a:solidFill>
                  <a:srgbClr val="404040"/>
                </a:solidFill>
                <a:latin typeface="Calibri Light"/>
                <a:ea typeface="Times New Roman"/>
              </a:rPr>
              <a:t>APIs used for Fetching data:</a:t>
            </a:r>
            <a:endParaRPr b="0" lang="en-US" sz="3200" spc="-1" strike="noStrike">
              <a:solidFill>
                <a:srgbClr val="404040"/>
              </a:solidFill>
              <a:latin typeface="Calibri"/>
            </a:endParaRPr>
          </a:p>
          <a:p>
            <a:pPr>
              <a:lnSpc>
                <a:spcPct val="100000"/>
              </a:lnSpc>
              <a:buClr>
                <a:srgbClr val="e48312"/>
              </a:buClr>
              <a:buFont typeface="Calibri"/>
              <a:buChar char="•"/>
              <a:tabLst>
                <a:tab algn="l" pos="0"/>
              </a:tabLst>
            </a:pPr>
            <a:r>
              <a:rPr b="0" lang="en-US" sz="3200" spc="-1" strike="noStrike">
                <a:solidFill>
                  <a:srgbClr val="404040"/>
                </a:solidFill>
                <a:latin typeface="Calibri Light"/>
                <a:ea typeface="Times New Roman"/>
              </a:rPr>
              <a:t>pandas_datareader</a:t>
            </a:r>
            <a:endParaRPr b="0" lang="en-US" sz="3200" spc="-1" strike="noStrike">
              <a:solidFill>
                <a:srgbClr val="404040"/>
              </a:solidFill>
              <a:latin typeface="Calibri"/>
            </a:endParaRPr>
          </a:p>
          <a:p>
            <a:pPr>
              <a:lnSpc>
                <a:spcPct val="100000"/>
              </a:lnSpc>
              <a:buClr>
                <a:srgbClr val="e48312"/>
              </a:buClr>
              <a:buFont typeface="Calibri"/>
              <a:buChar char="•"/>
              <a:tabLst>
                <a:tab algn="l" pos="0"/>
              </a:tabLst>
            </a:pPr>
            <a:r>
              <a:rPr b="0" lang="en-US" sz="3200" spc="-1" strike="noStrike">
                <a:solidFill>
                  <a:srgbClr val="404040"/>
                </a:solidFill>
                <a:latin typeface="Calibri Light"/>
                <a:ea typeface="Times New Roman"/>
              </a:rPr>
              <a:t>nsepy (For Indian Stocks)</a:t>
            </a:r>
            <a:endParaRPr b="0" lang="en-US" sz="3200" spc="-1" strike="noStrike">
              <a:solidFill>
                <a:srgbClr val="404040"/>
              </a:solidFill>
              <a:latin typeface="Calibri"/>
            </a:endParaRPr>
          </a:p>
          <a:p>
            <a:pPr>
              <a:lnSpc>
                <a:spcPct val="100000"/>
              </a:lnSpc>
              <a:buClr>
                <a:srgbClr val="e48312"/>
              </a:buClr>
              <a:buFont typeface="Calibri"/>
              <a:buChar char="•"/>
              <a:tabLst>
                <a:tab algn="l" pos="0"/>
              </a:tabLst>
            </a:pPr>
            <a:r>
              <a:rPr b="0" lang="en-US" sz="3200" spc="-1" strike="noStrike">
                <a:solidFill>
                  <a:srgbClr val="404040"/>
                </a:solidFill>
                <a:latin typeface="Calibri Light"/>
                <a:ea typeface="Times New Roman"/>
              </a:rPr>
              <a:t>yfinance (Yahoo finance database)</a:t>
            </a:r>
            <a:endParaRPr b="0" lang="en-US" sz="3200" spc="-1" strike="noStrike">
              <a:solidFill>
                <a:srgbClr val="404040"/>
              </a:solidFill>
              <a:latin typeface="Calibri"/>
            </a:endParaRPr>
          </a:p>
          <a:p>
            <a:pPr>
              <a:lnSpc>
                <a:spcPct val="90000"/>
              </a:lnSpc>
              <a:spcBef>
                <a:spcPts val="1199"/>
              </a:spcBef>
              <a:spcAft>
                <a:spcPts val="201"/>
              </a:spcAft>
              <a:tabLst>
                <a:tab algn="l" pos="0"/>
              </a:tabLst>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045440" y="2233800"/>
            <a:ext cx="9660600" cy="2488320"/>
          </a:xfrm>
          <a:prstGeom prst="rect">
            <a:avLst/>
          </a:prstGeom>
          <a:noFill/>
          <a:ln>
            <a:noFill/>
          </a:ln>
        </p:spPr>
        <p:txBody>
          <a:bodyPr lIns="0" rIns="0">
            <a:normAutofit fontScale="57000"/>
          </a:bodyPr>
          <a:p>
            <a:pPr marL="91440" indent="-91080">
              <a:lnSpc>
                <a:spcPct val="90000"/>
              </a:lnSpc>
              <a:spcBef>
                <a:spcPts val="1199"/>
              </a:spcBef>
              <a:spcAft>
                <a:spcPts val="201"/>
              </a:spcAft>
              <a:buClr>
                <a:srgbClr val="e48312"/>
              </a:buClr>
              <a:buFont typeface="Wingdings" charset="2"/>
              <a:buChar char=""/>
            </a:pPr>
            <a:r>
              <a:rPr b="0" lang="en-IN" sz="12700" spc="-1" strike="noStrike">
                <a:solidFill>
                  <a:srgbClr val="404040"/>
                </a:solidFill>
                <a:latin typeface="Calibri"/>
              </a:rPr>
              <a:t>THANK YOU</a:t>
            </a:r>
            <a:endParaRPr b="0" lang="en-US" sz="127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066680" y="1023480"/>
            <a:ext cx="10058040" cy="1450440"/>
          </a:xfrm>
          <a:prstGeom prst="rect">
            <a:avLst/>
          </a:prstGeom>
          <a:noFill/>
          <a:ln>
            <a:noFill/>
          </a:ln>
        </p:spPr>
        <p:txBody>
          <a:bodyPr anchor="b">
            <a:noAutofit/>
          </a:bodyPr>
          <a:p>
            <a:pPr>
              <a:lnSpc>
                <a:spcPct val="85000"/>
              </a:lnSpc>
            </a:pPr>
            <a:r>
              <a:rPr b="1" lang="en-IN" sz="4800" spc="-52" strike="noStrike" u="sng">
                <a:solidFill>
                  <a:srgbClr val="404040"/>
                </a:solidFill>
                <a:uFillTx/>
                <a:latin typeface="Calibri Light"/>
              </a:rPr>
              <a:t>How intuition is included</a:t>
            </a:r>
            <a:r>
              <a:rPr b="1" lang="en-IN" sz="4800" spc="-52" strike="noStrike">
                <a:solidFill>
                  <a:srgbClr val="404040"/>
                </a:solidFill>
                <a:latin typeface="Calibri Light"/>
              </a:rPr>
              <a:t>: -</a:t>
            </a:r>
            <a:br/>
            <a:endParaRPr b="0" lang="en-US" sz="4800" spc="-1" strike="noStrike">
              <a:solidFill>
                <a:srgbClr val="000000"/>
              </a:solidFill>
              <a:latin typeface="Calibri"/>
            </a:endParaRPr>
          </a:p>
        </p:txBody>
      </p:sp>
      <p:sp>
        <p:nvSpPr>
          <p:cNvPr id="120" name="TextShape 2"/>
          <p:cNvSpPr txBox="1"/>
          <p:nvPr/>
        </p:nvSpPr>
        <p:spPr>
          <a:xfrm>
            <a:off x="1066680" y="1900080"/>
            <a:ext cx="10935360" cy="561816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Calibri"/>
              <a:buChar char=" "/>
            </a:pPr>
            <a:r>
              <a:rPr b="0" lang="en-IN" sz="2000" spc="-1" strike="noStrike">
                <a:solidFill>
                  <a:srgbClr val="404040"/>
                </a:solidFill>
                <a:latin typeface="Calibri"/>
              </a:rPr>
              <a:t>Usually in a lot of machine algorithm which are used for prediction and analysis, we split the dataset into 70% train and 30% test, majority of the dataset is provided to train so as to improve predicting capability of our system while we are in the training phase and after completing this phase we test our system with the 30% reserved test dataset and compare the accuracy of the system.</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IN" sz="2000" spc="-1" strike="noStrike">
                <a:solidFill>
                  <a:srgbClr val="404040"/>
                </a:solidFill>
                <a:latin typeface="Calibri"/>
              </a:rPr>
              <a:t>System provides the user with the option to choose the general direction for prediction i.e. up or down and based on that it will include new data points into the test dataset (21% of prior 70% test dataset) they will either be local maxima’s or minima’s based on the direction, the user will be able to choose from how back it wants to include the datapoints by default it will take 1 month. User can also specify his/her intuitive High, Open and Close. After training the system on the new train dataset it will test it on the reserved segment(2 different Classifiers are used)and predict the accuracy(whichever classifier has the highest accuracy will provide its predicted label), if the user finds better accuracy(with Intuition included) than general predicting algorithm then the user can do whatever he/she wants. </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66680" y="380520"/>
            <a:ext cx="10058040" cy="1450440"/>
          </a:xfrm>
          <a:prstGeom prst="rect">
            <a:avLst/>
          </a:prstGeom>
          <a:noFill/>
          <a:ln>
            <a:noFill/>
          </a:ln>
        </p:spPr>
        <p:txBody>
          <a:bodyPr anchor="b">
            <a:noAutofit/>
          </a:bodyPr>
          <a:p>
            <a:pPr>
              <a:lnSpc>
                <a:spcPct val="85000"/>
              </a:lnSpc>
            </a:pPr>
            <a:r>
              <a:rPr b="1" lang="en-IN" sz="4800" spc="-52" strike="noStrike">
                <a:solidFill>
                  <a:srgbClr val="404040"/>
                </a:solidFill>
                <a:latin typeface="Calibri Light"/>
              </a:rPr>
              <a:t>Introduction</a:t>
            </a:r>
            <a:endParaRPr b="0" lang="en-US" sz="4800" spc="-1" strike="noStrike">
              <a:solidFill>
                <a:srgbClr val="000000"/>
              </a:solidFill>
              <a:latin typeface="Calibri"/>
            </a:endParaRPr>
          </a:p>
        </p:txBody>
      </p:sp>
      <p:sp>
        <p:nvSpPr>
          <p:cNvPr id="94" name="TextShape 2"/>
          <p:cNvSpPr txBox="1"/>
          <p:nvPr/>
        </p:nvSpPr>
        <p:spPr>
          <a:xfrm>
            <a:off x="1066680" y="1831320"/>
            <a:ext cx="10515240" cy="503208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System aims to provide prediction of the stock the user wants to possibly invest in or just want to enquire about (system fetches data with the help of 3 different APIs).</a:t>
            </a:r>
            <a:endParaRPr b="0" lang="en-US" sz="24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System is able to display that particular prediction on a systematic graph and is able predict future low, high points.</a:t>
            </a:r>
            <a:endParaRPr b="0" lang="en-US" sz="24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It is able to Store this analysis onto a database to reduce future computations related to that particular stock and also utilizing that prior analysis to improve future predictions.</a:t>
            </a:r>
            <a:endParaRPr b="0" lang="en-US" sz="24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System also includes a separate additional feature for user to inculcate his/her intuition into the prediction and possibly improving the accuracy based on that.</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91880" y="1591200"/>
            <a:ext cx="10821600" cy="4649400"/>
          </a:xfrm>
          <a:prstGeom prst="rect">
            <a:avLst/>
          </a:prstGeom>
          <a:noFill/>
          <a:ln>
            <a:noFill/>
          </a:ln>
        </p:spPr>
        <p:txBody>
          <a:bodyPr lIns="0" rIns="0">
            <a:normAutofit fontScale="81000"/>
          </a:bodyPr>
          <a:p>
            <a:pPr>
              <a:lnSpc>
                <a:spcPct val="90000"/>
              </a:lnSpc>
              <a:spcBef>
                <a:spcPts val="1199"/>
              </a:spcBef>
              <a:spcAft>
                <a:spcPts val="201"/>
              </a:spcAft>
            </a:pP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The initial conception of the idea for the system originally started for me after we discussed a case-study in our class; a system analyst developed a new system for an MNC to invest in stocks and bonds, and investment managers were responsible for this task.</a:t>
            </a:r>
            <a:endParaRPr b="0" lang="en-US" sz="24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IN" sz="2400" spc="-1" strike="noStrike">
                <a:solidFill>
                  <a:srgbClr val="404040"/>
                </a:solidFill>
                <a:latin typeface="Calibri"/>
              </a:rPr>
              <a:t>They were not involved in the development of the system which caused an operation feasibility in this whole process, this made the investment managers a little hesitant to use the system because the system was just suggesting on the basis of  mathematical computation and pattern analysis whereas the investors were accustomed to their usual pattern of thinking and analysis based upon their intuition and experience, one of the permissible answer to this problem can be to put this system into parallel conversion to show the benefits to the investors, but this is still not able to remove the awkwardness they face while using the system.</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097280" y="1787040"/>
            <a:ext cx="10058040" cy="654120"/>
          </a:xfrm>
          <a:prstGeom prst="rect">
            <a:avLst/>
          </a:prstGeom>
          <a:noFill/>
          <a:ln>
            <a:noFill/>
          </a:ln>
        </p:spPr>
        <p:txBody>
          <a:bodyPr anchor="b">
            <a:noAutofit/>
          </a:bodyPr>
          <a:p>
            <a:pPr>
              <a:lnSpc>
                <a:spcPct val="85000"/>
              </a:lnSpc>
            </a:pPr>
            <a:r>
              <a:rPr b="1" lang="en-IN" sz="4400" spc="-52" strike="noStrike">
                <a:solidFill>
                  <a:srgbClr val="404040"/>
                </a:solidFill>
                <a:latin typeface="Calibri Light"/>
              </a:rPr>
              <a:t>Features </a:t>
            </a:r>
            <a:br/>
            <a:endParaRPr b="0" lang="en-US" sz="4400" spc="-1" strike="noStrike">
              <a:solidFill>
                <a:srgbClr val="000000"/>
              </a:solidFill>
              <a:latin typeface="Calibri"/>
            </a:endParaRPr>
          </a:p>
        </p:txBody>
      </p:sp>
      <p:sp>
        <p:nvSpPr>
          <p:cNvPr id="97" name="TextShape 2"/>
          <p:cNvSpPr txBox="1"/>
          <p:nvPr/>
        </p:nvSpPr>
        <p:spPr>
          <a:xfrm>
            <a:off x="1097280" y="1866960"/>
            <a:ext cx="10515240" cy="5140440"/>
          </a:xfrm>
          <a:prstGeom prst="rect">
            <a:avLst/>
          </a:prstGeom>
          <a:noFill/>
          <a:ln>
            <a:noFill/>
          </a:ln>
        </p:spPr>
        <p:txBody>
          <a:bodyPr lIns="0" rIns="0">
            <a:normAutofit fontScale="91000"/>
          </a:bodyPr>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Fetching, Storing and Maintaining Data of the Entered Stock.</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Predicting the Stock’s Trajectory.</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Option to include Intuition into the prediction.</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Accuracy of the model.</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Storing the Predicted Result for user to use.</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Interactive Predicted Graph and Moving Average Curve.</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IN" sz="3200" spc="-1" strike="noStrike">
                <a:solidFill>
                  <a:srgbClr val="404040"/>
                </a:solidFill>
                <a:latin typeface="Calibri"/>
              </a:rPr>
              <a:t>Graphical user Interface for the user to interact with.</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18360"/>
            <a:ext cx="10515240" cy="940320"/>
          </a:xfrm>
          <a:prstGeom prst="rect">
            <a:avLst/>
          </a:prstGeom>
          <a:noFill/>
          <a:ln>
            <a:noFill/>
          </a:ln>
        </p:spPr>
        <p:txBody>
          <a:bodyPr anchor="b">
            <a:normAutofit/>
          </a:bodyPr>
          <a:p>
            <a:pPr>
              <a:lnSpc>
                <a:spcPct val="85000"/>
              </a:lnSpc>
            </a:pPr>
            <a:r>
              <a:rPr b="1" lang="en-IN" sz="4000" spc="-52" strike="noStrike">
                <a:solidFill>
                  <a:srgbClr val="404040"/>
                </a:solidFill>
                <a:latin typeface="Calibri Light"/>
              </a:rPr>
              <a:t>ZERO LEVEL DIAGRAM</a:t>
            </a:r>
            <a:endParaRPr b="0" lang="en-US" sz="4000" spc="-1" strike="noStrike">
              <a:solidFill>
                <a:srgbClr val="000000"/>
              </a:solidFill>
              <a:latin typeface="Calibri"/>
            </a:endParaRPr>
          </a:p>
        </p:txBody>
      </p:sp>
      <p:pic>
        <p:nvPicPr>
          <p:cNvPr id="99" name="Content Placeholder 3" descr=""/>
          <p:cNvPicPr/>
          <p:nvPr/>
        </p:nvPicPr>
        <p:blipFill>
          <a:blip r:embed="rId1"/>
          <a:stretch/>
        </p:blipFill>
        <p:spPr>
          <a:xfrm>
            <a:off x="0" y="958680"/>
            <a:ext cx="12191760" cy="5898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18360"/>
            <a:ext cx="10515240" cy="780480"/>
          </a:xfrm>
          <a:prstGeom prst="rect">
            <a:avLst/>
          </a:prstGeom>
          <a:noFill/>
          <a:ln>
            <a:noFill/>
          </a:ln>
        </p:spPr>
        <p:txBody>
          <a:bodyPr anchor="b">
            <a:noAutofit/>
          </a:bodyPr>
          <a:p>
            <a:pPr>
              <a:lnSpc>
                <a:spcPct val="85000"/>
              </a:lnSpc>
            </a:pPr>
            <a:r>
              <a:rPr b="1" lang="en-IN" sz="4800" spc="-52" strike="noStrike">
                <a:solidFill>
                  <a:srgbClr val="404040"/>
                </a:solidFill>
                <a:latin typeface="Calibri Light"/>
              </a:rPr>
              <a:t>FIRST LEVEL DFD</a:t>
            </a:r>
            <a:endParaRPr b="0" lang="en-US" sz="4800" spc="-1" strike="noStrike">
              <a:solidFill>
                <a:srgbClr val="000000"/>
              </a:solidFill>
              <a:latin typeface="Calibri"/>
            </a:endParaRPr>
          </a:p>
        </p:txBody>
      </p:sp>
      <p:pic>
        <p:nvPicPr>
          <p:cNvPr id="101" name="Content Placeholder 3" descr=""/>
          <p:cNvPicPr/>
          <p:nvPr/>
        </p:nvPicPr>
        <p:blipFill>
          <a:blip r:embed="rId1"/>
          <a:stretch/>
        </p:blipFill>
        <p:spPr>
          <a:xfrm>
            <a:off x="0" y="727920"/>
            <a:ext cx="12191760" cy="61297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18360"/>
            <a:ext cx="10515240" cy="789120"/>
          </a:xfrm>
          <a:prstGeom prst="rect">
            <a:avLst/>
          </a:prstGeom>
          <a:noFill/>
          <a:ln>
            <a:noFill/>
          </a:ln>
        </p:spPr>
        <p:txBody>
          <a:bodyPr anchor="b">
            <a:noAutofit/>
          </a:bodyPr>
          <a:p>
            <a:pPr>
              <a:lnSpc>
                <a:spcPct val="85000"/>
              </a:lnSpc>
            </a:pPr>
            <a:r>
              <a:rPr b="1" lang="en-IN" sz="4800" spc="-52" strike="noStrike">
                <a:solidFill>
                  <a:srgbClr val="404040"/>
                </a:solidFill>
                <a:latin typeface="Calibri Light"/>
              </a:rPr>
              <a:t>Level 1.1 Detailed </a:t>
            </a:r>
            <a:endParaRPr b="0" lang="en-US" sz="4800" spc="-1" strike="noStrike">
              <a:solidFill>
                <a:srgbClr val="000000"/>
              </a:solidFill>
              <a:latin typeface="Calibri"/>
            </a:endParaRPr>
          </a:p>
        </p:txBody>
      </p:sp>
      <p:pic>
        <p:nvPicPr>
          <p:cNvPr id="103" name="Content Placeholder 3" descr=""/>
          <p:cNvPicPr/>
          <p:nvPr/>
        </p:nvPicPr>
        <p:blipFill>
          <a:blip r:embed="rId1"/>
          <a:stretch/>
        </p:blipFill>
        <p:spPr>
          <a:xfrm>
            <a:off x="0" y="807840"/>
            <a:ext cx="12191760" cy="6045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0"/>
            <a:ext cx="10515240" cy="2055600"/>
          </a:xfrm>
          <a:prstGeom prst="rect">
            <a:avLst/>
          </a:prstGeom>
          <a:noFill/>
          <a:ln>
            <a:noFill/>
          </a:ln>
        </p:spPr>
        <p:txBody>
          <a:bodyPr anchor="b">
            <a:noAutofit/>
          </a:bodyPr>
          <a:p>
            <a:pPr>
              <a:lnSpc>
                <a:spcPct val="100000"/>
              </a:lnSpc>
            </a:pPr>
            <a:r>
              <a:rPr b="1" lang="en-US" sz="3600" spc="-52" strike="noStrike" u="sng">
                <a:solidFill>
                  <a:srgbClr val="000000"/>
                </a:solidFill>
                <a:uFillTx/>
                <a:latin typeface="Calibri Light"/>
                <a:ea typeface="Times New Roman"/>
              </a:rPr>
              <a:t>First Level Process Description</a:t>
            </a:r>
            <a:r>
              <a:rPr b="1" lang="en-US" sz="3600" spc="-52" strike="noStrike">
                <a:solidFill>
                  <a:srgbClr val="000000"/>
                </a:solidFill>
                <a:latin typeface="Calibri Light"/>
                <a:ea typeface="Times New Roman"/>
              </a:rPr>
              <a:t>: -</a:t>
            </a:r>
            <a:br/>
            <a:r>
              <a:rPr b="0" lang="en-US" sz="2400" spc="-52" strike="noStrike">
                <a:solidFill>
                  <a:srgbClr val="404040"/>
                </a:solidFill>
                <a:latin typeface="Calibri Light"/>
                <a:ea typeface="Times New Roman"/>
              </a:rPr>
              <a:t>Description of inbound and outbound data flows and the functionality of each Level.</a:t>
            </a:r>
            <a:br/>
            <a:br/>
            <a:endParaRPr b="0" lang="en-US" sz="2400" spc="-1" strike="noStrike">
              <a:solidFill>
                <a:srgbClr val="000000"/>
              </a:solidFill>
              <a:latin typeface="Calibri"/>
            </a:endParaRPr>
          </a:p>
        </p:txBody>
      </p:sp>
      <p:graphicFrame>
        <p:nvGraphicFramePr>
          <p:cNvPr id="105" name="Table 2"/>
          <p:cNvGraphicFramePr/>
          <p:nvPr/>
        </p:nvGraphicFramePr>
        <p:xfrm>
          <a:off x="0" y="1776960"/>
          <a:ext cx="6451200" cy="5080680"/>
        </p:xfrm>
        <a:graphic>
          <a:graphicData uri="http://schemas.openxmlformats.org/drawingml/2006/table">
            <a:tbl>
              <a:tblPr/>
              <a:tblGrid>
                <a:gridCol w="3225600"/>
                <a:gridCol w="3225600"/>
              </a:tblGrid>
              <a:tr h="1157040">
                <a:tc>
                  <a:txBody>
                    <a:bodyPr lIns="68400" rIns="68400" tIns="0" bIns="0">
                      <a:noAutofit/>
                    </a:bodyPr>
                    <a:p>
                      <a:pPr>
                        <a:lnSpc>
                          <a:spcPct val="107000"/>
                        </a:lnSpc>
                      </a:pPr>
                      <a:r>
                        <a:rPr b="1" lang="en-IN" sz="1400" spc="-1" strike="noStrike">
                          <a:solidFill>
                            <a:srgbClr val="ffffff"/>
                          </a:solidFill>
                          <a:latin typeface="Calibri"/>
                        </a:rPr>
                        <a:t>PROCESS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lIns="68400" rIns="68400" tIns="0" bIns="0">
                      <a:noAutofit/>
                    </a:bodyPr>
                    <a:p>
                      <a:pPr>
                        <a:lnSpc>
                          <a:spcPct val="107000"/>
                        </a:lnSpc>
                      </a:pPr>
                      <a:r>
                        <a:rPr b="1" lang="en-IN" sz="1600" spc="-1" strike="noStrike">
                          <a:solidFill>
                            <a:srgbClr val="ffffff"/>
                          </a:solidFill>
                          <a:latin typeface="Calibri"/>
                        </a:rPr>
                        <a:t>Level 1.0 User Request Processing</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427040">
                <a:tc>
                  <a:txBody>
                    <a:bodyPr lIns="68400" rIns="68400" tIns="0" bIns="0">
                      <a:noAutofit/>
                    </a:bodyPr>
                    <a:p>
                      <a:pPr>
                        <a:lnSpc>
                          <a:spcPct val="107000"/>
                        </a:lnSpc>
                      </a:pPr>
                      <a:r>
                        <a:rPr b="1" lang="en-IN" sz="1400" spc="-1" strike="noStrike">
                          <a:solidFill>
                            <a:srgbClr val="ffffff"/>
                          </a:solidFill>
                          <a:latin typeface="Calibri"/>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This level process user’s Request, offers the user to use additional features and provide feedback to prediction and accuracy of the mentioned stock whilst maintain all the records and databases.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1116360">
                <a:tc>
                  <a:txBody>
                    <a:bodyPr lIns="68400" rIns="68400" tIns="0" bIns="0">
                      <a:noAutofit/>
                    </a:bodyPr>
                    <a:p>
                      <a:pPr>
                        <a:lnSpc>
                          <a:spcPct val="107000"/>
                        </a:lnSpc>
                      </a:pPr>
                      <a:r>
                        <a:rPr b="1" lang="en-IN" sz="1400" spc="-1" strike="noStrike">
                          <a:solidFill>
                            <a:srgbClr val="ffffff"/>
                          </a:solidFill>
                          <a:latin typeface="Calibri"/>
                        </a:rPr>
                        <a:t>INBOUND DATA FLOWS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Name of the stock, Response to Additional Features, Feedback to prediction and accuracy, Response to name of stock, Additional features.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1339560">
                <a:tc>
                  <a:txBody>
                    <a:bodyPr lIns="68400" rIns="68400" tIns="0" bIns="0">
                      <a:noAutofit/>
                    </a:bodyPr>
                    <a:p>
                      <a:pPr>
                        <a:lnSpc>
                          <a:spcPct val="107000"/>
                        </a:lnSpc>
                      </a:pPr>
                      <a:r>
                        <a:rPr b="1" lang="en-IN" sz="1400" spc="-1" strike="noStrike">
                          <a:solidFill>
                            <a:srgbClr val="ffffff"/>
                          </a:solidFill>
                          <a:latin typeface="Calibri"/>
                        </a:rPr>
                        <a:t>OUTBOUND DATA FLOWS: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Opt to choose Additional features, Feedback to prediction and accuracy, name of the stock. Response to Additional Features</a:t>
                      </a:r>
                      <a:endParaRPr b="0" lang="en-IN" sz="1400" spc="-1" strike="noStrike">
                        <a:latin typeface="Arial"/>
                      </a:endParaRPr>
                    </a:p>
                    <a:p>
                      <a:pPr>
                        <a:lnSpc>
                          <a:spcPct val="107000"/>
                        </a:lnSpc>
                      </a:pPr>
                      <a:r>
                        <a:rPr b="0" lang="en-IN" sz="1400" spc="-1" strike="noStrike">
                          <a:solidFill>
                            <a:srgbClr val="000000"/>
                          </a:solidFill>
                          <a:latin typeface="Calibri"/>
                        </a:rPr>
                        <a:t>, (Name of stock, Accuracy and Prediction).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graphicFrame>
        <p:nvGraphicFramePr>
          <p:cNvPr id="106" name="Table 3"/>
          <p:cNvGraphicFramePr/>
          <p:nvPr/>
        </p:nvGraphicFramePr>
        <p:xfrm>
          <a:off x="6451560" y="1778040"/>
          <a:ext cx="5740200" cy="5085360"/>
        </p:xfrm>
        <a:graphic>
          <a:graphicData uri="http://schemas.openxmlformats.org/drawingml/2006/table">
            <a:tbl>
              <a:tblPr/>
              <a:tblGrid>
                <a:gridCol w="2026440"/>
                <a:gridCol w="3713760"/>
              </a:tblGrid>
              <a:tr h="1148040">
                <a:tc>
                  <a:txBody>
                    <a:bodyPr lIns="68400" rIns="68400" tIns="0" bIns="0">
                      <a:noAutofit/>
                    </a:bodyPr>
                    <a:p>
                      <a:pPr>
                        <a:lnSpc>
                          <a:spcPct val="107000"/>
                        </a:lnSpc>
                      </a:pPr>
                      <a:r>
                        <a:rPr b="1" lang="en-IN" sz="1400" spc="-1" strike="noStrike">
                          <a:solidFill>
                            <a:srgbClr val="ffffff"/>
                          </a:solidFill>
                          <a:latin typeface="Calibri"/>
                        </a:rPr>
                        <a:t>PROCESS NAME:</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lIns="68400" rIns="68400" tIns="0" bIns="0">
                      <a:noAutofit/>
                    </a:bodyPr>
                    <a:p>
                      <a:pPr>
                        <a:lnSpc>
                          <a:spcPct val="107000"/>
                        </a:lnSpc>
                      </a:pPr>
                      <a:r>
                        <a:rPr b="1" lang="en-IN" sz="1600" spc="-1" strike="noStrike">
                          <a:solidFill>
                            <a:srgbClr val="ffffff"/>
                          </a:solidFill>
                          <a:latin typeface="Calibri"/>
                        </a:rPr>
                        <a:t>Level 2.0 Database Processing</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615320">
                <a:tc>
                  <a:txBody>
                    <a:bodyPr lIns="68400" rIns="68400" tIns="0" bIns="0">
                      <a:noAutofit/>
                    </a:bodyPr>
                    <a:p>
                      <a:pPr>
                        <a:lnSpc>
                          <a:spcPct val="107000"/>
                        </a:lnSpc>
                      </a:pPr>
                      <a:r>
                        <a:rPr b="1" lang="en-IN" sz="1400" spc="-1" strike="noStrike">
                          <a:solidFill>
                            <a:srgbClr val="ffffff"/>
                          </a:solidFill>
                          <a:latin typeface="Calibri"/>
                        </a:rPr>
                        <a:t>DESCRIPTION:</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This level after checking if the stock is already present in the system or not requests Yahoo’s database to provide the Historical Data of the stock mentioned, even if it’s in the system it will still check whether it’s up to data or not.</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1158120">
                <a:tc>
                  <a:txBody>
                    <a:bodyPr lIns="68400" rIns="68400" tIns="0" bIns="0">
                      <a:noAutofit/>
                    </a:bodyPr>
                    <a:p>
                      <a:pPr>
                        <a:lnSpc>
                          <a:spcPct val="107000"/>
                        </a:lnSpc>
                      </a:pPr>
                      <a:r>
                        <a:rPr b="1" lang="en-IN" sz="1400" spc="-1" strike="noStrike">
                          <a:solidFill>
                            <a:srgbClr val="ffffff"/>
                          </a:solidFill>
                          <a:latin typeface="Calibri"/>
                        </a:rPr>
                        <a:t>INBOUND DATA FLOWS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Name of the stock, Response to name of stock. New/Updated Data</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1163880">
                <a:tc>
                  <a:txBody>
                    <a:bodyPr lIns="68400" rIns="68400" tIns="0" bIns="0">
                      <a:noAutofit/>
                    </a:bodyPr>
                    <a:p>
                      <a:pPr>
                        <a:lnSpc>
                          <a:spcPct val="107000"/>
                        </a:lnSpc>
                      </a:pPr>
                      <a:r>
                        <a:rPr b="1" lang="en-IN" sz="1400" spc="-1" strike="noStrike">
                          <a:solidFill>
                            <a:srgbClr val="ffffff"/>
                          </a:solidFill>
                          <a:latin typeface="Calibri"/>
                        </a:rPr>
                        <a:t>OUTBOUND DATA FLOWS:</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400" spc="-1" strike="noStrike">
                          <a:solidFill>
                            <a:srgbClr val="000000"/>
                          </a:solidFill>
                          <a:latin typeface="Calibri"/>
                        </a:rPr>
                        <a:t>Name of the stock, (Name of the Stock, New/updated Data), Name of the stock.</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0" y="0"/>
            <a:ext cx="12191760" cy="456840"/>
          </a:xfrm>
          <a:prstGeom prst="rect">
            <a:avLst/>
          </a:prstGeom>
          <a:noFill/>
          <a:ln>
            <a:noFill/>
          </a:ln>
        </p:spPr>
        <p:style>
          <a:lnRef idx="0"/>
          <a:fillRef idx="0"/>
          <a:effectRef idx="0"/>
          <a:fontRef idx="minor"/>
        </p:style>
      </p:sp>
      <p:graphicFrame>
        <p:nvGraphicFramePr>
          <p:cNvPr id="108" name="Table 2"/>
          <p:cNvGraphicFramePr/>
          <p:nvPr/>
        </p:nvGraphicFramePr>
        <p:xfrm>
          <a:off x="0" y="1605240"/>
          <a:ext cx="6095520" cy="5231880"/>
        </p:xfrm>
        <a:graphic>
          <a:graphicData uri="http://schemas.openxmlformats.org/drawingml/2006/table">
            <a:tbl>
              <a:tblPr/>
              <a:tblGrid>
                <a:gridCol w="3047760"/>
                <a:gridCol w="3047760"/>
              </a:tblGrid>
              <a:tr h="1158120">
                <a:tc>
                  <a:txBody>
                    <a:bodyPr lIns="68400" rIns="68400" tIns="0" bIns="0">
                      <a:noAutofit/>
                    </a:bodyPr>
                    <a:p>
                      <a:pPr>
                        <a:lnSpc>
                          <a:spcPct val="107000"/>
                        </a:lnSpc>
                      </a:pPr>
                      <a:r>
                        <a:rPr b="1" lang="en-IN" sz="1300" spc="-1" strike="noStrike">
                          <a:solidFill>
                            <a:srgbClr val="ffffff"/>
                          </a:solidFill>
                          <a:latin typeface="Calibri"/>
                        </a:rPr>
                        <a:t>PROCESS NAME:</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lIns="68400" rIns="68400" tIns="0" bIns="0">
                      <a:noAutofit/>
                    </a:bodyPr>
                    <a:p>
                      <a:pPr>
                        <a:lnSpc>
                          <a:spcPct val="107000"/>
                        </a:lnSpc>
                      </a:pPr>
                      <a:r>
                        <a:rPr b="1" lang="en-IN" sz="1300" spc="-1" strike="noStrike">
                          <a:solidFill>
                            <a:srgbClr val="ffffff"/>
                          </a:solidFill>
                          <a:latin typeface="Calibri"/>
                        </a:rPr>
                        <a:t>Level 3.0 Additional Feature Processing</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808280">
                <a:tc>
                  <a:txBody>
                    <a:bodyPr lIns="68400" rIns="68400" tIns="0" bIns="0">
                      <a:noAutofit/>
                    </a:bodyPr>
                    <a:p>
                      <a:pPr>
                        <a:lnSpc>
                          <a:spcPct val="107000"/>
                        </a:lnSpc>
                      </a:pPr>
                      <a:r>
                        <a:rPr b="1" lang="en-IN" sz="1300" spc="-1" strike="noStrike">
                          <a:solidFill>
                            <a:srgbClr val="ffffff"/>
                          </a:solidFill>
                          <a:latin typeface="Calibri"/>
                        </a:rPr>
                        <a:t>DESCRIPTION:</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This level supplies the user with additional features to act on the dataset of the stock mentioned and forwarding the response of that exchange to the other levels of the system.</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1158120">
                <a:tc>
                  <a:txBody>
                    <a:bodyPr lIns="68400" rIns="68400" tIns="0" bIns="0">
                      <a:noAutofit/>
                    </a:bodyPr>
                    <a:p>
                      <a:pPr>
                        <a:lnSpc>
                          <a:spcPct val="107000"/>
                        </a:lnSpc>
                      </a:pPr>
                      <a:r>
                        <a:rPr b="1" lang="en-IN" sz="1300" spc="-1" strike="noStrike">
                          <a:solidFill>
                            <a:srgbClr val="ffffff"/>
                          </a:solidFill>
                          <a:latin typeface="Calibri"/>
                        </a:rPr>
                        <a:t>INBOUND DATA FLOWS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Response to Additional features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1107360">
                <a:tc>
                  <a:txBody>
                    <a:bodyPr lIns="68400" rIns="68400" tIns="0" bIns="0">
                      <a:noAutofit/>
                    </a:bodyPr>
                    <a:p>
                      <a:pPr>
                        <a:lnSpc>
                          <a:spcPct val="107000"/>
                        </a:lnSpc>
                      </a:pPr>
                      <a:r>
                        <a:rPr b="1" lang="en-IN" sz="1300" spc="-1" strike="noStrike">
                          <a:solidFill>
                            <a:srgbClr val="ffffff"/>
                          </a:solidFill>
                          <a:latin typeface="Calibri"/>
                        </a:rPr>
                        <a:t>OUTBOUND DATA FLOWS: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Additional Features, Response to Additional Features.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graphicFrame>
        <p:nvGraphicFramePr>
          <p:cNvPr id="109" name="Table 3"/>
          <p:cNvGraphicFramePr/>
          <p:nvPr/>
        </p:nvGraphicFramePr>
        <p:xfrm>
          <a:off x="6095880" y="1605240"/>
          <a:ext cx="6095520" cy="5252400"/>
        </p:xfrm>
        <a:graphic>
          <a:graphicData uri="http://schemas.openxmlformats.org/drawingml/2006/table">
            <a:tbl>
              <a:tblPr/>
              <a:tblGrid>
                <a:gridCol w="3047760"/>
                <a:gridCol w="3047760"/>
              </a:tblGrid>
              <a:tr h="1116720">
                <a:tc>
                  <a:txBody>
                    <a:bodyPr lIns="68400" rIns="68400" tIns="0" bIns="0">
                      <a:noAutofit/>
                    </a:bodyPr>
                    <a:p>
                      <a:pPr>
                        <a:lnSpc>
                          <a:spcPct val="107000"/>
                        </a:lnSpc>
                      </a:pPr>
                      <a:r>
                        <a:rPr b="1" lang="en-IN" sz="1300" spc="-1" strike="noStrike">
                          <a:solidFill>
                            <a:srgbClr val="ffffff"/>
                          </a:solidFill>
                          <a:latin typeface="Calibri"/>
                        </a:rPr>
                        <a:t>PROCESS NAME:</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lIns="68400" rIns="68400" tIns="0" bIns="0">
                      <a:noAutofit/>
                    </a:bodyPr>
                    <a:p>
                      <a:pPr>
                        <a:lnSpc>
                          <a:spcPct val="107000"/>
                        </a:lnSpc>
                      </a:pPr>
                      <a:r>
                        <a:rPr b="1" lang="en-IN" sz="1300" spc="-1" strike="noStrike">
                          <a:solidFill>
                            <a:srgbClr val="ffffff"/>
                          </a:solidFill>
                          <a:latin typeface="Calibri"/>
                        </a:rPr>
                        <a:t>Level 4.0 Database Distribution Processing</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1864080">
                <a:tc>
                  <a:txBody>
                    <a:bodyPr lIns="68400" rIns="68400" tIns="0" bIns="0">
                      <a:noAutofit/>
                    </a:bodyPr>
                    <a:p>
                      <a:pPr>
                        <a:lnSpc>
                          <a:spcPct val="107000"/>
                        </a:lnSpc>
                      </a:pPr>
                      <a:r>
                        <a:rPr b="1" lang="en-IN" sz="1300" spc="-1" strike="noStrike">
                          <a:solidFill>
                            <a:srgbClr val="ffffff"/>
                          </a:solidFill>
                          <a:latin typeface="Calibri"/>
                        </a:rPr>
                        <a:t>DESCRIPTION:</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This level is responsible for splicing the dataset into Test and Train sections and then further using the Response to additional features by the user to select informative data points to add to the Train db and further pass them onto other levels to process upon.</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1154520">
                <a:tc>
                  <a:txBody>
                    <a:bodyPr lIns="68400" rIns="68400" tIns="0" bIns="0">
                      <a:noAutofit/>
                    </a:bodyPr>
                    <a:p>
                      <a:pPr>
                        <a:lnSpc>
                          <a:spcPct val="107000"/>
                        </a:lnSpc>
                      </a:pPr>
                      <a:r>
                        <a:rPr b="1" lang="en-IN" sz="1300" spc="-1" strike="noStrike">
                          <a:solidFill>
                            <a:srgbClr val="ffffff"/>
                          </a:solidFill>
                          <a:latin typeface="Calibri"/>
                        </a:rPr>
                        <a:t>INBOUND DATA FLOWS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Dataset, response to Additional Features, fetching train dataset, Fetching Test Dataset.</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1117080">
                <a:tc>
                  <a:txBody>
                    <a:bodyPr lIns="68400" rIns="68400" tIns="0" bIns="0">
                      <a:noAutofit/>
                    </a:bodyPr>
                    <a:p>
                      <a:pPr>
                        <a:lnSpc>
                          <a:spcPct val="107000"/>
                        </a:lnSpc>
                      </a:pPr>
                      <a:r>
                        <a:rPr b="1" lang="en-IN" sz="1300" spc="-1" strike="noStrike">
                          <a:solidFill>
                            <a:srgbClr val="ffffff"/>
                          </a:solidFill>
                          <a:latin typeface="Calibri"/>
                        </a:rPr>
                        <a:t>OUTBOUND DATA FLOWS:</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48312"/>
                    </a:solidFill>
                  </a:tcPr>
                </a:tc>
                <a:tc>
                  <a:txBody>
                    <a:bodyPr lIns="68400" rIns="68400" tIns="0" bIns="0">
                      <a:noAutofit/>
                    </a:bodyPr>
                    <a:p>
                      <a:pPr>
                        <a:lnSpc>
                          <a:spcPct val="107000"/>
                        </a:lnSpc>
                      </a:pPr>
                      <a:r>
                        <a:rPr b="0" lang="en-IN" sz="1300" spc="-1" strike="noStrike">
                          <a:solidFill>
                            <a:srgbClr val="000000"/>
                          </a:solidFill>
                          <a:latin typeface="Calibri"/>
                        </a:rPr>
                        <a:t>Test and Train Data, Test Dataset, Train dataset, Additional Features Applied.</a:t>
                      </a:r>
                      <a:endParaRPr b="0" lang="en-IN" sz="13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1079</TotalTime>
  <Application>LibreOffice/6.4.7.2$Linux_X86_64 LibreOffice_project/40$Build-2</Application>
  <Words>1162</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2020-05-28T20:11:21Z</dcterms:created>
  <dc:creator>gauarvsharma.8699@outlook.com</dc:creator>
  <dc:description/>
  <dc:language>en-IN</dc:language>
  <cp:lastModifiedBy/>
  <dcterms:modified xsi:type="dcterms:W3CDTF">2021-08-20T15:24:32Z</dcterms:modified>
  <cp:revision>20</cp:revision>
  <dc:subject/>
  <dc:title>Stock Market Prediction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