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3A1F0-9704-4F99-8353-E0125419EBAB}" type="datetimeFigureOut">
              <a:rPr lang="en-IN" smtClean="0"/>
              <a:t>19-05-2023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EB4CFB-0098-433D-90AF-E6D2CEC10AF3}" type="slidenum">
              <a:rPr lang="en-IN" smtClean="0"/>
              <a:t>‹#›</a:t>
            </a:fld>
            <a:endParaRPr lang="en-IN"/>
          </a:p>
        </p:txBody>
      </p:sp>
    </p:spTree>
    <p:extLst>
      <p:ext uri="{BB962C8B-B14F-4D97-AF65-F5344CB8AC3E}">
        <p14:creationId xmlns:p14="http://schemas.microsoft.com/office/powerpoint/2010/main" val="1461289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2576EAB5-9748-4B09-A9C9-B7C41219236A}" type="datetime1">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23677-0CCE-4E83-942E-72AE8226933C}"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EAA1A1-6D30-4A8B-954B-5DEF12089DC3}" type="datetime1">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23677-0CCE-4E83-942E-72AE8226933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CE7E6-57C4-4C76-9433-C2F1C1D1793C}" type="datetime1">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23677-0CCE-4E83-942E-72AE8226933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8FD44-48A7-4D4F-B713-550490747B72}" type="datetime1">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323677-0CCE-4E83-942E-72AE8226933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5EAC610-4424-459C-A5BE-836196796055}" type="datetime1">
              <a:rPr lang="en-IN" smtClean="0"/>
              <a:t>19-05-2023</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F6323677-0CCE-4E83-942E-72AE8226933C}"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F12879-52BD-4A78-9E20-A6A2CF5C5414}" type="datetime1">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323677-0CCE-4E83-942E-72AE8226933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A965AD-1059-4E2B-8D79-0E4B00582066}" type="datetime1">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323677-0CCE-4E83-942E-72AE8226933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36539F-2A35-4F16-8292-63F1928C2CF9}" type="datetime1">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323677-0CCE-4E83-942E-72AE8226933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AB274-B55D-47C2-A97F-93061E8ACC6C}" type="datetime1">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323677-0CCE-4E83-942E-72AE8226933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8A67D-E9CE-4E52-AE07-5175DF064449}" type="datetime1">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323677-0CCE-4E83-942E-72AE8226933C}"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B7F42BD0-9C86-49DC-AA11-EF8817EFE46F}" type="datetime1">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323677-0CCE-4E83-942E-72AE8226933C}"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704FD0E6-E184-485C-B585-FA90B783B80F}" type="datetime1">
              <a:rPr lang="en-IN" smtClean="0"/>
              <a:t>19-05-2023</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F6323677-0CCE-4E83-942E-72AE8226933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7944" y="13855"/>
            <a:ext cx="5544616" cy="830997"/>
          </a:xfrm>
          <a:prstGeom prst="rect">
            <a:avLst/>
          </a:prstGeom>
        </p:spPr>
        <p:txBody>
          <a:bodyPr wrap="square">
            <a:spAutoFit/>
          </a:bodyPr>
          <a:lstStyle/>
          <a:p>
            <a:pPr lvl="0" algn="ctr">
              <a:tabLst>
                <a:tab pos="3830638" algn="l"/>
              </a:tabLst>
            </a:pPr>
            <a:r>
              <a:rPr lang="en-US" sz="2400" b="1" spc="40" dirty="0" err="1" smtClean="0">
                <a:ln w="13335" cmpd="sng">
                  <a:solidFill>
                    <a:srgbClr val="759AA5">
                      <a:lumMod val="50000"/>
                    </a:srgbClr>
                  </a:solidFill>
                  <a:prstDash val="solid"/>
                </a:ln>
                <a:solidFill>
                  <a:srgbClr val="B9AB6F">
                    <a:tint val="1000"/>
                  </a:srgbClr>
                </a:solidFill>
                <a:latin typeface="Wide Latin" panose="020A0A07050505020404" pitchFamily="18" charset="0"/>
                <a:ea typeface="+mj-ea"/>
                <a:cs typeface="+mj-cs"/>
              </a:rPr>
              <a:t>HackMAIT</a:t>
            </a:r>
            <a:r>
              <a:rPr lang="en-US" sz="2400" b="1" spc="40" dirty="0">
                <a:ln w="13335" cmpd="sng">
                  <a:solidFill>
                    <a:srgbClr val="759AA5">
                      <a:lumMod val="50000"/>
                    </a:srgbClr>
                  </a:solidFill>
                  <a:prstDash val="solid"/>
                </a:ln>
                <a:solidFill>
                  <a:srgbClr val="B9AB6F">
                    <a:tint val="1000"/>
                  </a:srgbClr>
                </a:solidFill>
                <a:latin typeface="Wide Latin" panose="020A0A07050505020404" pitchFamily="18" charset="0"/>
                <a:ea typeface="+mj-ea"/>
                <a:cs typeface="+mj-cs"/>
              </a:rPr>
              <a:t> </a:t>
            </a:r>
            <a:r>
              <a:rPr lang="en-US" sz="2400" b="1" spc="40" dirty="0" smtClean="0">
                <a:ln w="13335" cmpd="sng">
                  <a:solidFill>
                    <a:srgbClr val="759AA5">
                      <a:lumMod val="50000"/>
                    </a:srgbClr>
                  </a:solidFill>
                  <a:prstDash val="solid"/>
                </a:ln>
                <a:solidFill>
                  <a:srgbClr val="B9AB6F">
                    <a:tint val="1000"/>
                  </a:srgbClr>
                </a:solidFill>
                <a:latin typeface="Wide Latin" panose="020A0A07050505020404" pitchFamily="18" charset="0"/>
                <a:ea typeface="+mj-ea"/>
                <a:cs typeface="+mj-cs"/>
              </a:rPr>
              <a:t> 4.0</a:t>
            </a:r>
            <a:r>
              <a:rPr lang="en-US" sz="2400" b="1" spc="40" dirty="0">
                <a:ln w="13335" cmpd="sng">
                  <a:solidFill>
                    <a:srgbClr val="759AA5">
                      <a:lumMod val="50000"/>
                    </a:srgbClr>
                  </a:solidFill>
                  <a:prstDash val="solid"/>
                </a:ln>
                <a:solidFill>
                  <a:srgbClr val="B9AB6F">
                    <a:tint val="1000"/>
                  </a:srgbClr>
                </a:solidFill>
                <a:latin typeface="Wide Latin" panose="020A0A07050505020404" pitchFamily="18" charset="0"/>
                <a:ea typeface="+mj-ea"/>
                <a:cs typeface="+mj-cs"/>
              </a:rPr>
              <a:t/>
            </a:r>
            <a:br>
              <a:rPr lang="en-US" sz="2400" b="1" spc="40" dirty="0">
                <a:ln w="13335" cmpd="sng">
                  <a:solidFill>
                    <a:srgbClr val="759AA5">
                      <a:lumMod val="50000"/>
                    </a:srgbClr>
                  </a:solidFill>
                  <a:prstDash val="solid"/>
                </a:ln>
                <a:solidFill>
                  <a:srgbClr val="B9AB6F">
                    <a:tint val="1000"/>
                  </a:srgbClr>
                </a:solidFill>
                <a:latin typeface="Wide Latin" panose="020A0A07050505020404" pitchFamily="18" charset="0"/>
                <a:ea typeface="+mj-ea"/>
                <a:cs typeface="+mj-cs"/>
              </a:rPr>
            </a:br>
            <a:endParaRPr lang="en-IN" sz="2400" b="1" spc="40" dirty="0">
              <a:ln w="13335" cmpd="sng">
                <a:solidFill>
                  <a:srgbClr val="759AA5">
                    <a:lumMod val="50000"/>
                  </a:srgbClr>
                </a:solidFill>
                <a:prstDash val="solid"/>
              </a:ln>
              <a:solidFill>
                <a:srgbClr val="B9AB6F">
                  <a:tint val="1000"/>
                </a:srgbClr>
              </a:solidFill>
              <a:latin typeface="Wide Latin" panose="020A0A07050505020404" pitchFamily="18" charset="0"/>
              <a:ea typeface="+mj-ea"/>
              <a:cs typeface="+mj-cs"/>
            </a:endParaRPr>
          </a:p>
        </p:txBody>
      </p:sp>
      <p:sp>
        <p:nvSpPr>
          <p:cNvPr id="5" name="Subtitle 4"/>
          <p:cNvSpPr>
            <a:spLocks noGrp="1"/>
          </p:cNvSpPr>
          <p:nvPr>
            <p:ph type="subTitle" idx="1"/>
          </p:nvPr>
        </p:nvSpPr>
        <p:spPr>
          <a:xfrm>
            <a:off x="5004048" y="457192"/>
            <a:ext cx="3983360" cy="775320"/>
          </a:xfrm>
        </p:spPr>
        <p:txBody>
          <a:bodyPr/>
          <a:lstStyle/>
          <a:p>
            <a:pPr lvl="0" algn="r">
              <a:spcBef>
                <a:spcPts val="0"/>
              </a:spcBef>
            </a:pPr>
            <a:r>
              <a:rPr lang="en-US" sz="2000" dirty="0">
                <a:latin typeface="Arial"/>
                <a:ea typeface="Arial"/>
                <a:cs typeface="Arial"/>
                <a:sym typeface="Arial"/>
              </a:rPr>
              <a:t>Rebuilding Tomorrow</a:t>
            </a:r>
            <a:r>
              <a:rPr lang="en-US" sz="2000" dirty="0" smtClean="0">
                <a:latin typeface="Arial"/>
                <a:ea typeface="Arial"/>
                <a:cs typeface="Arial"/>
                <a:sym typeface="Arial"/>
              </a:rPr>
              <a:t>:    </a:t>
            </a:r>
            <a:endParaRPr lang="en-US" sz="2000" dirty="0">
              <a:latin typeface="Arial"/>
              <a:ea typeface="Arial"/>
              <a:cs typeface="Arial"/>
              <a:sym typeface="Arial"/>
            </a:endParaRPr>
          </a:p>
          <a:p>
            <a:pPr lvl="0" algn="r">
              <a:spcBef>
                <a:spcPts val="0"/>
              </a:spcBef>
            </a:pPr>
            <a:r>
              <a:rPr lang="en-US" sz="2000" dirty="0">
                <a:latin typeface="Arial"/>
                <a:ea typeface="Arial"/>
                <a:cs typeface="Arial"/>
                <a:sym typeface="Arial"/>
              </a:rPr>
              <a:t>Discover your technical </a:t>
            </a:r>
            <a:r>
              <a:rPr lang="en-US" sz="2000" dirty="0" smtClean="0">
                <a:latin typeface="Arial"/>
                <a:ea typeface="Arial"/>
                <a:cs typeface="Arial"/>
                <a:sym typeface="Arial"/>
              </a:rPr>
              <a:t>prowess</a:t>
            </a:r>
            <a:endParaRPr lang="en-IN" dirty="0"/>
          </a:p>
        </p:txBody>
      </p:sp>
      <p:sp>
        <p:nvSpPr>
          <p:cNvPr id="6" name="Slide Number Placeholder 5"/>
          <p:cNvSpPr>
            <a:spLocks noGrp="1"/>
          </p:cNvSpPr>
          <p:nvPr>
            <p:ph type="sldNum" sz="quarter" idx="12"/>
          </p:nvPr>
        </p:nvSpPr>
        <p:spPr/>
        <p:txBody>
          <a:bodyPr/>
          <a:lstStyle/>
          <a:p>
            <a:fld id="{F6323677-0CCE-4E83-942E-72AE8226933C}" type="slidenum">
              <a:rPr lang="en-IN" smtClean="0"/>
              <a:t>1</a:t>
            </a:fld>
            <a:endParaRPr lang="en-IN"/>
          </a:p>
        </p:txBody>
      </p:sp>
      <p:sp>
        <p:nvSpPr>
          <p:cNvPr id="7" name="TextBox 6"/>
          <p:cNvSpPr txBox="1"/>
          <p:nvPr/>
        </p:nvSpPr>
        <p:spPr>
          <a:xfrm>
            <a:off x="107504" y="2204864"/>
            <a:ext cx="4464496" cy="1569660"/>
          </a:xfrm>
          <a:prstGeom prst="rect">
            <a:avLst/>
          </a:prstGeom>
          <a:noFill/>
        </p:spPr>
        <p:txBody>
          <a:bodyPr wrap="square" rtlCol="0">
            <a:spAutoFit/>
          </a:bodyPr>
          <a:lstStyle/>
          <a:p>
            <a:r>
              <a:rPr lang="en-US" dirty="0" smtClean="0"/>
              <a:t>TEAM NAME:  </a:t>
            </a:r>
          </a:p>
          <a:p>
            <a:r>
              <a:rPr lang="en-US" dirty="0"/>
              <a:t> </a:t>
            </a:r>
            <a:r>
              <a:rPr lang="en-US" dirty="0" smtClean="0"/>
              <a:t>              </a:t>
            </a:r>
          </a:p>
          <a:p>
            <a:r>
              <a:rPr lang="en-US" dirty="0"/>
              <a:t> </a:t>
            </a:r>
            <a:r>
              <a:rPr lang="en-US" dirty="0" smtClean="0"/>
              <a:t>                </a:t>
            </a:r>
          </a:p>
          <a:p>
            <a:r>
              <a:rPr lang="en-US" dirty="0"/>
              <a:t> </a:t>
            </a:r>
            <a:r>
              <a:rPr lang="en-US" dirty="0" smtClean="0"/>
              <a:t>                </a:t>
            </a:r>
          </a:p>
          <a:p>
            <a:r>
              <a:rPr lang="en-US" sz="2400" dirty="0">
                <a:latin typeface="Rockwell" panose="02060603020205020403" pitchFamily="18" charset="0"/>
              </a:rPr>
              <a:t> </a:t>
            </a:r>
            <a:r>
              <a:rPr lang="en-US" sz="2400" dirty="0" smtClean="0">
                <a:latin typeface="Rockwell" panose="02060603020205020403" pitchFamily="18" charset="0"/>
              </a:rPr>
              <a:t>            </a:t>
            </a:r>
            <a:r>
              <a:rPr lang="en-US" sz="2400" dirty="0" smtClean="0">
                <a:latin typeface="Lucida Console" panose="020B0609040504020204" pitchFamily="49" charset="0"/>
              </a:rPr>
              <a:t>“HUMAN CYBORGS”</a:t>
            </a:r>
            <a:endParaRPr lang="en-IN" sz="2400" dirty="0">
              <a:latin typeface="Lucida Console" panose="020B0609040504020204" pitchFamily="49" charset="0"/>
            </a:endParaRPr>
          </a:p>
        </p:txBody>
      </p:sp>
    </p:spTree>
    <p:extLst>
      <p:ext uri="{BB962C8B-B14F-4D97-AF65-F5344CB8AC3E}">
        <p14:creationId xmlns:p14="http://schemas.microsoft.com/office/powerpoint/2010/main" val="120259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marL="0" indent="0">
              <a:buNone/>
            </a:pPr>
            <a:r>
              <a:rPr lang="en-US" dirty="0" smtClean="0"/>
              <a:t>4. </a:t>
            </a:r>
            <a:r>
              <a:rPr lang="en-US" u="sng" dirty="0" smtClean="0"/>
              <a:t>Secure </a:t>
            </a:r>
            <a:r>
              <a:rPr lang="en-US" u="sng" dirty="0"/>
              <a:t>Software Development Practices:</a:t>
            </a:r>
            <a:r>
              <a:rPr lang="en-US" dirty="0"/>
              <a:t> OWASP can continue to </a:t>
            </a:r>
            <a:r>
              <a:rPr lang="en-US" dirty="0" smtClean="0"/>
              <a:t> promote </a:t>
            </a:r>
            <a:r>
              <a:rPr lang="en-US" dirty="0"/>
              <a:t>and educate developers on secure coding practices, secure architecture design, and secure development methodologies. This includes enhancing the documentation, guides, and resources related to secure software development.</a:t>
            </a:r>
          </a:p>
          <a:p>
            <a:pPr marL="0" indent="0">
              <a:buNone/>
            </a:pPr>
            <a:r>
              <a:rPr lang="en-US" dirty="0" smtClean="0"/>
              <a:t>5. </a:t>
            </a:r>
            <a:r>
              <a:rPr lang="en-US" u="sng" dirty="0" smtClean="0"/>
              <a:t>Threat </a:t>
            </a:r>
            <a:r>
              <a:rPr lang="en-US" u="sng" dirty="0"/>
              <a:t>Intelligence and Research: </a:t>
            </a:r>
            <a:r>
              <a:rPr lang="en-US" dirty="0"/>
              <a:t>OWASP can contribute to the field of threat intelligence and research by analyzing emerging web application security threats, identifying new attack vectors, and sharing insights with the community. This can help organizations stay ahead of evolving threats and enhance their security posture.</a:t>
            </a:r>
          </a:p>
          <a:p>
            <a:pPr marL="0" indent="0">
              <a:buNone/>
            </a:pPr>
            <a:r>
              <a:rPr lang="en-US" dirty="0" smtClean="0"/>
              <a:t>6. </a:t>
            </a:r>
            <a:r>
              <a:rPr lang="en-US" u="sng" dirty="0" smtClean="0"/>
              <a:t>Secure </a:t>
            </a:r>
            <a:r>
              <a:rPr lang="en-US" u="sng" dirty="0"/>
              <a:t>Design Patterns: </a:t>
            </a:r>
            <a:r>
              <a:rPr lang="en-US" dirty="0"/>
              <a:t>OWASP can focus on developing and promoting secure design patterns for common web application functionalities. This can provide developers with tested and proven approaches to implement security controls and mitigate common </a:t>
            </a:r>
            <a:r>
              <a:rPr lang="en-US" dirty="0" smtClean="0"/>
              <a:t>vulnerabilities.</a:t>
            </a:r>
          </a:p>
          <a:p>
            <a:pPr marL="0" indent="0">
              <a:buNone/>
            </a:pPr>
            <a:r>
              <a:rPr lang="en-US" dirty="0" smtClean="0"/>
              <a:t>7. </a:t>
            </a:r>
            <a:r>
              <a:rPr lang="en-US" u="sng" dirty="0" smtClean="0"/>
              <a:t>User </a:t>
            </a:r>
            <a:r>
              <a:rPr lang="en-US" u="sng" dirty="0"/>
              <a:t>Awareness and Education</a:t>
            </a:r>
            <a:r>
              <a:rPr lang="en-US" dirty="0"/>
              <a:t>: OWASP can expand its efforts to educate users and non-technical stakeholders about web application security risks, best practices for protecting personal data, and how to identify and respond to potential security incidents. This can contribute to a more security-conscious user base</a:t>
            </a:r>
            <a:r>
              <a:rPr lang="en-US" dirty="0" smtClean="0"/>
              <a:t>.</a:t>
            </a:r>
            <a:endParaRPr lang="en-US" dirty="0"/>
          </a:p>
        </p:txBody>
      </p:sp>
      <p:sp>
        <p:nvSpPr>
          <p:cNvPr id="4" name="Slide Number Placeholder 3"/>
          <p:cNvSpPr>
            <a:spLocks noGrp="1"/>
          </p:cNvSpPr>
          <p:nvPr>
            <p:ph type="sldNum" sz="quarter" idx="12"/>
          </p:nvPr>
        </p:nvSpPr>
        <p:spPr/>
        <p:txBody>
          <a:bodyPr/>
          <a:lstStyle/>
          <a:p>
            <a:fld id="{F6323677-0CCE-4E83-942E-72AE8226933C}" type="slidenum">
              <a:rPr lang="en-IN" smtClean="0"/>
              <a:t>10</a:t>
            </a:fld>
            <a:endParaRPr lang="en-IN"/>
          </a:p>
        </p:txBody>
      </p:sp>
    </p:spTree>
    <p:extLst>
      <p:ext uri="{BB962C8B-B14F-4D97-AF65-F5344CB8AC3E}">
        <p14:creationId xmlns:p14="http://schemas.microsoft.com/office/powerpoint/2010/main" val="278504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v"/>
            </a:pPr>
            <a:r>
              <a:rPr lang="en-US" dirty="0" smtClean="0"/>
              <a:t>TECHNOLOGIES USED:</a:t>
            </a:r>
            <a:endParaRPr lang="en-IN" dirty="0"/>
          </a:p>
        </p:txBody>
      </p:sp>
      <p:sp>
        <p:nvSpPr>
          <p:cNvPr id="3" name="Content Placeholder 2"/>
          <p:cNvSpPr>
            <a:spLocks noGrp="1"/>
          </p:cNvSpPr>
          <p:nvPr>
            <p:ph idx="1"/>
          </p:nvPr>
        </p:nvSpPr>
        <p:spPr/>
        <p:txBody>
          <a:bodyPr/>
          <a:lstStyle/>
          <a:p>
            <a:r>
              <a:rPr lang="en-US" dirty="0" smtClean="0"/>
              <a:t>Python</a:t>
            </a:r>
            <a:endParaRPr lang="en-IN" dirty="0"/>
          </a:p>
        </p:txBody>
      </p:sp>
      <p:sp>
        <p:nvSpPr>
          <p:cNvPr id="4" name="Slide Number Placeholder 3"/>
          <p:cNvSpPr>
            <a:spLocks noGrp="1"/>
          </p:cNvSpPr>
          <p:nvPr>
            <p:ph type="sldNum" sz="quarter" idx="12"/>
          </p:nvPr>
        </p:nvSpPr>
        <p:spPr/>
        <p:txBody>
          <a:bodyPr/>
          <a:lstStyle/>
          <a:p>
            <a:fld id="{F6323677-0CCE-4E83-942E-72AE8226933C}" type="slidenum">
              <a:rPr lang="en-IN" smtClean="0"/>
              <a:t>11</a:t>
            </a:fld>
            <a:endParaRPr lang="en-IN"/>
          </a:p>
        </p:txBody>
      </p:sp>
    </p:spTree>
    <p:extLst>
      <p:ext uri="{BB962C8B-B14F-4D97-AF65-F5344CB8AC3E}">
        <p14:creationId xmlns:p14="http://schemas.microsoft.com/office/powerpoint/2010/main" val="550950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96950"/>
          </a:xfrm>
        </p:spPr>
        <p:txBody>
          <a:bodyPr>
            <a:normAutofit/>
          </a:bodyPr>
          <a:lstStyle/>
          <a:p>
            <a:pPr marL="571500" lvl="0" indent="-571500" algn="ctr">
              <a:buFont typeface="Wingdings" panose="05000000000000000000" pitchFamily="2" charset="2"/>
              <a:buChar char="q"/>
            </a:pPr>
            <a:r>
              <a:rPr lang="en-GB" dirty="0" smtClean="0">
                <a:latin typeface="Rockwell" panose="02060603020205020403" pitchFamily="18" charset="0"/>
              </a:rPr>
              <a:t>HACKER LOG</a:t>
            </a:r>
            <a:endParaRPr lang="en-IN" dirty="0">
              <a:latin typeface="Rockwell" panose="02060603020205020403" pitchFamily="18" charset="0"/>
            </a:endParaRPr>
          </a:p>
        </p:txBody>
      </p:sp>
      <p:sp>
        <p:nvSpPr>
          <p:cNvPr id="3" name="Content Placeholder 2"/>
          <p:cNvSpPr>
            <a:spLocks noGrp="1"/>
          </p:cNvSpPr>
          <p:nvPr>
            <p:ph idx="1"/>
          </p:nvPr>
        </p:nvSpPr>
        <p:spPr>
          <a:xfrm>
            <a:off x="457200" y="1600201"/>
            <a:ext cx="8229600" cy="676672"/>
          </a:xfrm>
        </p:spPr>
        <p:txBody>
          <a:bodyPr/>
          <a:lstStyle/>
          <a:p>
            <a:r>
              <a:rPr lang="en-US" dirty="0" smtClean="0"/>
              <a:t>TEAM NAME: </a:t>
            </a:r>
            <a:r>
              <a:rPr lang="en-US" b="1" i="1" dirty="0" smtClean="0"/>
              <a:t>“HUMAN CYBORGS”</a:t>
            </a:r>
          </a:p>
          <a:p>
            <a:pPr marL="0" indent="0">
              <a:buNone/>
            </a:pPr>
            <a:endParaRPr lang="en-IN" b="1" i="1" dirty="0"/>
          </a:p>
        </p:txBody>
      </p:sp>
      <p:sp>
        <p:nvSpPr>
          <p:cNvPr id="4" name="Slide Number Placeholder 3"/>
          <p:cNvSpPr>
            <a:spLocks noGrp="1"/>
          </p:cNvSpPr>
          <p:nvPr>
            <p:ph type="sldNum" sz="quarter" idx="12"/>
          </p:nvPr>
        </p:nvSpPr>
        <p:spPr/>
        <p:txBody>
          <a:bodyPr/>
          <a:lstStyle/>
          <a:p>
            <a:fld id="{F6323677-0CCE-4E83-942E-72AE8226933C}" type="slidenum">
              <a:rPr lang="en-IN" smtClean="0"/>
              <a:t>2</a:t>
            </a:fld>
            <a:endParaRPr lang="en-IN"/>
          </a:p>
        </p:txBody>
      </p:sp>
      <p:sp>
        <p:nvSpPr>
          <p:cNvPr id="5" name="TextBox 4"/>
          <p:cNvSpPr txBox="1"/>
          <p:nvPr/>
        </p:nvSpPr>
        <p:spPr>
          <a:xfrm>
            <a:off x="755576" y="2108755"/>
            <a:ext cx="5976664"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ANANYA VERMA (TEAM LEADER)</a:t>
            </a:r>
          </a:p>
          <a:p>
            <a:pPr marL="285750" indent="-285750">
              <a:buFont typeface="Wingdings" panose="05000000000000000000" pitchFamily="2" charset="2"/>
              <a:buChar char="Ø"/>
            </a:pPr>
            <a:r>
              <a:rPr lang="en-US" dirty="0" smtClean="0"/>
              <a:t>GAURI SHARMA</a:t>
            </a:r>
          </a:p>
          <a:p>
            <a:pPr marL="285750" indent="-285750">
              <a:buFont typeface="Wingdings" panose="05000000000000000000" pitchFamily="2" charset="2"/>
              <a:buChar char="Ø"/>
            </a:pPr>
            <a:r>
              <a:rPr lang="en-US" dirty="0" smtClean="0"/>
              <a:t>ARCHIT JAIN </a:t>
            </a:r>
          </a:p>
          <a:p>
            <a:pPr marL="285750" indent="-285750">
              <a:buFont typeface="Wingdings" panose="05000000000000000000" pitchFamily="2" charset="2"/>
              <a:buChar char="Ø"/>
            </a:pPr>
            <a:r>
              <a:rPr lang="en-US" dirty="0" smtClean="0"/>
              <a:t>MUKUL DUGAWA</a:t>
            </a:r>
            <a:endParaRPr lang="en-IN" dirty="0"/>
          </a:p>
        </p:txBody>
      </p:sp>
      <p:sp>
        <p:nvSpPr>
          <p:cNvPr id="6" name="TextBox 5"/>
          <p:cNvSpPr txBox="1"/>
          <p:nvPr/>
        </p:nvSpPr>
        <p:spPr>
          <a:xfrm>
            <a:off x="575556" y="3645024"/>
            <a:ext cx="7092788" cy="95410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PROJECT TITLE :  </a:t>
            </a:r>
          </a:p>
          <a:p>
            <a:r>
              <a:rPr lang="en-US" dirty="0"/>
              <a:t> </a:t>
            </a:r>
            <a:r>
              <a:rPr lang="en-US" dirty="0" smtClean="0"/>
              <a:t>             </a:t>
            </a:r>
          </a:p>
          <a:p>
            <a:r>
              <a:rPr lang="en-US" dirty="0"/>
              <a:t> </a:t>
            </a:r>
            <a:r>
              <a:rPr lang="en-US" dirty="0" smtClean="0"/>
              <a:t>                  </a:t>
            </a:r>
            <a:r>
              <a:rPr lang="en-US" b="1" dirty="0" smtClean="0">
                <a:latin typeface="Rockwell" panose="02060603020205020403" pitchFamily="18" charset="0"/>
              </a:rPr>
              <a:t>“Open Web Application Security Project (OWASP)”</a:t>
            </a:r>
            <a:endParaRPr lang="en-IN" b="1" dirty="0">
              <a:latin typeface="Rockwell" panose="02060603020205020403" pitchFamily="18" charset="0"/>
            </a:endParaRPr>
          </a:p>
        </p:txBody>
      </p:sp>
    </p:spTree>
    <p:extLst>
      <p:ext uri="{BB962C8B-B14F-4D97-AF65-F5344CB8AC3E}">
        <p14:creationId xmlns:p14="http://schemas.microsoft.com/office/powerpoint/2010/main" val="3858178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v"/>
            </a:pPr>
            <a:r>
              <a:rPr lang="en-US" dirty="0" smtClean="0"/>
              <a:t>PROBLEM STATEMENT</a:t>
            </a:r>
            <a:endParaRPr lang="en-IN" dirty="0"/>
          </a:p>
        </p:txBody>
      </p:sp>
      <p:sp>
        <p:nvSpPr>
          <p:cNvPr id="3" name="Content Placeholder 2"/>
          <p:cNvSpPr>
            <a:spLocks noGrp="1"/>
          </p:cNvSpPr>
          <p:nvPr>
            <p:ph idx="1"/>
          </p:nvPr>
        </p:nvSpPr>
        <p:spPr/>
        <p:txBody>
          <a:bodyPr>
            <a:normAutofit fontScale="92500"/>
          </a:bodyPr>
          <a:lstStyle/>
          <a:p>
            <a:r>
              <a:rPr lang="en-US" dirty="0"/>
              <a:t>Web applications face numerous security challenges that make them vulnerable to various threats and attacks. Understanding the vulnerabilities and risks associated with web applications is crucial for developers, security professionals, and organizations</a:t>
            </a:r>
            <a:r>
              <a:rPr lang="en-US" dirty="0" smtClean="0"/>
              <a:t>.</a:t>
            </a:r>
          </a:p>
          <a:p>
            <a:r>
              <a:rPr lang="en-US" dirty="0"/>
              <a:t>Open web applications can be susceptible to various security vulnerabilities and threats, putting user data, systems, and sensitive information at risk. </a:t>
            </a:r>
            <a:endParaRPr lang="en-US" dirty="0" smtClean="0"/>
          </a:p>
          <a:p>
            <a:r>
              <a:rPr lang="en-US" dirty="0"/>
              <a:t>Some common insecurities of open web applications include</a:t>
            </a:r>
            <a:r>
              <a:rPr lang="en-US" dirty="0" smtClean="0"/>
              <a:t>:</a:t>
            </a:r>
            <a:endParaRPr lang="en-US" dirty="0"/>
          </a:p>
          <a:p>
            <a:pPr marL="457200" indent="-457200">
              <a:buFont typeface="+mj-lt"/>
              <a:buAutoNum type="arabicPeriod"/>
            </a:pPr>
            <a:r>
              <a:rPr lang="en-US" u="sng" dirty="0"/>
              <a:t>Lack of Input Validation:</a:t>
            </a:r>
            <a:r>
              <a:rPr lang="en-US" dirty="0"/>
              <a:t> Failing to validate user input properly opens the door to injection attacks, such as SQL injection or cross-site scripting (XSS). Attackers can exploit this weakness to execute malicious code, manipulate data, or gain unauthorized access.</a:t>
            </a:r>
          </a:p>
          <a:p>
            <a:pPr marL="0" indent="0">
              <a:buNone/>
            </a:pPr>
            <a:endParaRPr lang="en-US" dirty="0" smtClean="0"/>
          </a:p>
        </p:txBody>
      </p:sp>
      <p:sp>
        <p:nvSpPr>
          <p:cNvPr id="4" name="Slide Number Placeholder 3"/>
          <p:cNvSpPr>
            <a:spLocks noGrp="1"/>
          </p:cNvSpPr>
          <p:nvPr>
            <p:ph type="sldNum" sz="quarter" idx="12"/>
          </p:nvPr>
        </p:nvSpPr>
        <p:spPr/>
        <p:txBody>
          <a:bodyPr/>
          <a:lstStyle/>
          <a:p>
            <a:fld id="{F6323677-0CCE-4E83-942E-72AE8226933C}" type="slidenum">
              <a:rPr lang="en-IN" smtClean="0"/>
              <a:t>3</a:t>
            </a:fld>
            <a:endParaRPr lang="en-IN"/>
          </a:p>
        </p:txBody>
      </p:sp>
    </p:spTree>
    <p:extLst>
      <p:ext uri="{BB962C8B-B14F-4D97-AF65-F5344CB8AC3E}">
        <p14:creationId xmlns:p14="http://schemas.microsoft.com/office/powerpoint/2010/main" val="2128765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865515"/>
          </a:xfrm>
        </p:spPr>
        <p:txBody>
          <a:bodyPr/>
          <a:lstStyle/>
          <a:p>
            <a:pPr marL="0" indent="0">
              <a:buNone/>
            </a:pPr>
            <a:r>
              <a:rPr lang="en-US" dirty="0" smtClean="0"/>
              <a:t>2. </a:t>
            </a:r>
            <a:r>
              <a:rPr lang="en-US" u="sng" dirty="0" smtClean="0"/>
              <a:t>Insecure </a:t>
            </a:r>
            <a:r>
              <a:rPr lang="en-US" u="sng" dirty="0"/>
              <a:t>Authentication and Authorization</a:t>
            </a:r>
            <a:r>
              <a:rPr lang="en-US" dirty="0"/>
              <a:t>: Weak or flawed </a:t>
            </a:r>
            <a:r>
              <a:rPr lang="en-US" dirty="0" smtClean="0"/>
              <a:t>   authentication </a:t>
            </a:r>
            <a:r>
              <a:rPr lang="en-US" dirty="0"/>
              <a:t>and authorization mechanisms can allow unauthorized users to access sensitive functionalities or compromise user accounts. Common issues include weak passwords, inadequate session management, or bypassing authentication </a:t>
            </a:r>
            <a:r>
              <a:rPr lang="en-US" dirty="0" smtClean="0"/>
              <a:t>controls.</a:t>
            </a:r>
          </a:p>
          <a:p>
            <a:pPr marL="0" indent="0">
              <a:buNone/>
            </a:pPr>
            <a:r>
              <a:rPr lang="en-US" dirty="0" smtClean="0"/>
              <a:t>3. </a:t>
            </a:r>
            <a:r>
              <a:rPr lang="en-US" u="sng" dirty="0"/>
              <a:t>Insufficient Encryption and Data Protection</a:t>
            </a:r>
            <a:r>
              <a:rPr lang="en-US" dirty="0"/>
              <a:t>: Failure to implement appropriate encryption and data protection measures can lead to data breaches. Sensitive data transmitted over insecure channels or stored without proper encryption is susceptible to interception or unauthorized access.</a:t>
            </a:r>
          </a:p>
          <a:p>
            <a:pPr marL="0" indent="0">
              <a:buNone/>
            </a:pPr>
            <a:r>
              <a:rPr lang="en-US" dirty="0" smtClean="0"/>
              <a:t>4. </a:t>
            </a:r>
            <a:r>
              <a:rPr lang="en-US" u="sng" dirty="0"/>
              <a:t>Lack of Security Awareness and Training</a:t>
            </a:r>
            <a:r>
              <a:rPr lang="en-US" dirty="0"/>
              <a:t>: Insufficient knowledge and awareness of security best practices among developers and users can contribute to vulnerabilities. Without proper training and awareness programs, individuals may unknowingly introduce security flaws or fall victim to social engineering attacks.</a:t>
            </a:r>
          </a:p>
          <a:p>
            <a:pPr marL="0" indent="0">
              <a:buNone/>
            </a:pPr>
            <a:endParaRPr lang="en-IN" dirty="0"/>
          </a:p>
        </p:txBody>
      </p:sp>
      <p:sp>
        <p:nvSpPr>
          <p:cNvPr id="4" name="Slide Number Placeholder 3"/>
          <p:cNvSpPr>
            <a:spLocks noGrp="1"/>
          </p:cNvSpPr>
          <p:nvPr>
            <p:ph type="sldNum" sz="quarter" idx="12"/>
          </p:nvPr>
        </p:nvSpPr>
        <p:spPr/>
        <p:txBody>
          <a:bodyPr/>
          <a:lstStyle/>
          <a:p>
            <a:fld id="{F6323677-0CCE-4E83-942E-72AE8226933C}" type="slidenum">
              <a:rPr lang="en-IN" smtClean="0"/>
              <a:t>4</a:t>
            </a:fld>
            <a:endParaRPr lang="en-IN"/>
          </a:p>
        </p:txBody>
      </p:sp>
    </p:spTree>
    <p:extLst>
      <p:ext uri="{BB962C8B-B14F-4D97-AF65-F5344CB8AC3E}">
        <p14:creationId xmlns:p14="http://schemas.microsoft.com/office/powerpoint/2010/main" val="3086662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dirty="0" smtClean="0"/>
              <a:t>5. </a:t>
            </a:r>
            <a:r>
              <a:rPr lang="en-US" dirty="0"/>
              <a:t>Lack of Regular Security Assessments: Failing to conduct regular security assessments, such as penetration testing or code reviews, leaves open web applications exposed to unknown vulnerabilities. Regular assessments help identify and remediate security issues proactively.</a:t>
            </a:r>
          </a:p>
          <a:p>
            <a:pPr marL="0" indent="0">
              <a:buNone/>
            </a:pPr>
            <a:endParaRPr lang="en-US" dirty="0" smtClean="0"/>
          </a:p>
          <a:p>
            <a:endParaRPr lang="en-IN" dirty="0"/>
          </a:p>
        </p:txBody>
      </p:sp>
      <p:sp>
        <p:nvSpPr>
          <p:cNvPr id="4" name="Slide Number Placeholder 3"/>
          <p:cNvSpPr>
            <a:spLocks noGrp="1"/>
          </p:cNvSpPr>
          <p:nvPr>
            <p:ph type="sldNum" sz="quarter" idx="12"/>
          </p:nvPr>
        </p:nvSpPr>
        <p:spPr/>
        <p:txBody>
          <a:bodyPr/>
          <a:lstStyle/>
          <a:p>
            <a:fld id="{F6323677-0CCE-4E83-942E-72AE8226933C}" type="slidenum">
              <a:rPr lang="en-IN" smtClean="0"/>
              <a:t>5</a:t>
            </a:fld>
            <a:endParaRPr lang="en-IN"/>
          </a:p>
        </p:txBody>
      </p:sp>
    </p:spTree>
    <p:extLst>
      <p:ext uri="{BB962C8B-B14F-4D97-AF65-F5344CB8AC3E}">
        <p14:creationId xmlns:p14="http://schemas.microsoft.com/office/powerpoint/2010/main" val="1294111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q"/>
            </a:pPr>
            <a:r>
              <a:rPr lang="en-US" dirty="0" smtClean="0"/>
              <a:t>SOLUTION:</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Our team focusses on creating an OWASP </a:t>
            </a:r>
            <a:r>
              <a:rPr lang="en-US" dirty="0" err="1" smtClean="0"/>
              <a:t>i.e</a:t>
            </a:r>
            <a:r>
              <a:rPr lang="en-US" dirty="0" smtClean="0"/>
              <a:t> </a:t>
            </a:r>
            <a:r>
              <a:rPr lang="en-US" dirty="0"/>
              <a:t>a community-driven organization that focuses on improving the security of software applications. They provide resources, guidelines, and tools to help developers build secure applications and raise awareness about common vulnerabilities</a:t>
            </a:r>
            <a:r>
              <a:rPr lang="en-US" dirty="0" smtClean="0"/>
              <a:t>.</a:t>
            </a:r>
          </a:p>
          <a:p>
            <a:r>
              <a:rPr lang="en-US" dirty="0"/>
              <a:t>Python Security is a free, open source, OWASP project that aims at creating a hardened version of python that makes it easier for security professionals and developers to write applications more resilient to attacks and manipulations.</a:t>
            </a:r>
          </a:p>
          <a:p>
            <a:r>
              <a:rPr lang="en-US" dirty="0"/>
              <a:t>The project is designed to explore how web applications can be developed in python by approaching the problem from three different angles:</a:t>
            </a:r>
          </a:p>
          <a:p>
            <a:pPr marL="457200" indent="-457200">
              <a:buFont typeface="+mj-lt"/>
              <a:buAutoNum type="arabicPeriod"/>
            </a:pPr>
            <a:r>
              <a:rPr lang="en-US" dirty="0" smtClean="0"/>
              <a:t>Security </a:t>
            </a:r>
            <a:r>
              <a:rPr lang="en-US" dirty="0"/>
              <a:t>in python: white-box analysis, structural and functional </a:t>
            </a:r>
            <a:r>
              <a:rPr lang="en-US" dirty="0" smtClean="0"/>
              <a:t>analysis</a:t>
            </a:r>
          </a:p>
          <a:p>
            <a:pPr marL="457200" indent="-457200">
              <a:buFont typeface="+mj-lt"/>
              <a:buAutoNum type="arabicPeriod"/>
            </a:pPr>
            <a:r>
              <a:rPr lang="en-US" dirty="0" smtClean="0"/>
              <a:t>Security </a:t>
            </a:r>
            <a:r>
              <a:rPr lang="en-US" dirty="0"/>
              <a:t>of python: black-box analysis, identify and address security-related </a:t>
            </a:r>
            <a:r>
              <a:rPr lang="en-US" dirty="0" smtClean="0"/>
              <a:t>issues</a:t>
            </a:r>
          </a:p>
          <a:p>
            <a:pPr marL="457200" indent="-457200">
              <a:buFont typeface="+mj-lt"/>
              <a:buAutoNum type="arabicPeriod"/>
            </a:pPr>
            <a:r>
              <a:rPr lang="en-US" dirty="0" smtClean="0"/>
              <a:t>Security </a:t>
            </a:r>
            <a:r>
              <a:rPr lang="en-US" dirty="0"/>
              <a:t>with python: develop security hardened python suitable for high-risk and high-security </a:t>
            </a:r>
            <a:r>
              <a:rPr lang="en-US" dirty="0" smtClean="0"/>
              <a:t>environments.</a:t>
            </a:r>
            <a:endParaRPr lang="en-IN" dirty="0"/>
          </a:p>
        </p:txBody>
      </p:sp>
      <p:sp>
        <p:nvSpPr>
          <p:cNvPr id="4" name="Slide Number Placeholder 3"/>
          <p:cNvSpPr>
            <a:spLocks noGrp="1"/>
          </p:cNvSpPr>
          <p:nvPr>
            <p:ph type="sldNum" sz="quarter" idx="12"/>
          </p:nvPr>
        </p:nvSpPr>
        <p:spPr/>
        <p:txBody>
          <a:bodyPr/>
          <a:lstStyle/>
          <a:p>
            <a:fld id="{F6323677-0CCE-4E83-942E-72AE8226933C}" type="slidenum">
              <a:rPr lang="en-IN" smtClean="0"/>
              <a:t>6</a:t>
            </a:fld>
            <a:endParaRPr lang="en-IN"/>
          </a:p>
        </p:txBody>
      </p:sp>
    </p:spTree>
    <p:extLst>
      <p:ext uri="{BB962C8B-B14F-4D97-AF65-F5344CB8AC3E}">
        <p14:creationId xmlns:p14="http://schemas.microsoft.com/office/powerpoint/2010/main" val="1837260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865515"/>
          </a:xfrm>
        </p:spPr>
        <p:txBody>
          <a:bodyPr>
            <a:normAutofit/>
          </a:bodyPr>
          <a:lstStyle/>
          <a:p>
            <a:r>
              <a:rPr lang="en-US" dirty="0"/>
              <a:t>The Open Web Application Security Project (OWASP) offers several benefits to the web application security community and the broader software development </a:t>
            </a:r>
            <a:r>
              <a:rPr lang="en-US" dirty="0" smtClean="0"/>
              <a:t>industry:</a:t>
            </a:r>
            <a:endParaRPr lang="en-IN" dirty="0"/>
          </a:p>
          <a:p>
            <a:pPr marL="0" indent="0">
              <a:buNone/>
            </a:pPr>
            <a:r>
              <a:rPr lang="en-IN" u="sng" dirty="0" smtClean="0"/>
              <a:t>1. </a:t>
            </a:r>
            <a:r>
              <a:rPr lang="en-US" u="sng" dirty="0" smtClean="0"/>
              <a:t>Open-Source </a:t>
            </a:r>
            <a:r>
              <a:rPr lang="en-US" u="sng" dirty="0"/>
              <a:t>Resources</a:t>
            </a:r>
            <a:r>
              <a:rPr lang="en-US" dirty="0"/>
              <a:t>: OWASP provides a wealth of open-source resources, tools, libraries, and frameworks that are freely available to the public. These resources empower developers and security professionals to enhance the security of web applications through best practices, guidelines, and code samples.</a:t>
            </a:r>
          </a:p>
          <a:p>
            <a:pPr marL="0" indent="0">
              <a:buNone/>
            </a:pPr>
            <a:r>
              <a:rPr lang="en-US" u="sng" dirty="0" smtClean="0"/>
              <a:t>2. Education </a:t>
            </a:r>
            <a:r>
              <a:rPr lang="en-US" u="sng" dirty="0"/>
              <a:t>and Training</a:t>
            </a:r>
            <a:r>
              <a:rPr lang="en-US" dirty="0"/>
              <a:t>: OWASP offers educational materials, training courses, and workshops to raise awareness about web application security and promote best practices. This helps developers and organizations improve their understanding of security principles, identify vulnerabilities, and adopt secure coding practices</a:t>
            </a:r>
            <a:r>
              <a:rPr lang="en-US" dirty="0" smtClean="0"/>
              <a:t>.</a:t>
            </a:r>
            <a:endParaRPr lang="en-US" dirty="0"/>
          </a:p>
        </p:txBody>
      </p:sp>
      <p:sp>
        <p:nvSpPr>
          <p:cNvPr id="4" name="Slide Number Placeholder 3"/>
          <p:cNvSpPr>
            <a:spLocks noGrp="1"/>
          </p:cNvSpPr>
          <p:nvPr>
            <p:ph type="sldNum" sz="quarter" idx="12"/>
          </p:nvPr>
        </p:nvSpPr>
        <p:spPr/>
        <p:txBody>
          <a:bodyPr/>
          <a:lstStyle/>
          <a:p>
            <a:fld id="{F6323677-0CCE-4E83-942E-72AE8226933C}" type="slidenum">
              <a:rPr lang="en-IN" smtClean="0"/>
              <a:t>7</a:t>
            </a:fld>
            <a:endParaRPr lang="en-IN"/>
          </a:p>
        </p:txBody>
      </p:sp>
    </p:spTree>
    <p:extLst>
      <p:ext uri="{BB962C8B-B14F-4D97-AF65-F5344CB8AC3E}">
        <p14:creationId xmlns:p14="http://schemas.microsoft.com/office/powerpoint/2010/main" val="1792090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US" u="sng" dirty="0"/>
              <a:t>3. Vulnerability Awareness and Mitigation</a:t>
            </a:r>
            <a:r>
              <a:rPr lang="en-US" dirty="0"/>
              <a:t>: OWASP projects focus on identifying, documenting, and addressing common web application vulnerabilities. By raising awareness about these vulnerabilities, OWASP helps developers and security professionals mitigate risks and protect against potential exploits.</a:t>
            </a:r>
          </a:p>
          <a:p>
            <a:r>
              <a:rPr lang="en-US" dirty="0"/>
              <a:t>By leveraging these benefits, individuals and organizations can enhance their understanding of web application security, improve their development practices, and ultimately build more secure applications.</a:t>
            </a:r>
            <a:endParaRPr lang="en-IN" dirty="0"/>
          </a:p>
        </p:txBody>
      </p:sp>
      <p:sp>
        <p:nvSpPr>
          <p:cNvPr id="4" name="Slide Number Placeholder 3"/>
          <p:cNvSpPr>
            <a:spLocks noGrp="1"/>
          </p:cNvSpPr>
          <p:nvPr>
            <p:ph type="sldNum" sz="quarter" idx="12"/>
          </p:nvPr>
        </p:nvSpPr>
        <p:spPr/>
        <p:txBody>
          <a:bodyPr/>
          <a:lstStyle/>
          <a:p>
            <a:fld id="{F6323677-0CCE-4E83-942E-72AE8226933C}" type="slidenum">
              <a:rPr lang="en-IN" smtClean="0"/>
              <a:t>8</a:t>
            </a:fld>
            <a:endParaRPr lang="en-IN"/>
          </a:p>
        </p:txBody>
      </p:sp>
    </p:spTree>
    <p:extLst>
      <p:ext uri="{BB962C8B-B14F-4D97-AF65-F5344CB8AC3E}">
        <p14:creationId xmlns:p14="http://schemas.microsoft.com/office/powerpoint/2010/main" val="841762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Wingdings" panose="05000000000000000000" pitchFamily="2" charset="2"/>
              <a:buChar char="q"/>
            </a:pPr>
            <a:r>
              <a:rPr lang="en-US" dirty="0" smtClean="0"/>
              <a:t>FUTURE SCOPE</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future scope of the Open Web Application Security Project (OWASP) is promising, as web application security continues to be a critical concern. Here are some areas of potential future growth and focus for OWASP:</a:t>
            </a:r>
          </a:p>
          <a:p>
            <a:pPr marL="457200" indent="-457200">
              <a:buFont typeface="+mj-lt"/>
              <a:buAutoNum type="arabicPeriod"/>
            </a:pPr>
            <a:r>
              <a:rPr lang="en-US" u="sng" dirty="0"/>
              <a:t>Emerging Technologies</a:t>
            </a:r>
            <a:r>
              <a:rPr lang="en-US" dirty="0"/>
              <a:t>: As new technologies and frameworks emerge, OWASP can expand its efforts to address the unique security challenges they bring. This includes areas such as cloud security, Internet of Things (</a:t>
            </a:r>
            <a:r>
              <a:rPr lang="en-US" dirty="0" err="1"/>
              <a:t>IoT</a:t>
            </a:r>
            <a:r>
              <a:rPr lang="en-US" dirty="0"/>
              <a:t>) security, mobile application security, and </a:t>
            </a:r>
            <a:r>
              <a:rPr lang="en-US" dirty="0" err="1"/>
              <a:t>blockchain</a:t>
            </a:r>
            <a:r>
              <a:rPr lang="en-US" dirty="0"/>
              <a:t> </a:t>
            </a:r>
            <a:r>
              <a:rPr lang="en-US" dirty="0" smtClean="0"/>
              <a:t>security.</a:t>
            </a:r>
          </a:p>
          <a:p>
            <a:pPr marL="457200" indent="-457200">
              <a:buFont typeface="+mj-lt"/>
              <a:buAutoNum type="arabicPeriod"/>
            </a:pPr>
            <a:r>
              <a:rPr lang="en-US" u="sng" dirty="0" err="1" smtClean="0"/>
              <a:t>DevSecOps</a:t>
            </a:r>
            <a:r>
              <a:rPr lang="en-US" u="sng" dirty="0" smtClean="0"/>
              <a:t> </a:t>
            </a:r>
            <a:r>
              <a:rPr lang="en-US" u="sng" dirty="0"/>
              <a:t>Integration: </a:t>
            </a:r>
            <a:r>
              <a:rPr lang="en-US" dirty="0"/>
              <a:t>OWASP can play a crucial role in promoting security integration into the DevOps process. With the growing emphasis on </a:t>
            </a:r>
            <a:r>
              <a:rPr lang="en-US" dirty="0" err="1"/>
              <a:t>DevSecOps</a:t>
            </a:r>
            <a:r>
              <a:rPr lang="en-US" dirty="0"/>
              <a:t>, OWASP can provide guidance, tools, and best practices for secure development, continuous security testing, and automation of security </a:t>
            </a:r>
            <a:r>
              <a:rPr lang="en-US" dirty="0" smtClean="0"/>
              <a:t>controls.</a:t>
            </a:r>
          </a:p>
          <a:p>
            <a:pPr marL="457200" indent="-457200">
              <a:buFont typeface="+mj-lt"/>
              <a:buAutoNum type="arabicPeriod"/>
            </a:pPr>
            <a:r>
              <a:rPr lang="en-US" u="sng" dirty="0" smtClean="0"/>
              <a:t>Security </a:t>
            </a:r>
            <a:r>
              <a:rPr lang="en-US" u="sng" dirty="0"/>
              <a:t>Automation: </a:t>
            </a:r>
            <a:r>
              <a:rPr lang="en-US" dirty="0"/>
              <a:t>Automation is key to efficiently and effectively addressing security vulnerabilities. OWASP can focus on developing and promoting tools and frameworks that automate security testing, vulnerability scanning, and secure code analysis to enable developers to build more secure applications</a:t>
            </a:r>
            <a:r>
              <a:rPr lang="en-US" dirty="0" smtClean="0"/>
              <a:t>.</a:t>
            </a:r>
            <a:endParaRPr lang="en-US" dirty="0"/>
          </a:p>
        </p:txBody>
      </p:sp>
      <p:sp>
        <p:nvSpPr>
          <p:cNvPr id="4" name="Slide Number Placeholder 3"/>
          <p:cNvSpPr>
            <a:spLocks noGrp="1"/>
          </p:cNvSpPr>
          <p:nvPr>
            <p:ph type="sldNum" sz="quarter" idx="12"/>
          </p:nvPr>
        </p:nvSpPr>
        <p:spPr/>
        <p:txBody>
          <a:bodyPr/>
          <a:lstStyle/>
          <a:p>
            <a:fld id="{F6323677-0CCE-4E83-942E-72AE8226933C}" type="slidenum">
              <a:rPr lang="en-IN" smtClean="0"/>
              <a:t>9</a:t>
            </a:fld>
            <a:endParaRPr lang="en-IN"/>
          </a:p>
        </p:txBody>
      </p:sp>
    </p:spTree>
    <p:extLst>
      <p:ext uri="{BB962C8B-B14F-4D97-AF65-F5344CB8AC3E}">
        <p14:creationId xmlns:p14="http://schemas.microsoft.com/office/powerpoint/2010/main" val="2958177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153</TotalTime>
  <Words>1076</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Thatch</vt:lpstr>
      <vt:lpstr>PowerPoint Presentation</vt:lpstr>
      <vt:lpstr>HACKER LOG</vt:lpstr>
      <vt:lpstr>PROBLEM STATEMENT</vt:lpstr>
      <vt:lpstr>PowerPoint Presentation</vt:lpstr>
      <vt:lpstr>PowerPoint Presentation</vt:lpstr>
      <vt:lpstr>SOLUTION:</vt:lpstr>
      <vt:lpstr>PowerPoint Presentation</vt:lpstr>
      <vt:lpstr>PowerPoint Presentation</vt:lpstr>
      <vt:lpstr>FUTURE SCOPE</vt:lpstr>
      <vt:lpstr>PowerPoint Presentation</vt:lpstr>
      <vt:lpstr>TECHNOLOGIES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cp:revision>
  <dcterms:created xsi:type="dcterms:W3CDTF">2023-05-19T14:53:27Z</dcterms:created>
  <dcterms:modified xsi:type="dcterms:W3CDTF">2023-05-19T17:26:27Z</dcterms:modified>
</cp:coreProperties>
</file>