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60" r:id="rId5"/>
    <p:sldId id="268" r:id="rId6"/>
    <p:sldId id="261" r:id="rId7"/>
    <p:sldId id="258" r:id="rId8"/>
    <p:sldId id="267" r:id="rId9"/>
    <p:sldId id="263" r:id="rId10"/>
    <p:sldId id="262" r:id="rId11"/>
    <p:sldId id="265" r:id="rId12"/>
    <p:sldId id="266" r:id="rId13"/>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450" y="487626"/>
            <a:ext cx="8316591" cy="3519985"/>
          </a:xfrm>
        </p:spPr>
        <p:txBody>
          <a:bodyPr/>
          <a:lstStyle/>
          <a:p>
            <a:r>
              <a:rPr lang="en-US" sz="4800" dirty="0"/>
              <a:t>Voice Bot Project </a:t>
            </a:r>
            <a:r>
              <a:rPr lang="en-US" sz="4800" dirty="0" smtClean="0"/>
              <a:t/>
            </a:r>
            <a:br>
              <a:rPr lang="en-US" sz="4800" dirty="0" smtClean="0"/>
            </a:br>
            <a:r>
              <a:rPr lang="en-US" sz="4800" dirty="0" smtClean="0"/>
              <a:t>A </a:t>
            </a:r>
            <a:r>
              <a:rPr lang="en-US" sz="4800" dirty="0"/>
              <a:t>Conversational AI using Speech Recognition and Python</a:t>
            </a:r>
            <a:endParaRPr lang="en-IN" sz="4800" dirty="0"/>
          </a:p>
        </p:txBody>
      </p:sp>
      <p:sp>
        <p:nvSpPr>
          <p:cNvPr id="3" name="Subtitle 2"/>
          <p:cNvSpPr>
            <a:spLocks noGrp="1"/>
          </p:cNvSpPr>
          <p:nvPr>
            <p:ph type="subTitle" idx="1"/>
          </p:nvPr>
        </p:nvSpPr>
        <p:spPr>
          <a:xfrm>
            <a:off x="634450" y="4285011"/>
            <a:ext cx="8825658" cy="1539014"/>
          </a:xfrm>
        </p:spPr>
        <p:txBody>
          <a:bodyPr/>
          <a:lstStyle/>
          <a:p>
            <a:r>
              <a:rPr lang="en-US" b="1" dirty="0" smtClean="0">
                <a:solidFill>
                  <a:schemeClr val="bg1"/>
                </a:solidFill>
              </a:rPr>
              <a:t>Presented by- GAURI VINOD CHAUDHARI</a:t>
            </a:r>
          </a:p>
          <a:p>
            <a:r>
              <a:rPr lang="en-US" b="1" dirty="0" smtClean="0">
                <a:solidFill>
                  <a:schemeClr val="bg1"/>
                </a:solidFill>
              </a:rPr>
              <a:t>Intern id- </a:t>
            </a:r>
            <a:r>
              <a:rPr lang="en-US" b="1" dirty="0">
                <a:solidFill>
                  <a:schemeClr val="bg1"/>
                </a:solidFill>
              </a:rPr>
              <a:t>MST03-0072</a:t>
            </a:r>
            <a:endParaRPr lang="en-US" b="1" dirty="0" smtClean="0">
              <a:solidFill>
                <a:schemeClr val="bg1"/>
              </a:solidFill>
            </a:endParaRPr>
          </a:p>
          <a:p>
            <a:r>
              <a:rPr lang="en-US" b="1" dirty="0" smtClean="0">
                <a:solidFill>
                  <a:schemeClr val="bg1"/>
                </a:solidFill>
              </a:rPr>
              <a:t>Guided by-</a:t>
            </a:r>
            <a:r>
              <a:rPr lang="en-US" b="1" dirty="0" err="1" smtClean="0">
                <a:solidFill>
                  <a:schemeClr val="bg1"/>
                </a:solidFill>
              </a:rPr>
              <a:t>urooj</a:t>
            </a:r>
            <a:r>
              <a:rPr lang="en-US" b="1" dirty="0" smtClean="0">
                <a:solidFill>
                  <a:schemeClr val="bg1"/>
                </a:solidFill>
              </a:rPr>
              <a:t> khan</a:t>
            </a:r>
            <a:endParaRPr lang="en-IN"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026" y="0"/>
            <a:ext cx="2665974" cy="2813538"/>
          </a:xfrm>
          <a:prstGeom prst="rect">
            <a:avLst/>
          </a:prstGeom>
        </p:spPr>
      </p:pic>
    </p:spTree>
    <p:extLst>
      <p:ext uri="{BB962C8B-B14F-4D97-AF65-F5344CB8AC3E}">
        <p14:creationId xmlns:p14="http://schemas.microsoft.com/office/powerpoint/2010/main" val="3557130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Solutions</a:t>
            </a:r>
            <a:endParaRPr lang="en-IN" u="sng" dirty="0"/>
          </a:p>
        </p:txBody>
      </p:sp>
      <p:sp>
        <p:nvSpPr>
          <p:cNvPr id="3" name="Content Placeholder 2"/>
          <p:cNvSpPr>
            <a:spLocks noGrp="1"/>
          </p:cNvSpPr>
          <p:nvPr>
            <p:ph idx="1"/>
          </p:nvPr>
        </p:nvSpPr>
        <p:spPr>
          <a:xfrm>
            <a:off x="241164" y="1398751"/>
            <a:ext cx="8776228" cy="4312732"/>
          </a:xfrm>
        </p:spPr>
        <p:txBody>
          <a:bodyPr>
            <a:normAutofit fontScale="92500" lnSpcReduction="10000"/>
          </a:bodyPr>
          <a:lstStyle/>
          <a:p>
            <a:pPr marL="0" indent="0">
              <a:buNone/>
            </a:pPr>
            <a:r>
              <a:rPr lang="en-US" dirty="0"/>
              <a:t/>
            </a:r>
            <a:br>
              <a:rPr lang="en-US" dirty="0"/>
            </a:br>
            <a:r>
              <a:rPr lang="en-US" b="1" dirty="0"/>
              <a:t>Content</a:t>
            </a:r>
            <a:r>
              <a:rPr lang="en-US" dirty="0"/>
              <a:t>:</a:t>
            </a:r>
          </a:p>
          <a:p>
            <a:r>
              <a:rPr lang="en-US" b="1" dirty="0"/>
              <a:t>Speech Recognition Accuracy</a:t>
            </a:r>
            <a:r>
              <a:rPr lang="en-US" dirty="0"/>
              <a:t>:</a:t>
            </a:r>
          </a:p>
          <a:p>
            <a:pPr lvl="1"/>
            <a:r>
              <a:rPr lang="en-US" b="1" dirty="0"/>
              <a:t>Challenge</a:t>
            </a:r>
            <a:r>
              <a:rPr lang="en-US" dirty="0"/>
              <a:t>: Accents, background noise.</a:t>
            </a:r>
          </a:p>
          <a:p>
            <a:pPr lvl="1"/>
            <a:r>
              <a:rPr lang="en-US" b="1" dirty="0"/>
              <a:t>Solution</a:t>
            </a:r>
            <a:r>
              <a:rPr lang="en-US" dirty="0"/>
              <a:t>: Use noise-canceling microphones, train models on diverse datasets.</a:t>
            </a:r>
          </a:p>
          <a:p>
            <a:r>
              <a:rPr lang="en-US" b="1" dirty="0"/>
              <a:t>NLP Limitations</a:t>
            </a:r>
            <a:r>
              <a:rPr lang="en-US" dirty="0"/>
              <a:t>:</a:t>
            </a:r>
          </a:p>
          <a:p>
            <a:pPr lvl="1"/>
            <a:r>
              <a:rPr lang="en-US" b="1" dirty="0"/>
              <a:t>Challenge</a:t>
            </a:r>
            <a:r>
              <a:rPr lang="en-US" dirty="0"/>
              <a:t>: Understanding context, managing diverse queries.</a:t>
            </a:r>
          </a:p>
          <a:p>
            <a:pPr lvl="1"/>
            <a:r>
              <a:rPr lang="en-US" b="1" dirty="0"/>
              <a:t>Solution</a:t>
            </a:r>
            <a:r>
              <a:rPr lang="en-US" dirty="0"/>
              <a:t>: Use advanced NLP models, continuously improve training data.</a:t>
            </a:r>
          </a:p>
          <a:p>
            <a:r>
              <a:rPr lang="en-US" b="1" dirty="0"/>
              <a:t>Data Privacy</a:t>
            </a:r>
            <a:r>
              <a:rPr lang="en-US" dirty="0"/>
              <a:t>:</a:t>
            </a:r>
          </a:p>
          <a:p>
            <a:pPr lvl="1"/>
            <a:r>
              <a:rPr lang="en-US" b="1" dirty="0"/>
              <a:t>Challenge</a:t>
            </a:r>
            <a:r>
              <a:rPr lang="en-US" dirty="0"/>
              <a:t>: Secure handling of sensitive information.</a:t>
            </a:r>
          </a:p>
          <a:p>
            <a:pPr lvl="1"/>
            <a:r>
              <a:rPr lang="en-US" b="1" dirty="0"/>
              <a:t>Solution</a:t>
            </a:r>
            <a:r>
              <a:rPr lang="en-US" dirty="0"/>
              <a:t>: Implement encryption, follow best practices for data protection.</a:t>
            </a:r>
          </a:p>
        </p:txBody>
      </p:sp>
    </p:spTree>
    <p:extLst>
      <p:ext uri="{BB962C8B-B14F-4D97-AF65-F5344CB8AC3E}">
        <p14:creationId xmlns:p14="http://schemas.microsoft.com/office/powerpoint/2010/main" val="7818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CONCLUSION</a:t>
            </a:r>
            <a:r>
              <a:rPr lang="en-IN" dirty="0"/>
              <a:t> </a:t>
            </a:r>
            <a:r>
              <a:rPr lang="en-IN" dirty="0" smtClean="0"/>
              <a:t>:</a:t>
            </a:r>
            <a:endParaRPr lang="en-IN" u="sng" dirty="0"/>
          </a:p>
        </p:txBody>
      </p:sp>
      <p:sp>
        <p:nvSpPr>
          <p:cNvPr id="3" name="Content Placeholder 2"/>
          <p:cNvSpPr>
            <a:spLocks noGrp="1"/>
          </p:cNvSpPr>
          <p:nvPr>
            <p:ph idx="1"/>
          </p:nvPr>
        </p:nvSpPr>
        <p:spPr>
          <a:xfrm>
            <a:off x="223746" y="1521695"/>
            <a:ext cx="8946541" cy="4195481"/>
          </a:xfrm>
        </p:spPr>
        <p:txBody>
          <a:bodyPr/>
          <a:lstStyle/>
          <a:p>
            <a:pPr lvl="0"/>
            <a:r>
              <a:rPr lang="en-US" dirty="0"/>
              <a:t>Voicebots represent a significant advancement in human-computer interaction, leveraging speech recognition, natural language processing, and text-to-speech technology to create seamless, efficient, and natural user </a:t>
            </a:r>
            <a:r>
              <a:rPr lang="en-US" dirty="0" smtClean="0"/>
              <a:t>experiences</a:t>
            </a:r>
          </a:p>
          <a:p>
            <a:pPr lvl="0"/>
            <a:r>
              <a:rPr lang="en-US" dirty="0"/>
              <a:t>With applications ranging from customer service to healthcare, </a:t>
            </a:r>
            <a:r>
              <a:rPr lang="en-US" dirty="0" err="1"/>
              <a:t>voicebots</a:t>
            </a:r>
            <a:r>
              <a:rPr lang="en-US" dirty="0"/>
              <a:t> are revolutionizing how we interact with technology, making it more intuitive and accessible</a:t>
            </a:r>
            <a:r>
              <a:rPr lang="en-US" dirty="0" smtClean="0"/>
              <a:t>.</a:t>
            </a:r>
          </a:p>
          <a:p>
            <a:pPr lvl="0"/>
            <a:r>
              <a:rPr lang="en-US" dirty="0"/>
              <a:t>Despite challenges such as speech recognition accuracy and data privacy, ongoing advancements in AI and machine learning are continuously improving the capabilities and reliability of </a:t>
            </a:r>
            <a:r>
              <a:rPr lang="en-US" dirty="0" err="1"/>
              <a:t>voicebots</a:t>
            </a:r>
            <a:r>
              <a:rPr lang="en-US" dirty="0"/>
              <a:t>.</a:t>
            </a:r>
            <a:endParaRPr lang="en-IN" dirty="0"/>
          </a:p>
        </p:txBody>
      </p:sp>
    </p:spTree>
    <p:extLst>
      <p:ext uri="{BB962C8B-B14F-4D97-AF65-F5344CB8AC3E}">
        <p14:creationId xmlns:p14="http://schemas.microsoft.com/office/powerpoint/2010/main" val="597796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48851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058"/>
          </a:xfrm>
        </p:spPr>
        <p:txBody>
          <a:bodyPr/>
          <a:lstStyle/>
          <a:p>
            <a:r>
              <a:rPr lang="en-US" sz="3600" dirty="0"/>
              <a:t>What is a Voice Bot?</a:t>
            </a:r>
            <a:r>
              <a:rPr lang="en-US" dirty="0"/>
              <a:t/>
            </a:r>
            <a:br>
              <a:rPr lang="en-US" dirty="0"/>
            </a:br>
            <a:endParaRPr lang="en-IN" dirty="0"/>
          </a:p>
        </p:txBody>
      </p:sp>
      <p:sp>
        <p:nvSpPr>
          <p:cNvPr id="6" name="Rectangle 2"/>
          <p:cNvSpPr>
            <a:spLocks noGrp="1" noChangeArrowheads="1"/>
          </p:cNvSpPr>
          <p:nvPr>
            <p:ph idx="1"/>
          </p:nvPr>
        </p:nvSpPr>
        <p:spPr bwMode="auto">
          <a:xfrm>
            <a:off x="378825" y="1172180"/>
            <a:ext cx="53933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A voice bot is a software application that can interact with users using voice commands and responses.</a:t>
            </a:r>
          </a:p>
          <a:p>
            <a:pPr defTabSz="914400" eaLnBrk="0" fontAlgn="base" hangingPunct="0">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It leverages speech recognition and text-to-speech (TTS) technologies to simulate human conversation. </a:t>
            </a:r>
          </a:p>
          <a:p>
            <a:pPr defTabSz="914400" eaLnBrk="0" fontAlgn="base" hangingPunct="0">
              <a:spcBef>
                <a:spcPct val="0"/>
              </a:spcBef>
              <a:spcAft>
                <a:spcPct val="0"/>
              </a:spcAft>
              <a:buClrTx/>
              <a:buSzTx/>
            </a:pPr>
            <a:r>
              <a:rPr lang="en-US" sz="1800" dirty="0"/>
              <a:t>A voice bot is an artificial intelligence (AI)-driven system that can interact with users through voice commands and natural language. These bots are designed to recognize, interpret, and respond to spoken language, enabling users to engage in conversations as they would with another human.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670" y="452718"/>
            <a:ext cx="5600700" cy="5600700"/>
          </a:xfrm>
          <a:prstGeom prst="rect">
            <a:avLst/>
          </a:prstGeom>
        </p:spPr>
      </p:pic>
    </p:spTree>
    <p:extLst>
      <p:ext uri="{BB962C8B-B14F-4D97-AF65-F5344CB8AC3E}">
        <p14:creationId xmlns:p14="http://schemas.microsoft.com/office/powerpoint/2010/main" val="308154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 of a Voice Bot</a:t>
            </a:r>
            <a:r>
              <a:rPr lang="en-US" b="1" dirty="0"/>
              <a:t/>
            </a:r>
            <a:br>
              <a:rPr lang="en-US" b="1" dirty="0"/>
            </a:br>
            <a:r>
              <a:rPr lang="en-IN" dirty="0"/>
              <a:t/>
            </a:r>
            <a:br>
              <a:rPr lang="en-IN" dirty="0"/>
            </a:br>
            <a:r>
              <a:rPr lang="en-IN" dirty="0"/>
              <a:t/>
            </a:r>
            <a:br>
              <a:rPr lang="en-IN" dirty="0"/>
            </a:br>
            <a:r>
              <a:rPr lang="en-US" dirty="0"/>
              <a:t/>
            </a:r>
            <a:br>
              <a:rPr lang="en-US" dirty="0"/>
            </a:br>
            <a:r>
              <a:rPr lang="en-US" dirty="0"/>
              <a:t/>
            </a:r>
            <a:br>
              <a:rPr lang="en-US" dirty="0"/>
            </a:br>
            <a:endParaRPr lang="en-IN" dirty="0"/>
          </a:p>
        </p:txBody>
      </p:sp>
      <p:sp>
        <p:nvSpPr>
          <p:cNvPr id="17" name="Rectangle 12"/>
          <p:cNvSpPr>
            <a:spLocks noGrp="1" noChangeArrowheads="1"/>
          </p:cNvSpPr>
          <p:nvPr>
            <p:ph idx="1"/>
          </p:nvPr>
        </p:nvSpPr>
        <p:spPr bwMode="auto">
          <a:xfrm>
            <a:off x="315035" y="1342850"/>
            <a:ext cx="11262676" cy="525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Speech Recognition (ASR - Automatic Speech Recognition)</a:t>
            </a:r>
            <a:endParaRPr lang="en-US" sz="1800" dirty="0"/>
          </a:p>
          <a:p>
            <a:r>
              <a:rPr lang="en-US" sz="1800" dirty="0"/>
              <a:t>Converts spoken language into text. Tools like Google's Speech-to-Text, Amazon Transcribe, and open-source libraries </a:t>
            </a:r>
            <a:r>
              <a:rPr lang="en-US" sz="1800" dirty="0" smtClean="0"/>
              <a:t>like ‘</a:t>
            </a:r>
            <a:r>
              <a:rPr lang="en-US" sz="1800" dirty="0" err="1" smtClean="0"/>
              <a:t>speechRecognition</a:t>
            </a:r>
            <a:r>
              <a:rPr lang="en-US" sz="1800" dirty="0" smtClean="0"/>
              <a:t>’ or ‘</a:t>
            </a:r>
            <a:r>
              <a:rPr lang="en-US" sz="1800" dirty="0" err="1" smtClean="0"/>
              <a:t>vosk</a:t>
            </a:r>
            <a:r>
              <a:rPr lang="en-US" sz="1800" dirty="0" smtClean="0"/>
              <a:t>’ are commonly used</a:t>
            </a:r>
            <a:endParaRPr kumimoji="0" lang="en-US" altLang="en-US" sz="1800" b="0" i="0" u="none" strike="noStrike" cap="none" normalizeH="0" baseline="0" dirty="0" smtClean="0">
              <a:ln>
                <a:noFill/>
              </a:ln>
              <a:solidFill>
                <a:schemeClr val="tx1"/>
              </a:solidFill>
              <a:effectLst/>
            </a:endParaRPr>
          </a:p>
          <a:p>
            <a:r>
              <a:rPr lang="en-US" sz="1800" b="1" dirty="0"/>
              <a:t>Natural Language Processing (NLP)</a:t>
            </a:r>
            <a:endParaRPr lang="en-US" sz="1800" dirty="0"/>
          </a:p>
          <a:p>
            <a:r>
              <a:rPr lang="en-US" sz="1800" dirty="0"/>
              <a:t>Interprets and understands the meaning behind the text</a:t>
            </a:r>
            <a:r>
              <a:rPr lang="en-US" sz="1800" dirty="0" smtClean="0"/>
              <a:t>.</a:t>
            </a:r>
          </a:p>
          <a:p>
            <a:r>
              <a:rPr lang="en-US" sz="1800" dirty="0" smtClean="0"/>
              <a:t> </a:t>
            </a:r>
            <a:r>
              <a:rPr lang="en-US" sz="1800" dirty="0"/>
              <a:t>This involves recognizing intent, extracting key information, and understanding context</a:t>
            </a:r>
            <a:r>
              <a:rPr lang="en-US" sz="1800" dirty="0" smtClean="0"/>
              <a:t>.</a:t>
            </a:r>
          </a:p>
          <a:p>
            <a:r>
              <a:rPr lang="en-US" sz="1800" dirty="0" smtClean="0"/>
              <a:t> </a:t>
            </a:r>
            <a:r>
              <a:rPr lang="en-US" sz="1800" dirty="0"/>
              <a:t>Common frameworks include </a:t>
            </a:r>
            <a:r>
              <a:rPr lang="en-US" sz="1800" dirty="0" err="1"/>
              <a:t>Dialogflow</a:t>
            </a:r>
            <a:r>
              <a:rPr lang="en-US" sz="1800" dirty="0"/>
              <a:t>, Rasa, and Microsoft LUIS</a:t>
            </a:r>
            <a:r>
              <a:rPr lang="en-US" sz="1800" dirty="0" smtClean="0"/>
              <a:t>.</a:t>
            </a:r>
          </a:p>
          <a:p>
            <a:r>
              <a:rPr lang="en-US" sz="1800" b="1" dirty="0"/>
              <a:t>Dialog Management</a:t>
            </a:r>
            <a:endParaRPr lang="en-US" sz="1800" dirty="0"/>
          </a:p>
          <a:p>
            <a:r>
              <a:rPr lang="en-US" sz="1800" dirty="0"/>
              <a:t>Controls the flow of conversation. This includes maintaining context, managing multi-turn conversations</a:t>
            </a:r>
            <a:r>
              <a:rPr lang="en-US" sz="1800" dirty="0" smtClean="0"/>
              <a:t>,</a:t>
            </a:r>
          </a:p>
          <a:p>
            <a:r>
              <a:rPr lang="en-US" sz="1800" dirty="0" smtClean="0"/>
              <a:t> </a:t>
            </a:r>
            <a:r>
              <a:rPr lang="en-US" sz="1800" dirty="0"/>
              <a:t>and handling various scenarios like clarifications, confirmations, or errors</a:t>
            </a:r>
            <a:r>
              <a:rPr lang="en-US" sz="1800" dirty="0" smtClean="0"/>
              <a:t>.</a:t>
            </a:r>
            <a:r>
              <a:rPr lang="en-US" sz="1800" b="1" dirty="0"/>
              <a:t> </a:t>
            </a:r>
            <a:endParaRPr lang="en-US" sz="1800" b="1" dirty="0" smtClean="0"/>
          </a:p>
          <a:p>
            <a:r>
              <a:rPr lang="en-US" sz="1800" b="1" dirty="0" smtClean="0"/>
              <a:t>Text-to-Speech </a:t>
            </a:r>
            <a:r>
              <a:rPr lang="en-US" sz="1800" b="1" dirty="0"/>
              <a:t>(TTS)</a:t>
            </a:r>
            <a:endParaRPr lang="en-US" sz="1800" dirty="0"/>
          </a:p>
          <a:p>
            <a:r>
              <a:rPr lang="en-US" sz="1800" dirty="0"/>
              <a:t>Converts text-based responses into spoken language. Tools like Google Text-to-Speech, Amazon Polly, and open-source options like’pyttsx3’ are often used</a:t>
            </a:r>
            <a:r>
              <a:rPr lang="en-US" sz="1800" dirty="0" smtClean="0"/>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824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80660"/>
          </a:xfrm>
        </p:spPr>
        <p:txBody>
          <a:bodyPr/>
          <a:lstStyle/>
          <a:p>
            <a:r>
              <a:rPr lang="en-US" b="1" dirty="0"/>
              <a:t>How a Voice Bot </a:t>
            </a:r>
            <a:r>
              <a:rPr lang="en-US" b="1" dirty="0" smtClean="0"/>
              <a:t>Works:</a:t>
            </a:r>
            <a:endParaRPr lang="en-US" b="1" dirty="0"/>
          </a:p>
        </p:txBody>
      </p:sp>
      <p:sp>
        <p:nvSpPr>
          <p:cNvPr id="3" name="Content Placeholder 2"/>
          <p:cNvSpPr>
            <a:spLocks noGrp="1"/>
          </p:cNvSpPr>
          <p:nvPr>
            <p:ph idx="1"/>
          </p:nvPr>
        </p:nvSpPr>
        <p:spPr>
          <a:xfrm>
            <a:off x="241163" y="1533379"/>
            <a:ext cx="8946541" cy="4793398"/>
          </a:xfrm>
        </p:spPr>
        <p:txBody>
          <a:bodyPr>
            <a:normAutofit fontScale="85000" lnSpcReduction="10000"/>
          </a:bodyPr>
          <a:lstStyle/>
          <a:p>
            <a:r>
              <a:rPr lang="en-US" b="1" dirty="0" smtClean="0"/>
              <a:t>Voice </a:t>
            </a:r>
            <a:r>
              <a:rPr lang="en-US" b="1" dirty="0"/>
              <a:t>Input:</a:t>
            </a:r>
            <a:endParaRPr lang="en-US" dirty="0"/>
          </a:p>
          <a:p>
            <a:pPr lvl="1"/>
            <a:r>
              <a:rPr lang="en-US" dirty="0"/>
              <a:t>The user speaks into a microphone. The voice bot captures this audio input.</a:t>
            </a:r>
          </a:p>
          <a:p>
            <a:r>
              <a:rPr lang="en-US" b="1" dirty="0"/>
              <a:t>Speech Recognition:</a:t>
            </a:r>
            <a:endParaRPr lang="en-US" dirty="0"/>
          </a:p>
          <a:p>
            <a:pPr lvl="1"/>
            <a:r>
              <a:rPr lang="en-US" dirty="0"/>
              <a:t>The voice bot processes the audio to convert it into text using ASR.</a:t>
            </a:r>
          </a:p>
          <a:p>
            <a:r>
              <a:rPr lang="en-US" b="1" dirty="0"/>
              <a:t>Natural Language Processing:</a:t>
            </a:r>
            <a:endParaRPr lang="en-US" dirty="0"/>
          </a:p>
          <a:p>
            <a:pPr lvl="1"/>
            <a:r>
              <a:rPr lang="en-US" dirty="0"/>
              <a:t>The bot interprets the text to understand the user’s intent and extracts any necessary information.</a:t>
            </a:r>
          </a:p>
          <a:p>
            <a:r>
              <a:rPr lang="en-US" b="1" dirty="0"/>
              <a:t>Response Generation:</a:t>
            </a:r>
            <a:endParaRPr lang="en-US" dirty="0"/>
          </a:p>
          <a:p>
            <a:pPr lvl="1"/>
            <a:r>
              <a:rPr lang="en-US" dirty="0"/>
              <a:t>Based on the intent and context, the bot generates a response. This could involve answering a question, performing an action, or asking for more information.</a:t>
            </a:r>
          </a:p>
          <a:p>
            <a:r>
              <a:rPr lang="en-US" b="1" dirty="0"/>
              <a:t>Text-to-Speech:</a:t>
            </a:r>
            <a:endParaRPr lang="en-US" dirty="0"/>
          </a:p>
          <a:p>
            <a:pPr lvl="1"/>
            <a:r>
              <a:rPr lang="en-US" dirty="0"/>
              <a:t>The bot converts the response into audio, which is then played back to the user.</a:t>
            </a:r>
          </a:p>
          <a:p>
            <a:r>
              <a:rPr lang="en-US" b="1" dirty="0"/>
              <a:t>Voice Output:</a:t>
            </a:r>
            <a:endParaRPr lang="en-US" dirty="0"/>
          </a:p>
          <a:p>
            <a:pPr lvl="1"/>
            <a:r>
              <a:rPr lang="en-US" dirty="0"/>
              <a:t>The bot’s response is delivered to the user as spoken language.</a:t>
            </a:r>
          </a:p>
          <a:p>
            <a:endParaRPr lang="en-US" dirty="0" smtClean="0"/>
          </a:p>
          <a:p>
            <a:endParaRPr lang="en-IN" dirty="0"/>
          </a:p>
        </p:txBody>
      </p:sp>
      <p:sp>
        <p:nvSpPr>
          <p:cNvPr id="7"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Size</a:t>
            </a:r>
            <a:r>
              <a:rPr kumimoji="0" lang="en-US" altLang="en-US" sz="1800" b="0" i="0" u="none" strike="noStrike" cap="none" normalizeH="0" baseline="0" smtClean="0">
                <a:ln>
                  <a:noFill/>
                </a:ln>
                <a:solidFill>
                  <a:schemeClr val="tx1"/>
                </a:solidFill>
                <a:effectLst/>
                <a:latin typeface="Arial" panose="020B0604020202020204" pitchFamily="34" charset="0"/>
              </a:rPr>
              <a:t>: Large datasets help models learn intricate patterns and reduce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3261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3743" cy="728968"/>
          </a:xfrm>
        </p:spPr>
        <p:txBody>
          <a:bodyPr/>
          <a:lstStyle/>
          <a:p>
            <a:r>
              <a:rPr lang="en-US" dirty="0"/>
              <a:t>Common Use Cases for Voice Bots</a:t>
            </a:r>
          </a:p>
        </p:txBody>
      </p:sp>
      <p:sp>
        <p:nvSpPr>
          <p:cNvPr id="3" name="Content Placeholder 2"/>
          <p:cNvSpPr>
            <a:spLocks noGrp="1"/>
          </p:cNvSpPr>
          <p:nvPr>
            <p:ph idx="1"/>
          </p:nvPr>
        </p:nvSpPr>
        <p:spPr>
          <a:xfrm>
            <a:off x="646112" y="1294228"/>
            <a:ext cx="9403742" cy="5205046"/>
          </a:xfrm>
        </p:spPr>
        <p:txBody>
          <a:bodyPr>
            <a:normAutofit fontScale="85000" lnSpcReduction="10000"/>
          </a:bodyPr>
          <a:lstStyle/>
          <a:p>
            <a:r>
              <a:rPr lang="en-US" b="1" dirty="0"/>
              <a:t>Customer Service:</a:t>
            </a:r>
            <a:endParaRPr lang="en-US" dirty="0"/>
          </a:p>
          <a:p>
            <a:pPr lvl="1"/>
            <a:r>
              <a:rPr lang="en-US" dirty="0"/>
              <a:t>Handling inquiries, processing requests, or guiding users through troubleshooting.</a:t>
            </a:r>
          </a:p>
          <a:p>
            <a:r>
              <a:rPr lang="en-US" b="1" dirty="0"/>
              <a:t>Virtual Assistants:</a:t>
            </a:r>
            <a:endParaRPr lang="en-US" dirty="0"/>
          </a:p>
          <a:p>
            <a:pPr lvl="1"/>
            <a:r>
              <a:rPr lang="en-US" dirty="0"/>
              <a:t>Examples include Siri, Alexa, and Google Assistant, which perform tasks, answer questions, and control smart home devices.</a:t>
            </a:r>
          </a:p>
          <a:p>
            <a:r>
              <a:rPr lang="en-US" b="1" dirty="0"/>
              <a:t>Interactive Voice Response (IVR) Systems:</a:t>
            </a:r>
            <a:endParaRPr lang="en-US" dirty="0"/>
          </a:p>
          <a:p>
            <a:pPr lvl="1"/>
            <a:r>
              <a:rPr lang="en-US" dirty="0"/>
              <a:t>Automating phone systems to handle common queries or direct calls to the appropriate department.</a:t>
            </a:r>
          </a:p>
          <a:p>
            <a:r>
              <a:rPr lang="en-US" b="1" dirty="0"/>
              <a:t>Healthcare:</a:t>
            </a:r>
            <a:endParaRPr lang="en-US" dirty="0"/>
          </a:p>
          <a:p>
            <a:pPr lvl="1"/>
            <a:r>
              <a:rPr lang="en-US" dirty="0"/>
              <a:t>Assisting with appointment scheduling, medication reminders, or providing information.</a:t>
            </a:r>
          </a:p>
          <a:p>
            <a:r>
              <a:rPr lang="en-US" b="1" dirty="0"/>
              <a:t>Technologies Used</a:t>
            </a:r>
          </a:p>
          <a:p>
            <a:r>
              <a:rPr lang="en-US" b="1" dirty="0"/>
              <a:t>Programming Languages:</a:t>
            </a:r>
            <a:endParaRPr lang="en-US" dirty="0"/>
          </a:p>
          <a:p>
            <a:pPr lvl="1"/>
            <a:r>
              <a:rPr lang="en-US" dirty="0"/>
              <a:t>Python, JavaScript, or Go.</a:t>
            </a:r>
          </a:p>
          <a:p>
            <a:r>
              <a:rPr lang="en-US" b="1" dirty="0"/>
              <a:t>APIs and Frameworks:</a:t>
            </a:r>
            <a:endParaRPr lang="en-US" dirty="0"/>
          </a:p>
          <a:p>
            <a:pPr lvl="1"/>
            <a:r>
              <a:rPr lang="en-US" dirty="0"/>
              <a:t>Google </a:t>
            </a:r>
            <a:r>
              <a:rPr lang="en-US" dirty="0" err="1"/>
              <a:t>Dialogflow</a:t>
            </a:r>
            <a:r>
              <a:rPr lang="en-US" dirty="0"/>
              <a:t>, Amazon Lex, Microsoft Bot Framework, and open-source frameworks like Rasa.</a:t>
            </a:r>
          </a:p>
        </p:txBody>
      </p:sp>
    </p:spTree>
    <p:extLst>
      <p:ext uri="{BB962C8B-B14F-4D97-AF65-F5344CB8AC3E}">
        <p14:creationId xmlns:p14="http://schemas.microsoft.com/office/powerpoint/2010/main" val="354939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3819"/>
          </a:xfrm>
        </p:spPr>
        <p:txBody>
          <a:bodyPr/>
          <a:lstStyle/>
          <a:p>
            <a:r>
              <a:rPr lang="en-US" dirty="0"/>
              <a:t>Architecture Overview</a:t>
            </a:r>
            <a:r>
              <a:rPr lang="en-IN" dirty="0"/>
              <a:t/>
            </a:r>
            <a:br>
              <a:rPr lang="en-IN" dirty="0"/>
            </a:br>
            <a:r>
              <a:rPr lang="en-IN" dirty="0"/>
              <a:t/>
            </a:r>
            <a:br>
              <a:rPr lang="en-IN" dirty="0"/>
            </a:br>
            <a:endParaRPr lang="en-IN" dirty="0"/>
          </a:p>
        </p:txBody>
      </p:sp>
      <p:sp>
        <p:nvSpPr>
          <p:cNvPr id="7" name="Content Placeholder 6"/>
          <p:cNvSpPr>
            <a:spLocks noGrp="1"/>
          </p:cNvSpPr>
          <p:nvPr>
            <p:ph idx="1"/>
          </p:nvPr>
        </p:nvSpPr>
        <p:spPr>
          <a:xfrm>
            <a:off x="646110" y="1434905"/>
            <a:ext cx="11176695" cy="3111338"/>
          </a:xfrm>
        </p:spPr>
        <p:txBody>
          <a:bodyPr>
            <a:normAutofit fontScale="77500" lnSpcReduction="20000"/>
          </a:bodyPr>
          <a:lstStyle/>
          <a:p>
            <a:r>
              <a:rPr lang="en-US" b="1" dirty="0"/>
              <a:t>Architecture Overview</a:t>
            </a:r>
          </a:p>
          <a:p>
            <a:r>
              <a:rPr lang="en-US" b="1" dirty="0"/>
              <a:t>Title</a:t>
            </a:r>
            <a:r>
              <a:rPr lang="en-US" dirty="0"/>
              <a:t>: Architecture of a </a:t>
            </a:r>
            <a:r>
              <a:rPr lang="en-US" dirty="0" err="1"/>
              <a:t>Voicebot</a:t>
            </a:r>
            <a:endParaRPr lang="en-US" dirty="0"/>
          </a:p>
          <a:p>
            <a:r>
              <a:rPr lang="en-US" b="1" dirty="0"/>
              <a:t>Content</a:t>
            </a:r>
            <a:r>
              <a:rPr lang="en-US" dirty="0"/>
              <a:t>:</a:t>
            </a:r>
          </a:p>
          <a:p>
            <a:pPr lvl="1"/>
            <a:r>
              <a:rPr lang="en-US" b="1" dirty="0"/>
              <a:t>User Input</a:t>
            </a:r>
            <a:r>
              <a:rPr lang="en-US" dirty="0"/>
              <a:t>: Voice input captured through a microphone</a:t>
            </a:r>
          </a:p>
          <a:p>
            <a:pPr lvl="1"/>
            <a:r>
              <a:rPr lang="en-US" b="1" dirty="0"/>
              <a:t>Speech Recognition</a:t>
            </a:r>
            <a:r>
              <a:rPr lang="en-US" dirty="0"/>
              <a:t>: Translates voice to text</a:t>
            </a:r>
          </a:p>
          <a:p>
            <a:pPr lvl="1"/>
            <a:r>
              <a:rPr lang="en-US" b="1" dirty="0"/>
              <a:t>NLP Engine</a:t>
            </a:r>
            <a:r>
              <a:rPr lang="en-US" dirty="0"/>
              <a:t>: Processes the text and determines intent</a:t>
            </a:r>
          </a:p>
          <a:p>
            <a:pPr lvl="1"/>
            <a:r>
              <a:rPr lang="en-US" b="1" dirty="0"/>
              <a:t>Response Generation</a:t>
            </a:r>
            <a:r>
              <a:rPr lang="en-US" dirty="0"/>
              <a:t>: Generates a suitable response</a:t>
            </a:r>
          </a:p>
          <a:p>
            <a:pPr lvl="1"/>
            <a:r>
              <a:rPr lang="en-US" b="1" dirty="0"/>
              <a:t>Text-to-Speech</a:t>
            </a:r>
            <a:r>
              <a:rPr lang="en-US" dirty="0"/>
              <a:t>: Converts the response to speech</a:t>
            </a:r>
          </a:p>
          <a:p>
            <a:pPr lvl="1"/>
            <a:r>
              <a:rPr lang="en-US" b="1" dirty="0"/>
              <a:t>Output</a:t>
            </a:r>
            <a:r>
              <a:rPr lang="en-US" dirty="0"/>
              <a:t>: Delivers the response to the user</a:t>
            </a:r>
          </a:p>
          <a:p>
            <a:r>
              <a:rPr lang="en-US" b="1" dirty="0"/>
              <a:t>Diagram</a:t>
            </a:r>
            <a:r>
              <a:rPr lang="en-US" dirty="0"/>
              <a:t>: Include a flowchart or diagram illustrating the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713" y="4534556"/>
            <a:ext cx="10047876" cy="2323444"/>
          </a:xfrm>
          <a:prstGeom prst="rect">
            <a:avLst/>
          </a:prstGeom>
        </p:spPr>
      </p:pic>
    </p:spTree>
    <p:extLst>
      <p:ext uri="{BB962C8B-B14F-4D97-AF65-F5344CB8AC3E}">
        <p14:creationId xmlns:p14="http://schemas.microsoft.com/office/powerpoint/2010/main" val="281945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Technology </a:t>
            </a:r>
            <a:r>
              <a:rPr lang="en-US" sz="4000" dirty="0" smtClean="0"/>
              <a:t>Stack</a:t>
            </a:r>
            <a:r>
              <a:rPr lang="en-US" sz="4000" b="1" dirty="0"/>
              <a:t/>
            </a:r>
            <a:br>
              <a:rPr lang="en-US" sz="4000" b="1" dirty="0"/>
            </a:br>
            <a:r>
              <a:rPr lang="en-US" dirty="0" smtClean="0"/>
              <a:t/>
            </a:r>
            <a:br>
              <a:rPr lang="en-US" dirty="0" smtClean="0"/>
            </a:br>
            <a:r>
              <a:rPr lang="en-US" dirty="0" smtClean="0"/>
              <a:t/>
            </a:r>
            <a:br>
              <a:rPr lang="en-US" dirty="0" smtClean="0"/>
            </a:br>
            <a:endParaRPr lang="en-IN" dirty="0"/>
          </a:p>
        </p:txBody>
      </p:sp>
      <p:sp>
        <p:nvSpPr>
          <p:cNvPr id="3" name="Content Placeholder 2"/>
          <p:cNvSpPr>
            <a:spLocks noGrp="1"/>
          </p:cNvSpPr>
          <p:nvPr>
            <p:ph idx="1"/>
          </p:nvPr>
        </p:nvSpPr>
        <p:spPr>
          <a:xfrm>
            <a:off x="275999" y="1853248"/>
            <a:ext cx="9937146" cy="2200137"/>
          </a:xfrm>
        </p:spPr>
        <p:txBody>
          <a:bodyPr>
            <a:normAutofit fontScale="92500" lnSpcReduction="10000"/>
          </a:bodyPr>
          <a:lstStyle/>
          <a:p>
            <a:r>
              <a:rPr lang="en-US" b="1" dirty="0" smtClean="0"/>
              <a:t>Title</a:t>
            </a:r>
            <a:r>
              <a:rPr lang="en-US" dirty="0"/>
              <a:t>: Technology Stack</a:t>
            </a:r>
          </a:p>
          <a:p>
            <a:r>
              <a:rPr lang="en-US" b="1" dirty="0"/>
              <a:t>Content</a:t>
            </a:r>
            <a:r>
              <a:rPr lang="en-US" dirty="0"/>
              <a:t>:</a:t>
            </a:r>
          </a:p>
          <a:p>
            <a:pPr lvl="1"/>
            <a:r>
              <a:rPr lang="en-US" b="1" dirty="0"/>
              <a:t>Speech Recognition Libraries</a:t>
            </a:r>
            <a:r>
              <a:rPr lang="en-US" dirty="0"/>
              <a:t>: e.g., Google Speech-to-Text, </a:t>
            </a:r>
          </a:p>
          <a:p>
            <a:pPr lvl="1"/>
            <a:r>
              <a:rPr lang="en-US" b="1" dirty="0"/>
              <a:t>NLP Libraries</a:t>
            </a:r>
            <a:r>
              <a:rPr lang="en-US" dirty="0"/>
              <a:t>: e.g., </a:t>
            </a:r>
            <a:r>
              <a:rPr lang="en-US" dirty="0" err="1"/>
              <a:t>OpenAI</a:t>
            </a:r>
            <a:r>
              <a:rPr lang="en-US" dirty="0"/>
              <a:t> GPT</a:t>
            </a:r>
            <a:r>
              <a:rPr lang="en-US" dirty="0" smtClean="0"/>
              <a:t>,</a:t>
            </a:r>
            <a:endParaRPr lang="en-US" dirty="0"/>
          </a:p>
          <a:p>
            <a:pPr lvl="1"/>
            <a:r>
              <a:rPr lang="en-US" b="1" dirty="0"/>
              <a:t>TTS Libraries</a:t>
            </a:r>
            <a:r>
              <a:rPr lang="en-US" dirty="0"/>
              <a:t>: e.g., </a:t>
            </a:r>
            <a:r>
              <a:rPr lang="en-US" dirty="0" err="1"/>
              <a:t>gTTS</a:t>
            </a:r>
            <a:r>
              <a:rPr lang="en-US" dirty="0"/>
              <a:t>, </a:t>
            </a:r>
          </a:p>
          <a:p>
            <a:pPr lvl="1"/>
            <a:r>
              <a:rPr lang="en-US" b="1" dirty="0"/>
              <a:t>Frameworks</a:t>
            </a:r>
            <a:r>
              <a:rPr lang="en-US" dirty="0"/>
              <a:t>: e.g., </a:t>
            </a:r>
            <a:r>
              <a:rPr lang="en-US" dirty="0" err="1"/>
              <a:t>Streamlit</a:t>
            </a:r>
            <a:r>
              <a:rPr lang="en-US" dirty="0"/>
              <a:t>, </a:t>
            </a:r>
          </a:p>
        </p:txBody>
      </p:sp>
    </p:spTree>
    <p:extLst>
      <p:ext uri="{BB962C8B-B14F-4D97-AF65-F5344CB8AC3E}">
        <p14:creationId xmlns:p14="http://schemas.microsoft.com/office/powerpoint/2010/main" val="2589962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Example:</a:t>
            </a:r>
            <a:r>
              <a:rPr lang="en-US" b="1" dirty="0"/>
              <a:t/>
            </a:r>
            <a:br>
              <a:rPr lang="en-US" b="1" dirty="0"/>
            </a:br>
            <a:endParaRPr lang="en-US" dirty="0"/>
          </a:p>
        </p:txBody>
      </p:sp>
      <p:sp>
        <p:nvSpPr>
          <p:cNvPr id="3" name="Content Placeholder 2"/>
          <p:cNvSpPr>
            <a:spLocks noGrp="1"/>
          </p:cNvSpPr>
          <p:nvPr>
            <p:ph idx="1"/>
          </p:nvPr>
        </p:nvSpPr>
        <p:spPr>
          <a:xfrm>
            <a:off x="368491" y="1152983"/>
            <a:ext cx="7115521" cy="5036802"/>
          </a:xfrm>
        </p:spPr>
        <p:txBody>
          <a:bodyPr>
            <a:normAutofit lnSpcReduction="10000"/>
          </a:bodyPr>
          <a:lstStyle/>
          <a:p>
            <a:pPr marL="0" indent="0">
              <a:buNone/>
            </a:pPr>
            <a:endParaRPr lang="en-US" b="1" dirty="0"/>
          </a:p>
          <a:p>
            <a:r>
              <a:rPr lang="en-US" b="1" dirty="0"/>
              <a:t>Title</a:t>
            </a:r>
            <a:r>
              <a:rPr lang="en-US" dirty="0"/>
              <a:t>: Implementation Example</a:t>
            </a:r>
            <a:br>
              <a:rPr lang="en-US" dirty="0"/>
            </a:br>
            <a:r>
              <a:rPr lang="en-US" b="1" dirty="0"/>
              <a:t>Content</a:t>
            </a:r>
            <a:r>
              <a:rPr lang="en-US" dirty="0"/>
              <a:t>:</a:t>
            </a:r>
          </a:p>
          <a:p>
            <a:r>
              <a:rPr lang="en-US" b="1" dirty="0"/>
              <a:t>Overview</a:t>
            </a:r>
            <a:r>
              <a:rPr lang="en-US" dirty="0"/>
              <a:t>: Description of your specific </a:t>
            </a:r>
            <a:r>
              <a:rPr lang="en-US" dirty="0" err="1"/>
              <a:t>voicebot</a:t>
            </a:r>
            <a:r>
              <a:rPr lang="en-US" dirty="0"/>
              <a:t> implementation.</a:t>
            </a:r>
          </a:p>
          <a:p>
            <a:r>
              <a:rPr lang="en-US" b="1" dirty="0"/>
              <a:t>Code Snippets</a:t>
            </a:r>
            <a:r>
              <a:rPr lang="en-US" dirty="0"/>
              <a:t>:</a:t>
            </a:r>
          </a:p>
          <a:p>
            <a:pPr lvl="1"/>
            <a:r>
              <a:rPr lang="en-US" b="1" dirty="0"/>
              <a:t>Speech Recognition Setup</a:t>
            </a:r>
            <a:r>
              <a:rPr lang="en-US" dirty="0"/>
              <a:t>: Example code to capture and process audio.</a:t>
            </a:r>
          </a:p>
          <a:p>
            <a:pPr lvl="1"/>
            <a:r>
              <a:rPr lang="en-US" b="1" dirty="0"/>
              <a:t>NLP Integration</a:t>
            </a:r>
            <a:r>
              <a:rPr lang="en-US" dirty="0"/>
              <a:t>: Code to send user input to an AI model and receive a response.</a:t>
            </a:r>
          </a:p>
          <a:p>
            <a:pPr lvl="1"/>
            <a:r>
              <a:rPr lang="en-US" b="1" dirty="0"/>
              <a:t>Text-to-Speech Conversion</a:t>
            </a:r>
            <a:r>
              <a:rPr lang="en-US" dirty="0"/>
              <a:t>: Example code to generate and play spoken responses.</a:t>
            </a:r>
          </a:p>
          <a:p>
            <a:r>
              <a:rPr lang="en-US" b="1" dirty="0"/>
              <a:t>Workflow</a:t>
            </a:r>
            <a:r>
              <a:rPr lang="en-US" dirty="0"/>
              <a:t>: Step-by-step flow of how audio is processed and how the response is generated.</a:t>
            </a:r>
          </a:p>
        </p:txBody>
      </p:sp>
    </p:spTree>
    <p:extLst>
      <p:ext uri="{BB962C8B-B14F-4D97-AF65-F5344CB8AC3E}">
        <p14:creationId xmlns:p14="http://schemas.microsoft.com/office/powerpoint/2010/main" val="109516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Cases:</a:t>
            </a:r>
            <a:endParaRPr lang="en-IN" dirty="0"/>
          </a:p>
        </p:txBody>
      </p:sp>
      <p:sp>
        <p:nvSpPr>
          <p:cNvPr id="3" name="Content Placeholder 2"/>
          <p:cNvSpPr>
            <a:spLocks noGrp="1"/>
          </p:cNvSpPr>
          <p:nvPr>
            <p:ph idx="1"/>
          </p:nvPr>
        </p:nvSpPr>
        <p:spPr>
          <a:xfrm>
            <a:off x="302124" y="1434906"/>
            <a:ext cx="8236965" cy="4839620"/>
          </a:xfrm>
        </p:spPr>
        <p:txBody>
          <a:bodyPr>
            <a:normAutofit/>
          </a:bodyPr>
          <a:lstStyle/>
          <a:p>
            <a:r>
              <a:rPr lang="en-US" dirty="0"/>
              <a:t>Use Cases and Applications</a:t>
            </a:r>
            <a:br>
              <a:rPr lang="en-US" dirty="0"/>
            </a:br>
            <a:r>
              <a:rPr lang="en-US" b="1" dirty="0"/>
              <a:t>Content</a:t>
            </a:r>
            <a:r>
              <a:rPr lang="en-US" dirty="0"/>
              <a:t>:</a:t>
            </a:r>
          </a:p>
          <a:p>
            <a:r>
              <a:rPr lang="en-US" b="1" dirty="0"/>
              <a:t>Customer Service</a:t>
            </a:r>
            <a:r>
              <a:rPr lang="en-US" dirty="0"/>
              <a:t>: Automated support systems handling common queries and issues.</a:t>
            </a:r>
          </a:p>
          <a:p>
            <a:r>
              <a:rPr lang="en-US" b="1" dirty="0"/>
              <a:t>Healthcare</a:t>
            </a:r>
            <a:r>
              <a:rPr lang="en-US" dirty="0"/>
              <a:t>: Virtual health assistants providing information and monitoring.</a:t>
            </a:r>
          </a:p>
          <a:p>
            <a:r>
              <a:rPr lang="en-US" b="1" dirty="0"/>
              <a:t>Entertainment</a:t>
            </a:r>
            <a:r>
              <a:rPr lang="en-US" dirty="0"/>
              <a:t>: Interactive games and personal assistants enhancing user experience.</a:t>
            </a:r>
          </a:p>
          <a:p>
            <a:r>
              <a:rPr lang="en-US" b="1" dirty="0"/>
              <a:t>Education</a:t>
            </a:r>
            <a:r>
              <a:rPr lang="en-US" dirty="0"/>
              <a:t>: Tutoring systems providing interactive learning experiences.</a:t>
            </a:r>
          </a:p>
        </p:txBody>
      </p:sp>
    </p:spTree>
    <p:extLst>
      <p:ext uri="{BB962C8B-B14F-4D97-AF65-F5344CB8AC3E}">
        <p14:creationId xmlns:p14="http://schemas.microsoft.com/office/powerpoint/2010/main" val="38968589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3057</TotalTime>
  <Words>716</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Voice Bot Project  A Conversational AI using Speech Recognition and Python</vt:lpstr>
      <vt:lpstr>What is a Voice Bot? </vt:lpstr>
      <vt:lpstr>Key Components of a Voice Bot     </vt:lpstr>
      <vt:lpstr>How a Voice Bot Works:</vt:lpstr>
      <vt:lpstr>Common Use Cases for Voice Bots</vt:lpstr>
      <vt:lpstr>Architecture Overview  </vt:lpstr>
      <vt:lpstr>Technology Stack   </vt:lpstr>
      <vt:lpstr>Implementation Example: </vt:lpstr>
      <vt:lpstr>Use Cases:</vt:lpstr>
      <vt:lpstr>Challenges and Solutions</vt:lpstr>
      <vt:lpstr>CONCLUSION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Image Classification Using Convolutional Neural Networks (CNN)</dc:title>
  <dc:creator>Admin</dc:creator>
  <cp:lastModifiedBy>Admin</cp:lastModifiedBy>
  <cp:revision>33</cp:revision>
  <dcterms:modified xsi:type="dcterms:W3CDTF">2024-08-20T18:30:17Z</dcterms:modified>
</cp:coreProperties>
</file>