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F42C-5D6A-B201-9BEE-D70D11AD90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25066E-3F68-DC54-8FC8-AEBFCDE7A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7BE464-4992-A92D-03F6-F7D4D1B03F91}"/>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5" name="Footer Placeholder 4">
            <a:extLst>
              <a:ext uri="{FF2B5EF4-FFF2-40B4-BE49-F238E27FC236}">
                <a16:creationId xmlns:a16="http://schemas.microsoft.com/office/drawing/2014/main" id="{A48157A1-68EA-E5C2-E927-31164F88F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F48FAB-3CE9-ADB2-C7E4-08D9566C25A9}"/>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17010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89AA-EF57-8E69-9233-7EE9A0E916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2149C3-A773-BA3E-D0F8-4FCE0A6FA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10CA5-5A64-6734-848D-B25E87AFFC2A}"/>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5" name="Footer Placeholder 4">
            <a:extLst>
              <a:ext uri="{FF2B5EF4-FFF2-40B4-BE49-F238E27FC236}">
                <a16:creationId xmlns:a16="http://schemas.microsoft.com/office/drawing/2014/main" id="{D7BA9F2D-9E1C-0570-4093-98C73C4E4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80D70-6564-8FF4-14A6-A454797BE559}"/>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369570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8B27A-AA82-8ED4-E43D-C30DEC9553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D5B7-3F43-A21E-114B-B578A26923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EC9BF-660B-B123-CEC4-81C43C67A491}"/>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5" name="Footer Placeholder 4">
            <a:extLst>
              <a:ext uri="{FF2B5EF4-FFF2-40B4-BE49-F238E27FC236}">
                <a16:creationId xmlns:a16="http://schemas.microsoft.com/office/drawing/2014/main" id="{C17AE87C-DA3D-5DE1-5407-55A524AC9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BC699-2722-2FCD-ED60-AEAC99A0BD65}"/>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61525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6674-FE82-6C74-36A7-E15F1C09C6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8A015A-EE18-2C25-F4CE-C42FB92B1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DD578-25BD-7865-32E9-A92AB1605359}"/>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5" name="Footer Placeholder 4">
            <a:extLst>
              <a:ext uri="{FF2B5EF4-FFF2-40B4-BE49-F238E27FC236}">
                <a16:creationId xmlns:a16="http://schemas.microsoft.com/office/drawing/2014/main" id="{31569A6F-9D5D-B545-6315-95E3B8740F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4E7E8-D4F5-0713-4D35-1BB07B2156CA}"/>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170404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5981-B0A1-D128-8466-598286164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A4AE8F-C522-18A6-3BE7-D414B8C19A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A9F3F6-61B4-AAB8-8815-ED1CF306E9C5}"/>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5" name="Footer Placeholder 4">
            <a:extLst>
              <a:ext uri="{FF2B5EF4-FFF2-40B4-BE49-F238E27FC236}">
                <a16:creationId xmlns:a16="http://schemas.microsoft.com/office/drawing/2014/main" id="{0D2476F3-6FC9-EF2B-23CB-F4432982B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DCC776-8BE2-A318-22C9-1BAABA269CF0}"/>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411628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ED96-9880-99B1-70A2-938564166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34BABD-ADAE-1995-49AA-8578C85E89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17B3F0-9449-EAAE-82BC-02A8DBA453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5CE9F3-6D1D-25E0-9BB1-95779959B379}"/>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6" name="Footer Placeholder 5">
            <a:extLst>
              <a:ext uri="{FF2B5EF4-FFF2-40B4-BE49-F238E27FC236}">
                <a16:creationId xmlns:a16="http://schemas.microsoft.com/office/drawing/2014/main" id="{AAFF8C4B-031E-CA6E-884D-0CDD5A46E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86421F-C2B5-F2F7-DCC9-690F40A8BCBF}"/>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92455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6F68-A6C5-E623-373A-88F0305B8C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3730EA-B993-6F13-090A-DA2C66D3E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AA08D-13B1-A24D-8EDA-29D72BF534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C6A891-665F-35FE-E87D-E163AA4AF4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D4C9E1-D099-0A8F-A826-858B9A374E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6AFBAE-0A3A-8AAA-9C44-1F9F7030D629}"/>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8" name="Footer Placeholder 7">
            <a:extLst>
              <a:ext uri="{FF2B5EF4-FFF2-40B4-BE49-F238E27FC236}">
                <a16:creationId xmlns:a16="http://schemas.microsoft.com/office/drawing/2014/main" id="{3C8AB62A-5EE4-22A4-3D6B-2F5363376D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EAC981-91B2-1102-ADD8-7D8653920F63}"/>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333139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4832-6392-E375-D4EB-9FEBF00268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CECA2E-2A03-FF1A-60C0-100E87A3741E}"/>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4" name="Footer Placeholder 3">
            <a:extLst>
              <a:ext uri="{FF2B5EF4-FFF2-40B4-BE49-F238E27FC236}">
                <a16:creationId xmlns:a16="http://schemas.microsoft.com/office/drawing/2014/main" id="{0548F565-583B-3E70-0722-834B0C755C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5F673B-133D-1DD3-5B3E-C67993BD3707}"/>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179267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517FC-866D-FF99-495D-803AA2C4E6C8}"/>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3" name="Footer Placeholder 2">
            <a:extLst>
              <a:ext uri="{FF2B5EF4-FFF2-40B4-BE49-F238E27FC236}">
                <a16:creationId xmlns:a16="http://schemas.microsoft.com/office/drawing/2014/main" id="{C07E5158-9F3F-1AB2-AFB9-A90D4F1FE1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3DBEA9-3217-38BB-9090-0819D289A36A}"/>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37224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055C-1EDF-3F69-A188-C957108169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B47677-6BB6-1BB9-E502-1ADBCF905F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F9B23B-958E-49E1-9820-96E29C5DC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920DA-92F9-E234-05EE-D6C6E39BE005}"/>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6" name="Footer Placeholder 5">
            <a:extLst>
              <a:ext uri="{FF2B5EF4-FFF2-40B4-BE49-F238E27FC236}">
                <a16:creationId xmlns:a16="http://schemas.microsoft.com/office/drawing/2014/main" id="{B93B5169-ED19-7D5E-4A1A-8E0DD8E32A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9F8169-12D7-0A51-3F82-7AFD306304A6}"/>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282580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3E84-F112-964A-7C42-2F4AB058E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21F373-3848-EA16-FE71-075A3D336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FA8571-E9CD-DD26-E313-BF8E9A2E0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73E0D-8A44-592E-EE24-1F011F72706D}"/>
              </a:ext>
            </a:extLst>
          </p:cNvPr>
          <p:cNvSpPr>
            <a:spLocks noGrp="1"/>
          </p:cNvSpPr>
          <p:nvPr>
            <p:ph type="dt" sz="half" idx="10"/>
          </p:nvPr>
        </p:nvSpPr>
        <p:spPr/>
        <p:txBody>
          <a:bodyPr/>
          <a:lstStyle/>
          <a:p>
            <a:fld id="{2A046203-DC28-471B-B7DE-C6B6F703D9A0}" type="datetimeFigureOut">
              <a:rPr lang="en-IN" smtClean="0"/>
              <a:t>26-10-2024</a:t>
            </a:fld>
            <a:endParaRPr lang="en-IN"/>
          </a:p>
        </p:txBody>
      </p:sp>
      <p:sp>
        <p:nvSpPr>
          <p:cNvPr id="6" name="Footer Placeholder 5">
            <a:extLst>
              <a:ext uri="{FF2B5EF4-FFF2-40B4-BE49-F238E27FC236}">
                <a16:creationId xmlns:a16="http://schemas.microsoft.com/office/drawing/2014/main" id="{9B8EBC31-EFD1-2B3E-8B20-C963833AFD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D1D7F-37DF-A477-2567-C40C59353D3C}"/>
              </a:ext>
            </a:extLst>
          </p:cNvPr>
          <p:cNvSpPr>
            <a:spLocks noGrp="1"/>
          </p:cNvSpPr>
          <p:nvPr>
            <p:ph type="sldNum" sz="quarter" idx="12"/>
          </p:nvPr>
        </p:nvSpPr>
        <p:spPr/>
        <p:txBody>
          <a:bodyPr/>
          <a:lstStyle/>
          <a:p>
            <a:fld id="{B188F577-F0BE-4829-AA52-8145D3427D63}" type="slidenum">
              <a:rPr lang="en-IN" smtClean="0"/>
              <a:t>‹#›</a:t>
            </a:fld>
            <a:endParaRPr lang="en-IN"/>
          </a:p>
        </p:txBody>
      </p:sp>
    </p:spTree>
    <p:extLst>
      <p:ext uri="{BB962C8B-B14F-4D97-AF65-F5344CB8AC3E}">
        <p14:creationId xmlns:p14="http://schemas.microsoft.com/office/powerpoint/2010/main" val="76643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F09E5D-C649-C22C-E7CC-054847B8EA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4A2308-78A3-9839-9DCA-CA164593D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18A3DB-E6DC-703C-F251-204B2D512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46203-DC28-471B-B7DE-C6B6F703D9A0}" type="datetimeFigureOut">
              <a:rPr lang="en-IN" smtClean="0"/>
              <a:t>26-10-2024</a:t>
            </a:fld>
            <a:endParaRPr lang="en-IN"/>
          </a:p>
        </p:txBody>
      </p:sp>
      <p:sp>
        <p:nvSpPr>
          <p:cNvPr id="5" name="Footer Placeholder 4">
            <a:extLst>
              <a:ext uri="{FF2B5EF4-FFF2-40B4-BE49-F238E27FC236}">
                <a16:creationId xmlns:a16="http://schemas.microsoft.com/office/drawing/2014/main" id="{1D85D80A-6920-BC3D-E25C-4B78761E5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2D50D2-79AA-96F2-ABFC-A01849817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8F577-F0BE-4829-AA52-8145D3427D63}" type="slidenum">
              <a:rPr lang="en-IN" smtClean="0"/>
              <a:t>‹#›</a:t>
            </a:fld>
            <a:endParaRPr lang="en-IN"/>
          </a:p>
        </p:txBody>
      </p:sp>
    </p:spTree>
    <p:extLst>
      <p:ext uri="{BB962C8B-B14F-4D97-AF65-F5344CB8AC3E}">
        <p14:creationId xmlns:p14="http://schemas.microsoft.com/office/powerpoint/2010/main" val="1212413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cnicwithants.wordpress.com/tag/grateful"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6EC8-4F63-8CCA-067A-E2927FA0D22F}"/>
              </a:ext>
            </a:extLst>
          </p:cNvPr>
          <p:cNvSpPr>
            <a:spLocks noGrp="1"/>
          </p:cNvSpPr>
          <p:nvPr>
            <p:ph type="ctrTitle"/>
          </p:nvPr>
        </p:nvSpPr>
        <p:spPr>
          <a:xfrm>
            <a:off x="1118559" y="683824"/>
            <a:ext cx="9144000" cy="2387600"/>
          </a:xfrm>
        </p:spPr>
        <p:txBody>
          <a:bodyPr>
            <a:noAutofit/>
          </a:bodyPr>
          <a:lstStyle/>
          <a:p>
            <a:r>
              <a:rPr lang="en-IN" sz="6600" i="1" dirty="0">
                <a:solidFill>
                  <a:srgbClr val="FF0000"/>
                </a:solidFill>
                <a:latin typeface="Britannic Bold" panose="020B0903060703020204" pitchFamily="34" charset="0"/>
              </a:rPr>
              <a:t>ONLINE MEDITATION MINDFULNESS PLATFORM</a:t>
            </a:r>
          </a:p>
        </p:txBody>
      </p:sp>
      <p:sp>
        <p:nvSpPr>
          <p:cNvPr id="3" name="Subtitle 2">
            <a:extLst>
              <a:ext uri="{FF2B5EF4-FFF2-40B4-BE49-F238E27FC236}">
                <a16:creationId xmlns:a16="http://schemas.microsoft.com/office/drawing/2014/main" id="{EDBF3595-671A-B915-B6CF-D1D00024A064}"/>
              </a:ext>
            </a:extLst>
          </p:cNvPr>
          <p:cNvSpPr>
            <a:spLocks noGrp="1"/>
          </p:cNvSpPr>
          <p:nvPr>
            <p:ph type="subTitle" idx="1"/>
          </p:nvPr>
        </p:nvSpPr>
        <p:spPr>
          <a:xfrm>
            <a:off x="661357" y="4295535"/>
            <a:ext cx="11096447" cy="1655762"/>
          </a:xfrm>
        </p:spPr>
        <p:txBody>
          <a:bodyPr>
            <a:normAutofit fontScale="55000" lnSpcReduction="20000"/>
          </a:bodyPr>
          <a:lstStyle/>
          <a:p>
            <a:pPr algn="just"/>
            <a:r>
              <a:rPr lang="en-IN" sz="3800" dirty="0">
                <a:latin typeface="Bahnschrift Condensed" panose="020B0502040204020203" pitchFamily="34" charset="0"/>
              </a:rPr>
              <a:t>PRESENTED BY:   </a:t>
            </a:r>
          </a:p>
          <a:p>
            <a:pPr algn="just"/>
            <a:r>
              <a:rPr lang="en-IN" sz="3800" dirty="0">
                <a:solidFill>
                  <a:schemeClr val="accent1">
                    <a:lumMod val="75000"/>
                  </a:schemeClr>
                </a:solidFill>
                <a:latin typeface="Bahnschrift Condensed" panose="020B0502040204020203" pitchFamily="34" charset="0"/>
              </a:rPr>
              <a:t>Gauri Shrotria:23SCSE1011357</a:t>
            </a:r>
            <a:r>
              <a:rPr lang="en-IN" sz="3800" dirty="0">
                <a:latin typeface="Bahnschrift Condensed" panose="020B0502040204020203" pitchFamily="34" charset="0"/>
              </a:rPr>
              <a:t>                                                                                      PRESENTED TO:</a:t>
            </a:r>
          </a:p>
          <a:p>
            <a:pPr algn="just"/>
            <a:r>
              <a:rPr lang="en-IN" sz="3800" dirty="0">
                <a:solidFill>
                  <a:schemeClr val="accent1">
                    <a:lumMod val="75000"/>
                  </a:schemeClr>
                </a:solidFill>
                <a:latin typeface="Bahnschrift Condensed" panose="020B0502040204020203" pitchFamily="34" charset="0"/>
              </a:rPr>
              <a:t>Astha singh:23SCSE1012116                                                                                                               Mr. Ranjan Singh</a:t>
            </a:r>
          </a:p>
          <a:p>
            <a:pPr algn="just"/>
            <a:r>
              <a:rPr lang="en-IN" sz="3800" dirty="0">
                <a:solidFill>
                  <a:schemeClr val="accent1">
                    <a:lumMod val="75000"/>
                  </a:schemeClr>
                </a:solidFill>
                <a:latin typeface="Bahnschrift Condensed" panose="020B0502040204020203" pitchFamily="34" charset="0"/>
              </a:rPr>
              <a:t>Anshika Parmar:23SCSE1011140</a:t>
            </a:r>
          </a:p>
          <a:p>
            <a:pPr algn="just"/>
            <a:endParaRPr lang="en-IN" dirty="0">
              <a:solidFill>
                <a:schemeClr val="accent1">
                  <a:lumMod val="75000"/>
                </a:schemeClr>
              </a:solidFill>
              <a:latin typeface="Bahnschrift Condensed" panose="020B0502040204020203" pitchFamily="34" charset="0"/>
            </a:endParaRPr>
          </a:p>
        </p:txBody>
      </p:sp>
    </p:spTree>
    <p:extLst>
      <p:ext uri="{BB962C8B-B14F-4D97-AF65-F5344CB8AC3E}">
        <p14:creationId xmlns:p14="http://schemas.microsoft.com/office/powerpoint/2010/main" val="237373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CB78-88B1-2C74-EC8F-41E9569D7D15}"/>
              </a:ext>
            </a:extLst>
          </p:cNvPr>
          <p:cNvSpPr>
            <a:spLocks noGrp="1"/>
          </p:cNvSpPr>
          <p:nvPr>
            <p:ph type="title"/>
          </p:nvPr>
        </p:nvSpPr>
        <p:spPr>
          <a:xfrm>
            <a:off x="596661" y="753313"/>
            <a:ext cx="10515600" cy="1325563"/>
          </a:xfrm>
        </p:spPr>
        <p:txBody>
          <a:bodyPr/>
          <a:lstStyle/>
          <a:p>
            <a:r>
              <a:rPr lang="en-IN" dirty="0"/>
              <a:t>                        </a:t>
            </a:r>
            <a:r>
              <a:rPr lang="en-IN" sz="7200" i="1" dirty="0">
                <a:solidFill>
                  <a:srgbClr val="FF0000"/>
                </a:solidFill>
                <a:latin typeface="Britannic Bold" panose="020B0903060703020204" pitchFamily="34" charset="0"/>
              </a:rPr>
              <a:t>OBJECTIVE</a:t>
            </a:r>
          </a:p>
        </p:txBody>
      </p:sp>
      <p:sp>
        <p:nvSpPr>
          <p:cNvPr id="3" name="Content Placeholder 2">
            <a:extLst>
              <a:ext uri="{FF2B5EF4-FFF2-40B4-BE49-F238E27FC236}">
                <a16:creationId xmlns:a16="http://schemas.microsoft.com/office/drawing/2014/main" id="{4441EB69-82D4-B07B-7D6A-254700AC39F3}"/>
              </a:ext>
            </a:extLst>
          </p:cNvPr>
          <p:cNvSpPr>
            <a:spLocks noGrp="1"/>
          </p:cNvSpPr>
          <p:nvPr>
            <p:ph idx="1"/>
          </p:nvPr>
        </p:nvSpPr>
        <p:spPr>
          <a:xfrm>
            <a:off x="838200" y="2439554"/>
            <a:ext cx="10515600" cy="4351338"/>
          </a:xfrm>
        </p:spPr>
        <p:txBody>
          <a:bodyPr/>
          <a:lstStyle/>
          <a:p>
            <a:pPr marL="0" indent="0">
              <a:lnSpc>
                <a:spcPct val="100000"/>
              </a:lnSpc>
              <a:buNone/>
            </a:pPr>
            <a:r>
              <a:rPr lang="en-US" sz="2400" dirty="0">
                <a:latin typeface="Bahnschrift Light" panose="020B0502040204020203" pitchFamily="34" charset="0"/>
              </a:rPr>
              <a:t>An online meditation and mindfulness platform aims to promote mental well-being by providing accessible tools and guided exercises for stress reduction, emotional resilience, and improved focus. It supports personal growth through regular mindfulness practice, offering programs suitable for all experience levels. The platform often includes progress tracking and community features to encourage consistency and foster a sense of connection among users. Overall, it seeks to make meditation and mindfulness easily available to enhance users' mental clarity and emotional balance</a:t>
            </a:r>
            <a:r>
              <a:rPr lang="en-US" dirty="0">
                <a:latin typeface="Bahnschrift Light" panose="020B0502040204020203" pitchFamily="34" charset="0"/>
              </a:rPr>
              <a:t>.</a:t>
            </a:r>
            <a:endParaRPr lang="en-IN" b="1" dirty="0">
              <a:latin typeface="Bahnschrift Light" panose="020B0502040204020203" pitchFamily="34" charset="0"/>
            </a:endParaRPr>
          </a:p>
        </p:txBody>
      </p:sp>
    </p:spTree>
    <p:extLst>
      <p:ext uri="{BB962C8B-B14F-4D97-AF65-F5344CB8AC3E}">
        <p14:creationId xmlns:p14="http://schemas.microsoft.com/office/powerpoint/2010/main" val="387775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361E-1B39-1524-8B1A-AB1B8325F24B}"/>
              </a:ext>
            </a:extLst>
          </p:cNvPr>
          <p:cNvSpPr>
            <a:spLocks noGrp="1"/>
          </p:cNvSpPr>
          <p:nvPr>
            <p:ph type="title"/>
          </p:nvPr>
        </p:nvSpPr>
        <p:spPr>
          <a:xfrm>
            <a:off x="639792" y="546280"/>
            <a:ext cx="10515600" cy="1325563"/>
          </a:xfrm>
        </p:spPr>
        <p:txBody>
          <a:bodyPr>
            <a:normAutofit fontScale="90000"/>
          </a:bodyPr>
          <a:lstStyle/>
          <a:p>
            <a:r>
              <a:rPr lang="en-IN" sz="6600" dirty="0">
                <a:solidFill>
                  <a:srgbClr val="FF0000"/>
                </a:solidFill>
                <a:latin typeface="Bernard MT Condensed" panose="02050806060905020404" pitchFamily="18" charset="0"/>
              </a:rPr>
              <a:t>        </a:t>
            </a:r>
            <a:r>
              <a:rPr lang="en-IN" sz="7200" i="1" dirty="0">
                <a:solidFill>
                  <a:srgbClr val="FF0000"/>
                </a:solidFill>
                <a:latin typeface="Britannic Bold" panose="020B0903060703020204" pitchFamily="34" charset="0"/>
              </a:rPr>
              <a:t>PROBLEM STATEMENT</a:t>
            </a:r>
          </a:p>
        </p:txBody>
      </p:sp>
      <p:sp>
        <p:nvSpPr>
          <p:cNvPr id="3" name="Content Placeholder 2">
            <a:extLst>
              <a:ext uri="{FF2B5EF4-FFF2-40B4-BE49-F238E27FC236}">
                <a16:creationId xmlns:a16="http://schemas.microsoft.com/office/drawing/2014/main" id="{6CDF95A5-3D78-EF1A-461C-6B7251FDA45F}"/>
              </a:ext>
            </a:extLst>
          </p:cNvPr>
          <p:cNvSpPr>
            <a:spLocks noGrp="1"/>
          </p:cNvSpPr>
          <p:nvPr>
            <p:ph idx="1"/>
          </p:nvPr>
        </p:nvSpPr>
        <p:spPr>
          <a:xfrm>
            <a:off x="838200" y="2415395"/>
            <a:ext cx="10515600" cy="4011733"/>
          </a:xfrm>
        </p:spPr>
        <p:txBody>
          <a:bodyPr>
            <a:normAutofit/>
          </a:bodyPr>
          <a:lstStyle/>
          <a:p>
            <a:pPr marL="0" indent="0">
              <a:lnSpc>
                <a:spcPct val="100000"/>
              </a:lnSpc>
              <a:buNone/>
            </a:pPr>
            <a:r>
              <a:rPr lang="en-US" sz="2400" dirty="0">
                <a:latin typeface="Bahnschrift Light" panose="020B0502040204020203" pitchFamily="34" charset="0"/>
              </a:rPr>
              <a:t>In today's fast-paced world, individuals are experiencing increasing levels of stress, anxiety, and mental fatigue due to the demands of work, social pressures, and constant digital engagement. While there is a growing awareness of the benefits of meditation and mindfulness practices, many people struggle to integrate these practices into their daily routines due to a lack of personalized guidance, accessibility, and consistency. Traditional in-person meditation classes can be inconvenient or intimidating, and existing online resources are often fragmented or impersonal, leading to low engagement and retention.</a:t>
            </a:r>
            <a:endParaRPr lang="en-IN" sz="2400" dirty="0">
              <a:latin typeface="Bahnschrift Light" panose="020B0502040204020203" pitchFamily="34" charset="0"/>
            </a:endParaRPr>
          </a:p>
        </p:txBody>
      </p:sp>
    </p:spTree>
    <p:extLst>
      <p:ext uri="{BB962C8B-B14F-4D97-AF65-F5344CB8AC3E}">
        <p14:creationId xmlns:p14="http://schemas.microsoft.com/office/powerpoint/2010/main" val="51661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5B1F-9B4E-0D8E-570F-A7D78894F6FB}"/>
              </a:ext>
            </a:extLst>
          </p:cNvPr>
          <p:cNvSpPr>
            <a:spLocks noGrp="1"/>
          </p:cNvSpPr>
          <p:nvPr>
            <p:ph type="title"/>
          </p:nvPr>
        </p:nvSpPr>
        <p:spPr>
          <a:xfrm>
            <a:off x="130834" y="365125"/>
            <a:ext cx="10515600" cy="1334279"/>
          </a:xfrm>
        </p:spPr>
        <p:txBody>
          <a:bodyPr/>
          <a:lstStyle/>
          <a:p>
            <a:r>
              <a:rPr lang="en-IN" dirty="0"/>
              <a:t>                                   </a:t>
            </a:r>
            <a:r>
              <a:rPr lang="en-IN" sz="7200" i="1" dirty="0">
                <a:solidFill>
                  <a:srgbClr val="FF0000"/>
                </a:solidFill>
                <a:latin typeface="Britannic Bold" panose="020B0903060703020204" pitchFamily="34" charset="0"/>
              </a:rPr>
              <a:t>GOALS</a:t>
            </a:r>
          </a:p>
        </p:txBody>
      </p:sp>
      <p:sp>
        <p:nvSpPr>
          <p:cNvPr id="3" name="Content Placeholder 2">
            <a:extLst>
              <a:ext uri="{FF2B5EF4-FFF2-40B4-BE49-F238E27FC236}">
                <a16:creationId xmlns:a16="http://schemas.microsoft.com/office/drawing/2014/main" id="{EA6112E4-0406-C915-E2E2-571BA0EF3E48}"/>
              </a:ext>
            </a:extLst>
          </p:cNvPr>
          <p:cNvSpPr>
            <a:spLocks noGrp="1"/>
          </p:cNvSpPr>
          <p:nvPr>
            <p:ph idx="1"/>
          </p:nvPr>
        </p:nvSpPr>
        <p:spPr>
          <a:xfrm>
            <a:off x="838200" y="2141537"/>
            <a:ext cx="10515600" cy="4351338"/>
          </a:xfrm>
        </p:spPr>
        <p:txBody>
          <a:bodyPr>
            <a:normAutofit/>
          </a:bodyPr>
          <a:lstStyle/>
          <a:p>
            <a:pPr marL="0" indent="0">
              <a:buNone/>
            </a:pPr>
            <a:r>
              <a:rPr lang="en-US" sz="2400" dirty="0">
                <a:latin typeface="Bahnschrift Light" panose="020B0502040204020203" pitchFamily="34" charset="0"/>
              </a:rPr>
              <a:t>The goals of an online meditation and mindfulness platform are to promote mental well-being by providing users with tools and resources to reduce stress, anxiety, and improve emotional balance. The platform aims to encourage personal growth by helping individuals cultivate self-awareness, emotional intelligence, and develop long-term mindfulness habits. Inclusivity and accessibility are key objectives, ensuring that the platform is user-friendly and open to people of all ages, backgrounds, and experience levels. By offering flexible content in various formats, such as audio, video, and text, the platform caters to different learning styles and preferences. Additionally, it seeks to foster community engagement by facilitating group meditation sessions, discussions, and connections among users. </a:t>
            </a:r>
            <a:endParaRPr lang="en-IN" sz="2400" dirty="0">
              <a:latin typeface="Bahnschrift Light" panose="020B0502040204020203" pitchFamily="34" charset="0"/>
            </a:endParaRPr>
          </a:p>
        </p:txBody>
      </p:sp>
    </p:spTree>
    <p:extLst>
      <p:ext uri="{BB962C8B-B14F-4D97-AF65-F5344CB8AC3E}">
        <p14:creationId xmlns:p14="http://schemas.microsoft.com/office/powerpoint/2010/main" val="327833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0531-7A96-ECCE-49B3-5CED52E64578}"/>
              </a:ext>
            </a:extLst>
          </p:cNvPr>
          <p:cNvSpPr>
            <a:spLocks noGrp="1"/>
          </p:cNvSpPr>
          <p:nvPr>
            <p:ph type="title"/>
          </p:nvPr>
        </p:nvSpPr>
        <p:spPr/>
        <p:txBody>
          <a:bodyPr>
            <a:normAutofit/>
          </a:bodyPr>
          <a:lstStyle/>
          <a:p>
            <a:r>
              <a:rPr lang="en-IN" sz="6600" i="1" dirty="0">
                <a:solidFill>
                  <a:srgbClr val="FF0000"/>
                </a:solidFill>
                <a:latin typeface="Britannic Bold" panose="020B0903060703020204" pitchFamily="34" charset="0"/>
              </a:rPr>
              <a:t>     TECHNICAL STACKS</a:t>
            </a:r>
          </a:p>
        </p:txBody>
      </p:sp>
      <p:sp>
        <p:nvSpPr>
          <p:cNvPr id="3" name="Content Placeholder 2">
            <a:extLst>
              <a:ext uri="{FF2B5EF4-FFF2-40B4-BE49-F238E27FC236}">
                <a16:creationId xmlns:a16="http://schemas.microsoft.com/office/drawing/2014/main" id="{EA64BEF3-F337-8C27-AA9C-25106B18B7FD}"/>
              </a:ext>
            </a:extLst>
          </p:cNvPr>
          <p:cNvSpPr>
            <a:spLocks noGrp="1"/>
          </p:cNvSpPr>
          <p:nvPr>
            <p:ph idx="1"/>
          </p:nvPr>
        </p:nvSpPr>
        <p:spPr>
          <a:xfrm>
            <a:off x="1045234" y="2141537"/>
            <a:ext cx="10515600" cy="4351338"/>
          </a:xfrm>
        </p:spPr>
        <p:txBody>
          <a:bodyPr/>
          <a:lstStyle/>
          <a:p>
            <a:pPr marL="0" indent="0">
              <a:buNone/>
            </a:pPr>
            <a:r>
              <a:rPr lang="en-IN" b="1" dirty="0">
                <a:latin typeface="Bahnschrift Light" panose="020B0502040204020203" pitchFamily="34" charset="0"/>
              </a:rPr>
              <a:t>1)   HTML</a:t>
            </a:r>
          </a:p>
          <a:p>
            <a:pPr marL="0" indent="0">
              <a:buNone/>
            </a:pPr>
            <a:endParaRPr lang="en-IN" b="1" dirty="0">
              <a:latin typeface="Bahnschrift Light" panose="020B0502040204020203" pitchFamily="34" charset="0"/>
            </a:endParaRPr>
          </a:p>
          <a:p>
            <a:pPr marL="0" indent="0">
              <a:buNone/>
            </a:pPr>
            <a:r>
              <a:rPr lang="en-IN" b="1" dirty="0">
                <a:latin typeface="Bahnschrift Light" panose="020B0502040204020203" pitchFamily="34" charset="0"/>
              </a:rPr>
              <a:t>2)    CSS</a:t>
            </a:r>
          </a:p>
          <a:p>
            <a:pPr marL="0" indent="0">
              <a:buNone/>
            </a:pPr>
            <a:endParaRPr lang="en-IN" b="1" dirty="0">
              <a:latin typeface="Bahnschrift Light" panose="020B0502040204020203" pitchFamily="34" charset="0"/>
            </a:endParaRPr>
          </a:p>
          <a:p>
            <a:pPr marL="514350" indent="-514350">
              <a:buAutoNum type="arabicParenR" startAt="3"/>
            </a:pPr>
            <a:r>
              <a:rPr lang="en-IN" b="1" dirty="0">
                <a:latin typeface="Bahnschrift Light" panose="020B0502040204020203" pitchFamily="34" charset="0"/>
              </a:rPr>
              <a:t>JAVA</a:t>
            </a:r>
          </a:p>
          <a:p>
            <a:pPr marL="514350" indent="-514350">
              <a:buAutoNum type="arabicParenR" startAt="3"/>
            </a:pPr>
            <a:endParaRPr lang="en-IN" b="1" dirty="0">
              <a:latin typeface="Bahnschrift Light" panose="020B0502040204020203" pitchFamily="34" charset="0"/>
            </a:endParaRPr>
          </a:p>
          <a:p>
            <a:pPr marL="0" indent="0">
              <a:buNone/>
            </a:pPr>
            <a:r>
              <a:rPr lang="en-IN" b="1" dirty="0">
                <a:latin typeface="Bahnschrift Light" panose="020B0502040204020203" pitchFamily="34" charset="0"/>
              </a:rPr>
              <a:t>5)    JAVASCRIPT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6004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BAE2-AFE6-E60E-89E9-9E5656541299}"/>
              </a:ext>
            </a:extLst>
          </p:cNvPr>
          <p:cNvSpPr>
            <a:spLocks noGrp="1"/>
          </p:cNvSpPr>
          <p:nvPr>
            <p:ph type="title"/>
          </p:nvPr>
        </p:nvSpPr>
        <p:spPr>
          <a:xfrm>
            <a:off x="838200" y="465377"/>
            <a:ext cx="10515600" cy="1325563"/>
          </a:xfrm>
        </p:spPr>
        <p:txBody>
          <a:bodyPr>
            <a:normAutofit/>
          </a:bodyPr>
          <a:lstStyle/>
          <a:p>
            <a:r>
              <a:rPr lang="en-IN" sz="6600" i="1" dirty="0">
                <a:solidFill>
                  <a:srgbClr val="FF0000"/>
                </a:solidFill>
                <a:latin typeface="Britannic Bold" panose="020B0903060703020204" pitchFamily="34" charset="0"/>
              </a:rPr>
              <a:t>           </a:t>
            </a:r>
            <a:r>
              <a:rPr lang="en-IN" sz="7200" i="1" dirty="0">
                <a:solidFill>
                  <a:srgbClr val="FF0000"/>
                </a:solidFill>
                <a:latin typeface="Britannic Bold" panose="020B0903060703020204" pitchFamily="34" charset="0"/>
              </a:rPr>
              <a:t>CONCLUSION</a:t>
            </a:r>
          </a:p>
        </p:txBody>
      </p:sp>
      <p:sp>
        <p:nvSpPr>
          <p:cNvPr id="3" name="Content Placeholder 2">
            <a:extLst>
              <a:ext uri="{FF2B5EF4-FFF2-40B4-BE49-F238E27FC236}">
                <a16:creationId xmlns:a16="http://schemas.microsoft.com/office/drawing/2014/main" id="{5CE9A713-00E5-E972-4273-8510A6B12EE6}"/>
              </a:ext>
            </a:extLst>
          </p:cNvPr>
          <p:cNvSpPr>
            <a:spLocks noGrp="1"/>
          </p:cNvSpPr>
          <p:nvPr>
            <p:ph idx="1"/>
          </p:nvPr>
        </p:nvSpPr>
        <p:spPr>
          <a:xfrm>
            <a:off x="1002101" y="2308704"/>
            <a:ext cx="10515600" cy="4351338"/>
          </a:xfrm>
        </p:spPr>
        <p:txBody>
          <a:bodyPr/>
          <a:lstStyle/>
          <a:p>
            <a:pPr marL="0" indent="0">
              <a:buNone/>
            </a:pPr>
            <a:r>
              <a:rPr lang="en-US" sz="2400" dirty="0">
                <a:latin typeface="Bahnschrift Light" panose="020B0502040204020203" pitchFamily="34" charset="0"/>
              </a:rPr>
              <a:t>Online meditation and mindfulness platforms offer a highly accessible and flexible way for individuals to incorporate mindfulness practices into their daily lives. These platforms break down barriers such as time constraints, geographical limitations, and even cost, allowing users to develop a personal mindfulness routine at their own pace. With a variety of guided meditations, courses, and expert-led sessions, they cater to both beginners and experienced practitioners. Furthermore, the ability to track progress, interact with a community, and explore diverse techniques empowers users to maintain consistency and grow their mindfulness journey</a:t>
            </a:r>
            <a:r>
              <a:rPr lang="en-US" dirty="0">
                <a:latin typeface="Bahnschrift Light" panose="020B0502040204020203" pitchFamily="34" charset="0"/>
              </a:rPr>
              <a:t>.</a:t>
            </a:r>
            <a:endParaRPr lang="en-IN" dirty="0">
              <a:latin typeface="Bahnschrift Light" panose="020B0502040204020203" pitchFamily="34" charset="0"/>
            </a:endParaRPr>
          </a:p>
        </p:txBody>
      </p:sp>
    </p:spTree>
    <p:extLst>
      <p:ext uri="{BB962C8B-B14F-4D97-AF65-F5344CB8AC3E}">
        <p14:creationId xmlns:p14="http://schemas.microsoft.com/office/powerpoint/2010/main" val="164412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52434D-4B65-61D0-68B1-B906B80A54E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42203" y="663789"/>
            <a:ext cx="9704717" cy="5530422"/>
          </a:xfrm>
          <a:prstGeom prst="rect">
            <a:avLst/>
          </a:prstGeom>
        </p:spPr>
      </p:pic>
      <p:sp>
        <p:nvSpPr>
          <p:cNvPr id="6" name="TextBox 5">
            <a:extLst>
              <a:ext uri="{FF2B5EF4-FFF2-40B4-BE49-F238E27FC236}">
                <a16:creationId xmlns:a16="http://schemas.microsoft.com/office/drawing/2014/main" id="{847436A1-EF6B-7137-329A-B58E65029842}"/>
              </a:ext>
            </a:extLst>
          </p:cNvPr>
          <p:cNvSpPr txBox="1"/>
          <p:nvPr/>
        </p:nvSpPr>
        <p:spPr>
          <a:xfrm>
            <a:off x="1242203" y="6194211"/>
            <a:ext cx="9704717" cy="230832"/>
          </a:xfrm>
          <a:prstGeom prst="rect">
            <a:avLst/>
          </a:prstGeom>
          <a:noFill/>
        </p:spPr>
        <p:txBody>
          <a:bodyPr wrap="square" rtlCol="0">
            <a:spAutoFit/>
          </a:bodyPr>
          <a:lstStyle/>
          <a:p>
            <a:r>
              <a:rPr lang="en-IN" sz="900">
                <a:hlinkClick r:id="rId3" tooltip="https://picnicwithants.wordpress.com/tag/grateful"/>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3504865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477</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Bahnschrift Condensed</vt:lpstr>
      <vt:lpstr>Bahnschrift Light</vt:lpstr>
      <vt:lpstr>Bernard MT Condensed</vt:lpstr>
      <vt:lpstr>Britannic Bold</vt:lpstr>
      <vt:lpstr>Calibri</vt:lpstr>
      <vt:lpstr>Calibri Light</vt:lpstr>
      <vt:lpstr>Office Theme</vt:lpstr>
      <vt:lpstr>ONLINE MEDITATION MINDFULNESS PLATFORM</vt:lpstr>
      <vt:lpstr>                        OBJECTIVE</vt:lpstr>
      <vt:lpstr>        PROBLEM STATEMENT</vt:lpstr>
      <vt:lpstr>                                   GOALS</vt:lpstr>
      <vt:lpstr>     TECHNICAL STACKS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Astha Singh</dc:creator>
  <cp:lastModifiedBy>Astha Singh</cp:lastModifiedBy>
  <cp:revision>2</cp:revision>
  <dcterms:created xsi:type="dcterms:W3CDTF">2024-10-24T19:12:51Z</dcterms:created>
  <dcterms:modified xsi:type="dcterms:W3CDTF">2024-10-26T09:57:17Z</dcterms:modified>
</cp:coreProperties>
</file>