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94" r:id="rId1"/>
  </p:sldMasterIdLst>
  <p:sldIdLst>
    <p:sldId id="256" r:id="rId2"/>
    <p:sldId id="257" r:id="rId3"/>
    <p:sldId id="258" r:id="rId4"/>
    <p:sldId id="259" r:id="rId5"/>
    <p:sldId id="267" r:id="rId6"/>
    <p:sldId id="268" r:id="rId7"/>
    <p:sldId id="269" r:id="rId8"/>
    <p:sldId id="270" r:id="rId9"/>
    <p:sldId id="260" r:id="rId10"/>
    <p:sldId id="261" r:id="rId11"/>
    <p:sldId id="262" r:id="rId12"/>
    <p:sldId id="271" r:id="rId13"/>
    <p:sldId id="263" r:id="rId14"/>
    <p:sldId id="264" r:id="rId15"/>
    <p:sldId id="265"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ctrTitle"/>
          </p:nvPr>
        </p:nvSpPr>
        <p:spPr>
          <a:xfrm>
            <a:off x="914400" y="1803405"/>
            <a:ext cx="7315200" cy="1825096"/>
          </a:xfrm>
        </p:spPr>
        <p:txBody>
          <a:bodyPr anchor="b">
            <a:normAutofit/>
          </a:bodyPr>
          <a:lstStyle>
            <a:lvl1pPr algn="l">
              <a:defRPr sz="6000"/>
            </a:lvl1pPr>
          </a:lstStyle>
          <a:p>
            <a:r>
              <a:rPr lang="en-US"/>
              <a:t>Click to edit Master title style</a:t>
            </a:r>
          </a:p>
        </p:txBody>
      </p:sp>
      <p:sp>
        <p:nvSpPr>
          <p:cNvPr id="3" name="Subtitle 2"/>
          <p:cNvSpPr>
            <a:spLocks noGrp="1"/>
          </p:cNvSpPr>
          <p:nvPr>
            <p:ph type="subTitle" idx="1"/>
          </p:nvPr>
        </p:nvSpPr>
        <p:spPr>
          <a:xfrm>
            <a:off x="914400" y="3632201"/>
            <a:ext cx="73152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5932170" y="4323845"/>
            <a:ext cx="2297429" cy="365125"/>
          </a:xfrm>
        </p:spPr>
        <p:txBody>
          <a:bodyPr/>
          <a:lstStyle/>
          <a:p>
            <a:fld id="{5BCAD085-E8A6-8845-BD4E-CB4CCA059FC4}" type="datetimeFigureOut">
              <a:rPr lang="en-US" smtClean="0"/>
              <a:t>5/18/2025</a:t>
            </a:fld>
            <a:endParaRPr lang="en-US"/>
          </a:p>
        </p:txBody>
      </p:sp>
      <p:sp>
        <p:nvSpPr>
          <p:cNvPr id="5" name="Footer Placeholder 4"/>
          <p:cNvSpPr>
            <a:spLocks noGrp="1"/>
          </p:cNvSpPr>
          <p:nvPr>
            <p:ph type="ftr" sz="quarter" idx="11"/>
          </p:nvPr>
        </p:nvSpPr>
        <p:spPr>
          <a:xfrm>
            <a:off x="914400" y="4323846"/>
            <a:ext cx="4880610" cy="365125"/>
          </a:xfrm>
        </p:spPr>
        <p:txBody>
          <a:bodyPr/>
          <a:lstStyle/>
          <a:p>
            <a:endParaRPr lang="en-US"/>
          </a:p>
        </p:txBody>
      </p:sp>
      <p:sp>
        <p:nvSpPr>
          <p:cNvPr id="6" name="Slide Number Placeholder 5"/>
          <p:cNvSpPr>
            <a:spLocks noGrp="1"/>
          </p:cNvSpPr>
          <p:nvPr>
            <p:ph type="sldNum" sz="quarter" idx="12"/>
          </p:nvPr>
        </p:nvSpPr>
        <p:spPr>
          <a:xfrm>
            <a:off x="6057900" y="1430867"/>
            <a:ext cx="2171700"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64529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55" y="4697361"/>
            <a:ext cx="7956482" cy="819355"/>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594355" y="977035"/>
            <a:ext cx="7950260" cy="340697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594360" y="5516716"/>
            <a:ext cx="7955280" cy="746924"/>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91764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3"/>
            <a:ext cx="7955280" cy="2802467"/>
          </a:xfrm>
        </p:spPr>
        <p:txBody>
          <a:bodyPr anchor="ctr"/>
          <a:lstStyle>
            <a:lvl1pPr algn="l">
              <a:defRPr sz="3200"/>
            </a:lvl1pPr>
          </a:lstStyle>
          <a:p>
            <a:r>
              <a:rPr lang="en-US"/>
              <a:t>Click to edit Master title style</a:t>
            </a:r>
          </a:p>
        </p:txBody>
      </p:sp>
      <p:sp>
        <p:nvSpPr>
          <p:cNvPr id="4" name="Text Placeholder 3"/>
          <p:cNvSpPr>
            <a:spLocks noGrp="1"/>
          </p:cNvSpPr>
          <p:nvPr>
            <p:ph type="body" sz="half" idx="2"/>
          </p:nvPr>
        </p:nvSpPr>
        <p:spPr>
          <a:xfrm>
            <a:off x="685800" y="3649134"/>
            <a:ext cx="7772400" cy="1330852"/>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5BCAD085-E8A6-8845-BD4E-CB4CCA059FC4}" type="datetimeFigureOut">
              <a:rPr lang="en-US" smtClean="0"/>
              <a:t>5/18/2025</a:t>
            </a:fld>
            <a:endParaRPr lang="en-US"/>
          </a:p>
        </p:txBody>
      </p:sp>
      <p:sp>
        <p:nvSpPr>
          <p:cNvPr id="6" name="Footer Placeholder 5"/>
          <p:cNvSpPr>
            <a:spLocks noGrp="1"/>
          </p:cNvSpPr>
          <p:nvPr>
            <p:ph type="ftr" sz="quarter" idx="11"/>
          </p:nvPr>
        </p:nvSpPr>
        <p:spPr>
          <a:xfrm>
            <a:off x="594360" y="381001"/>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955682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768351" y="753534"/>
            <a:ext cx="7613650" cy="2756234"/>
          </a:xfrm>
        </p:spPr>
        <p:txBody>
          <a:bodyPr anchor="ctr"/>
          <a:lstStyle>
            <a:lvl1pPr algn="l">
              <a:defRPr sz="3200"/>
            </a:lvl1pPr>
          </a:lstStyle>
          <a:p>
            <a:r>
              <a:rPr lang="en-US"/>
              <a:t>Click to edit Master title style</a:t>
            </a:r>
          </a:p>
        </p:txBody>
      </p:sp>
      <p:sp>
        <p:nvSpPr>
          <p:cNvPr id="12" name="Text Placeholder 3"/>
          <p:cNvSpPr>
            <a:spLocks noGrp="1"/>
          </p:cNvSpPr>
          <p:nvPr>
            <p:ph type="body" sz="half" idx="13"/>
          </p:nvPr>
        </p:nvSpPr>
        <p:spPr>
          <a:xfrm>
            <a:off x="977899" y="3509768"/>
            <a:ext cx="7194552"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0" y="4174597"/>
            <a:ext cx="7778752" cy="821265"/>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5BCAD085-E8A6-8845-BD4E-CB4CCA059FC4}" type="datetimeFigureOut">
              <a:rPr lang="en-US" smtClean="0"/>
              <a:t>5/18/2025</a:t>
            </a:fld>
            <a:endParaRPr lang="en-US"/>
          </a:p>
        </p:txBody>
      </p:sp>
      <p:sp>
        <p:nvSpPr>
          <p:cNvPr id="6" name="Footer Placeholder 5"/>
          <p:cNvSpPr>
            <a:spLocks noGrp="1"/>
          </p:cNvSpPr>
          <p:nvPr>
            <p:ph type="ftr" sz="quarter" idx="11"/>
          </p:nvPr>
        </p:nvSpPr>
        <p:spPr>
          <a:xfrm>
            <a:off x="594360" y="379438"/>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C1FF6DA9-008F-8B48-92A6-B652298478BF}" type="slidenum">
              <a:rPr lang="en-US" smtClean="0"/>
              <a:t>‹#›</a:t>
            </a:fld>
            <a:endParaRPr lang="en-US"/>
          </a:p>
        </p:txBody>
      </p:sp>
      <p:sp>
        <p:nvSpPr>
          <p:cNvPr id="13" name="TextBox 12"/>
          <p:cNvSpPr txBox="1"/>
          <p:nvPr/>
        </p:nvSpPr>
        <p:spPr>
          <a:xfrm>
            <a:off x="231458" y="80772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4" name="TextBox 13"/>
          <p:cNvSpPr txBox="1"/>
          <p:nvPr/>
        </p:nvSpPr>
        <p:spPr>
          <a:xfrm>
            <a:off x="8146733" y="302133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17506003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685800" y="1124702"/>
            <a:ext cx="7774782" cy="2511835"/>
          </a:xfrm>
        </p:spPr>
        <p:txBody>
          <a:bodyPr anchor="b"/>
          <a:lstStyle>
            <a:lvl1pPr algn="l">
              <a:defRPr sz="3200"/>
            </a:lvl1pPr>
          </a:lstStyle>
          <a:p>
            <a:r>
              <a:rPr lang="en-US"/>
              <a:t>Click to edit Master title style</a:t>
            </a:r>
          </a:p>
        </p:txBody>
      </p:sp>
      <p:sp>
        <p:nvSpPr>
          <p:cNvPr id="4" name="Text Placeholder 3"/>
          <p:cNvSpPr>
            <a:spLocks noGrp="1"/>
          </p:cNvSpPr>
          <p:nvPr>
            <p:ph type="body" sz="half" idx="2"/>
          </p:nvPr>
        </p:nvSpPr>
        <p:spPr>
          <a:xfrm>
            <a:off x="685792" y="3648316"/>
            <a:ext cx="7773608"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78884"/>
            <a:ext cx="2183130" cy="365125"/>
          </a:xfrm>
        </p:spPr>
        <p:txBody>
          <a:bodyPr/>
          <a:lstStyle>
            <a:lvl1pPr algn="r">
              <a:defRPr/>
            </a:lvl1pPr>
          </a:lstStyle>
          <a:p>
            <a:fld id="{5BCAD085-E8A6-8845-BD4E-CB4CCA059FC4}" type="datetimeFigureOut">
              <a:rPr lang="en-US" smtClean="0"/>
              <a:t>5/18/2025</a:t>
            </a:fld>
            <a:endParaRPr lang="en-US"/>
          </a:p>
        </p:txBody>
      </p:sp>
      <p:sp>
        <p:nvSpPr>
          <p:cNvPr id="6" name="Footer Placeholder 5"/>
          <p:cNvSpPr>
            <a:spLocks noGrp="1"/>
          </p:cNvSpPr>
          <p:nvPr>
            <p:ph type="ftr" sz="quarter" idx="11"/>
          </p:nvPr>
        </p:nvSpPr>
        <p:spPr>
          <a:xfrm>
            <a:off x="594360" y="378884"/>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480152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762000"/>
            <a:ext cx="6377939" cy="1303867"/>
          </a:xfrm>
        </p:spPr>
        <p:txBody>
          <a:bodyPr/>
          <a:lstStyle/>
          <a:p>
            <a:r>
              <a:rPr lang="en-US"/>
              <a:t>Click to edit Master title style</a:t>
            </a:r>
          </a:p>
        </p:txBody>
      </p:sp>
      <p:sp>
        <p:nvSpPr>
          <p:cNvPr id="7" name="Text Placeholder 2"/>
          <p:cNvSpPr>
            <a:spLocks noGrp="1"/>
          </p:cNvSpPr>
          <p:nvPr>
            <p:ph type="body" idx="1"/>
          </p:nvPr>
        </p:nvSpPr>
        <p:spPr>
          <a:xfrm>
            <a:off x="594361" y="2202080"/>
            <a:ext cx="2560320"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59436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02237" y="2201333"/>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00781" y="2904068"/>
            <a:ext cx="2560320" cy="335957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89319" y="2192866"/>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932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5/18/2025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4295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2" y="762000"/>
            <a:ext cx="6381984" cy="1295400"/>
          </a:xfrm>
        </p:spPr>
        <p:txBody>
          <a:bodyPr/>
          <a:lstStyle/>
          <a:p>
            <a:r>
              <a:rPr lang="en-US"/>
              <a:t>Click to edit Master title style</a:t>
            </a:r>
          </a:p>
        </p:txBody>
      </p:sp>
      <p:sp>
        <p:nvSpPr>
          <p:cNvPr id="19" name="Text Placeholder 2"/>
          <p:cNvSpPr>
            <a:spLocks noGrp="1"/>
          </p:cNvSpPr>
          <p:nvPr>
            <p:ph type="body" idx="1"/>
          </p:nvPr>
        </p:nvSpPr>
        <p:spPr>
          <a:xfrm>
            <a:off x="594360"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594360" y="2331720"/>
            <a:ext cx="2560320" cy="15073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594360" y="4796103"/>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291873"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291872" y="2331720"/>
            <a:ext cx="2560320" cy="150986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3290858" y="4796102"/>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93365"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993364" y="2331721"/>
            <a:ext cx="2560320" cy="1508919"/>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5993272" y="4796100"/>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5/18/2025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244310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594360" y="2194560"/>
            <a:ext cx="7955280" cy="40690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279893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Vertical Title 1"/>
          <p:cNvSpPr>
            <a:spLocks noGrp="1"/>
          </p:cNvSpPr>
          <p:nvPr>
            <p:ph type="title" orient="vert"/>
          </p:nvPr>
        </p:nvSpPr>
        <p:spPr>
          <a:xfrm>
            <a:off x="7006590" y="747183"/>
            <a:ext cx="1543050" cy="4248675"/>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594360" y="746126"/>
            <a:ext cx="6278035" cy="424973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5BCAD085-E8A6-8845-BD4E-CB4CCA059FC4}" type="datetimeFigureOut">
              <a:rPr lang="en-US" smtClean="0"/>
              <a:t>5/18/2025</a:t>
            </a:fld>
            <a:endParaRPr lang="en-US"/>
          </a:p>
        </p:txBody>
      </p:sp>
      <p:sp>
        <p:nvSpPr>
          <p:cNvPr id="5" name="Footer Placeholder 4"/>
          <p:cNvSpPr>
            <a:spLocks noGrp="1"/>
          </p:cNvSpPr>
          <p:nvPr>
            <p:ph type="ftr" sz="quarter" idx="11"/>
          </p:nvPr>
        </p:nvSpPr>
        <p:spPr>
          <a:xfrm>
            <a:off x="594360" y="381001"/>
            <a:ext cx="4830656" cy="365125"/>
          </a:xfrm>
        </p:spPr>
        <p:txBody>
          <a:bodyPr/>
          <a:lstStyle/>
          <a:p>
            <a:endParaRPr lang="en-US"/>
          </a:p>
        </p:txBody>
      </p:sp>
      <p:sp>
        <p:nvSpPr>
          <p:cNvPr id="6" name="Slide Number Placeholder 5"/>
          <p:cNvSpPr>
            <a:spLocks noGrp="1"/>
          </p:cNvSpPr>
          <p:nvPr>
            <p:ph type="sldNum" sz="quarter" idx="12"/>
          </p:nvPr>
        </p:nvSpPr>
        <p:spPr>
          <a:xfrm>
            <a:off x="7882466" y="381001"/>
            <a:ext cx="667174"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60434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14642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4"/>
            <a:ext cx="7955280" cy="2801935"/>
          </a:xfrm>
        </p:spPr>
        <p:txBody>
          <a:bodyPr anchor="b">
            <a:normAutofit/>
          </a:bodyPr>
          <a:lstStyle>
            <a:lvl1pPr algn="r">
              <a:defRPr sz="4000"/>
            </a:lvl1pPr>
          </a:lstStyle>
          <a:p>
            <a:r>
              <a:rPr lang="en-US"/>
              <a:t>Click to edit Master title style</a:t>
            </a:r>
          </a:p>
        </p:txBody>
      </p:sp>
      <p:sp>
        <p:nvSpPr>
          <p:cNvPr id="3" name="Text Placeholder 2"/>
          <p:cNvSpPr>
            <a:spLocks noGrp="1"/>
          </p:cNvSpPr>
          <p:nvPr>
            <p:ph type="body" idx="1"/>
          </p:nvPr>
        </p:nvSpPr>
        <p:spPr>
          <a:xfrm>
            <a:off x="594360" y="3641726"/>
            <a:ext cx="7955281" cy="1354134"/>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5BCAD085-E8A6-8845-BD4E-CB4CCA059FC4}" type="datetimeFigureOut">
              <a:rPr lang="en-US" smtClean="0"/>
              <a:t>5/18/2025</a:t>
            </a:fld>
            <a:endParaRPr lang="en-US"/>
          </a:p>
        </p:txBody>
      </p:sp>
      <p:sp>
        <p:nvSpPr>
          <p:cNvPr id="5" name="Footer Placeholder 4"/>
          <p:cNvSpPr>
            <a:spLocks noGrp="1"/>
          </p:cNvSpPr>
          <p:nvPr>
            <p:ph type="ftr" sz="quarter" idx="11"/>
          </p:nvPr>
        </p:nvSpPr>
        <p:spPr>
          <a:xfrm>
            <a:off x="594360" y="381001"/>
            <a:ext cx="4830656" cy="365125"/>
          </a:xfrm>
        </p:spPr>
        <p:txBody>
          <a:bodyPr/>
          <a:lstStyle/>
          <a:p>
            <a:endParaRPr lang="en-US"/>
          </a:p>
        </p:txBody>
      </p:sp>
      <p:sp>
        <p:nvSpPr>
          <p:cNvPr id="6" name="Slide Number Placeholder 5"/>
          <p:cNvSpPr>
            <a:spLocks noGrp="1"/>
          </p:cNvSpPr>
          <p:nvPr>
            <p:ph type="sldNum" sz="quarter" idx="12"/>
          </p:nvPr>
        </p:nvSpPr>
        <p:spPr>
          <a:xfrm>
            <a:off x="7882466" y="381001"/>
            <a:ext cx="667173"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92511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94360" y="2194560"/>
            <a:ext cx="3910579"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2099" y="2194560"/>
            <a:ext cx="3907540"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5/18/2025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51965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762000"/>
            <a:ext cx="6377940" cy="1295400"/>
          </a:xfrm>
        </p:spPr>
        <p:txBody>
          <a:bodyPr/>
          <a:lstStyle/>
          <a:p>
            <a:r>
              <a:rPr lang="en-US"/>
              <a:t>Click to edit Master title style</a:t>
            </a:r>
          </a:p>
        </p:txBody>
      </p:sp>
      <p:sp>
        <p:nvSpPr>
          <p:cNvPr id="3" name="Text Placeholder 2"/>
          <p:cNvSpPr>
            <a:spLocks noGrp="1"/>
          </p:cNvSpPr>
          <p:nvPr>
            <p:ph type="body" idx="1"/>
          </p:nvPr>
        </p:nvSpPr>
        <p:spPr>
          <a:xfrm>
            <a:off x="821279" y="2183802"/>
            <a:ext cx="3683659"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94359" y="3132667"/>
            <a:ext cx="3910579"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869018" y="2183802"/>
            <a:ext cx="368062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2098" y="3132667"/>
            <a:ext cx="3907541"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5/18/2025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0710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5/18/2025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69660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7218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3086100" cy="1600200"/>
          </a:xfrm>
        </p:spPr>
        <p:txBody>
          <a:bodyPr anchor="b"/>
          <a:lstStyle>
            <a:lvl1pPr algn="l">
              <a:defRPr sz="3200"/>
            </a:lvl1pPr>
          </a:lstStyle>
          <a:p>
            <a:r>
              <a:rPr lang="en-US"/>
              <a:t>Click to edit Master title style</a:t>
            </a:r>
          </a:p>
        </p:txBody>
      </p:sp>
      <p:sp>
        <p:nvSpPr>
          <p:cNvPr id="3" name="Content Placeholder 2"/>
          <p:cNvSpPr>
            <a:spLocks noGrp="1"/>
          </p:cNvSpPr>
          <p:nvPr>
            <p:ph idx="1"/>
          </p:nvPr>
        </p:nvSpPr>
        <p:spPr>
          <a:xfrm>
            <a:off x="3886200" y="746760"/>
            <a:ext cx="4663440" cy="551688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94360" y="3124200"/>
            <a:ext cx="308610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13645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4075730" cy="1600200"/>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4877524" y="751242"/>
            <a:ext cx="3674234" cy="551239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594360" y="3124200"/>
            <a:ext cx="407573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09054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764373"/>
            <a:ext cx="6377940" cy="129302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594360" y="2194560"/>
            <a:ext cx="7955280" cy="40690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412230" y="6356351"/>
            <a:ext cx="213741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BCAD085-E8A6-8845-BD4E-CB4CCA059FC4}" type="datetimeFigureOut">
              <a:rPr lang="en-US" smtClean="0"/>
              <a:t>5/18/2025</a:t>
            </a:fld>
            <a:endParaRPr lang="en-US"/>
          </a:p>
        </p:txBody>
      </p:sp>
      <p:sp>
        <p:nvSpPr>
          <p:cNvPr id="5" name="Footer Placeholder 4"/>
          <p:cNvSpPr>
            <a:spLocks noGrp="1"/>
          </p:cNvSpPr>
          <p:nvPr>
            <p:ph type="ftr" sz="quarter" idx="3"/>
          </p:nvPr>
        </p:nvSpPr>
        <p:spPr>
          <a:xfrm>
            <a:off x="594360" y="6355846"/>
            <a:ext cx="568071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72250" y="381001"/>
            <a:ext cx="19773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540856513"/>
      </p:ext>
    </p:extLst>
  </p:cSld>
  <p:clrMap bg1="dk1" tx1="lt1" bg2="dk2" tx2="lt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 id="2147483907" r:id="rId13"/>
    <p:sldLayoutId id="2147483908" r:id="rId14"/>
    <p:sldLayoutId id="2147483909" r:id="rId15"/>
    <p:sldLayoutId id="2147483910" r:id="rId16"/>
    <p:sldLayoutId id="2147483911"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123" y="314632"/>
            <a:ext cx="8146517" cy="1742769"/>
          </a:xfrm>
        </p:spPr>
        <p:txBody>
          <a:bodyPr>
            <a:normAutofit/>
          </a:bodyPr>
          <a:lstStyle/>
          <a:p>
            <a:pPr algn="ctr"/>
            <a:r>
              <a:t>Calculator</a:t>
            </a:r>
          </a:p>
        </p:txBody>
      </p:sp>
      <p:sp>
        <p:nvSpPr>
          <p:cNvPr id="3" name="Content Placeholder 2"/>
          <p:cNvSpPr>
            <a:spLocks noGrp="1"/>
          </p:cNvSpPr>
          <p:nvPr>
            <p:ph idx="1"/>
          </p:nvPr>
        </p:nvSpPr>
        <p:spPr/>
        <p:txBody>
          <a:bodyPr/>
          <a:lstStyle/>
          <a:p>
            <a:pPr marL="0" indent="0">
              <a:buNone/>
            </a:pPr>
            <a:r>
              <a:rPr lang="en-US"/>
              <a:t>NAME – DHANGAR GAURI</a:t>
            </a:r>
          </a:p>
          <a:p>
            <a:pPr marL="0" indent="0">
              <a:buNone/>
            </a:pPr>
            <a:endParaRPr lang="en-US"/>
          </a:p>
          <a:p>
            <a:pPr marL="0" indent="0">
              <a:buNone/>
            </a:pPr>
            <a:r>
              <a:rPr lang="en-US"/>
              <a:t>MICRO  IT  PROJECT </a:t>
            </a:r>
            <a:endParaRPr/>
          </a:p>
        </p:txBody>
      </p:sp>
      <p:pic>
        <p:nvPicPr>
          <p:cNvPr id="9" name="Picture 8" descr="A calculator with a screen&#10;&#10;AI-generated content may be incorrect.">
            <a:extLst>
              <a:ext uri="{FF2B5EF4-FFF2-40B4-BE49-F238E27FC236}">
                <a16:creationId xmlns:a16="http://schemas.microsoft.com/office/drawing/2014/main" id="{23C0B173-704A-30ED-7A23-7F149409BCBD}"/>
              </a:ext>
            </a:extLst>
          </p:cNvPr>
          <p:cNvPicPr>
            <a:picLocks noChangeAspect="1"/>
          </p:cNvPicPr>
          <p:nvPr/>
        </p:nvPicPr>
        <p:blipFill>
          <a:blip r:embed="rId2"/>
          <a:stretch>
            <a:fillRect/>
          </a:stretch>
        </p:blipFill>
        <p:spPr>
          <a:xfrm>
            <a:off x="5201265" y="1907458"/>
            <a:ext cx="3224980" cy="463590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535" y="696359"/>
            <a:ext cx="8322929" cy="1293028"/>
          </a:xfrm>
        </p:spPr>
        <p:txBody>
          <a:bodyPr/>
          <a:lstStyle/>
          <a:p>
            <a:pPr algn="ctr"/>
            <a:r>
              <a:t>How a Calculator Works</a:t>
            </a:r>
          </a:p>
        </p:txBody>
      </p:sp>
      <p:sp>
        <p:nvSpPr>
          <p:cNvPr id="3" name="Content Placeholder 2"/>
          <p:cNvSpPr>
            <a:spLocks noGrp="1"/>
          </p:cNvSpPr>
          <p:nvPr>
            <p:ph idx="1"/>
          </p:nvPr>
        </p:nvSpPr>
        <p:spPr>
          <a:xfrm>
            <a:off x="120912" y="2648607"/>
            <a:ext cx="5398172" cy="2451538"/>
          </a:xfrm>
        </p:spPr>
        <p:txBody>
          <a:bodyPr/>
          <a:lstStyle/>
          <a:p>
            <a:r>
              <a:t>Basic input</a:t>
            </a:r>
            <a:r>
              <a:rPr lang="en-US"/>
              <a:t> → Processing unit → Arithmetic logic unit (ALU) → Output</a:t>
            </a:r>
          </a:p>
          <a:p>
            <a:pPr marL="0" indent="0">
              <a:buNone/>
            </a:pPr>
            <a:endParaRPr lang="en-US"/>
          </a:p>
          <a:p>
            <a:r>
              <a:t>Example: 2 + 3 = 5</a:t>
            </a:r>
          </a:p>
        </p:txBody>
      </p:sp>
      <p:pic>
        <p:nvPicPr>
          <p:cNvPr id="7" name="Picture 6" descr="A white person in a white coat and tie with a stick and colorful objects floating in the air&#10;&#10;AI-generated content may be incorrect.">
            <a:extLst>
              <a:ext uri="{FF2B5EF4-FFF2-40B4-BE49-F238E27FC236}">
                <a16:creationId xmlns:a16="http://schemas.microsoft.com/office/drawing/2014/main" id="{D0C5FF25-0522-74F2-8D58-57AF6184E5A4}"/>
              </a:ext>
            </a:extLst>
          </p:cNvPr>
          <p:cNvPicPr>
            <a:picLocks noChangeAspect="1"/>
          </p:cNvPicPr>
          <p:nvPr/>
        </p:nvPicPr>
        <p:blipFill>
          <a:blip r:embed="rId2"/>
          <a:stretch>
            <a:fillRect/>
          </a:stretch>
        </p:blipFill>
        <p:spPr>
          <a:xfrm>
            <a:off x="5599755" y="2246585"/>
            <a:ext cx="3053038" cy="442626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58574"/>
            <a:ext cx="8758592" cy="1293028"/>
          </a:xfrm>
        </p:spPr>
        <p:txBody>
          <a:bodyPr/>
          <a:lstStyle/>
          <a:p>
            <a:pPr algn="ctr"/>
            <a:r>
              <a:t>Uses of Calculators</a:t>
            </a:r>
          </a:p>
        </p:txBody>
      </p:sp>
      <p:sp>
        <p:nvSpPr>
          <p:cNvPr id="3" name="Content Placeholder 2"/>
          <p:cNvSpPr>
            <a:spLocks noGrp="1"/>
          </p:cNvSpPr>
          <p:nvPr>
            <p:ph idx="1"/>
          </p:nvPr>
        </p:nvSpPr>
        <p:spPr>
          <a:xfrm>
            <a:off x="173813" y="2307916"/>
            <a:ext cx="5093434" cy="4266696"/>
          </a:xfrm>
        </p:spPr>
        <p:txBody>
          <a:bodyPr>
            <a:normAutofit fontScale="77500" lnSpcReduction="20000"/>
          </a:bodyPr>
          <a:lstStyle/>
          <a:p>
            <a:pPr>
              <a:buFont typeface="Arial" panose="020B0604020202020204" pitchFamily="34" charset="0"/>
              <a:buChar char="•"/>
            </a:pPr>
            <a:r>
              <a:rPr lang="en-US" b="1"/>
              <a:t>Education:</a:t>
            </a:r>
            <a:r>
              <a:rPr lang="en-US"/>
              <a:t> Math and science learning at all levels.</a:t>
            </a:r>
          </a:p>
          <a:p>
            <a:pPr marL="0" indent="0">
              <a:buNone/>
            </a:pPr>
            <a:endParaRPr lang="en-US"/>
          </a:p>
          <a:p>
            <a:pPr>
              <a:buFont typeface="Arial" panose="020B0604020202020204" pitchFamily="34" charset="0"/>
              <a:buChar char="•"/>
            </a:pPr>
            <a:r>
              <a:rPr lang="en-US" b="1"/>
              <a:t>Business and Finance:</a:t>
            </a:r>
            <a:r>
              <a:rPr lang="en-US"/>
              <a:t> Invoicing, budgeting, interest calculations.</a:t>
            </a:r>
          </a:p>
          <a:p>
            <a:pPr marL="0" indent="0">
              <a:buNone/>
            </a:pPr>
            <a:endParaRPr lang="en-US"/>
          </a:p>
          <a:p>
            <a:pPr>
              <a:buFont typeface="Arial" panose="020B0604020202020204" pitchFamily="34" charset="0"/>
              <a:buChar char="•"/>
            </a:pPr>
            <a:r>
              <a:rPr lang="en-US" b="1"/>
              <a:t>Engineering and Science:</a:t>
            </a:r>
            <a:r>
              <a:rPr lang="en-US"/>
              <a:t> Data analysis and complex problem-solving.</a:t>
            </a:r>
          </a:p>
          <a:p>
            <a:pPr marL="0" indent="0">
              <a:buNone/>
            </a:pPr>
            <a:endParaRPr lang="en-US"/>
          </a:p>
          <a:p>
            <a:pPr>
              <a:buFont typeface="Arial" panose="020B0604020202020204" pitchFamily="34" charset="0"/>
              <a:buChar char="•"/>
            </a:pPr>
            <a:r>
              <a:rPr lang="en-US" b="1"/>
              <a:t>Daily Life:</a:t>
            </a:r>
            <a:r>
              <a:rPr lang="en-US"/>
              <a:t> Billing, shopping, personal budgeting.</a:t>
            </a:r>
          </a:p>
          <a:p>
            <a:pPr marL="0" indent="0">
              <a:buNone/>
            </a:pPr>
            <a:endParaRPr lang="en-US"/>
          </a:p>
          <a:p>
            <a:r>
              <a:rPr lang="en-US"/>
              <a:t>Everyday tasks (bills, taxes, shopping)</a:t>
            </a:r>
          </a:p>
          <a:p>
            <a:pPr marL="0" indent="0">
              <a:buNone/>
            </a:pPr>
            <a:endParaRPr lang="en-US"/>
          </a:p>
          <a:p>
            <a:r>
              <a:rPr lang="en-US"/>
              <a:t>Research and scientific work</a:t>
            </a:r>
          </a:p>
          <a:p>
            <a:pPr>
              <a:buFont typeface="Arial" panose="020B0604020202020204" pitchFamily="34" charset="0"/>
              <a:buChar char="•"/>
            </a:pPr>
            <a:endParaRPr lang="en-US"/>
          </a:p>
          <a:p>
            <a:endParaRPr/>
          </a:p>
        </p:txBody>
      </p:sp>
      <p:pic>
        <p:nvPicPr>
          <p:cNvPr id="5122" name="Picture 2" descr="This may contain: a laptop computer sitting on top of papers next to a calculator and cell phone">
            <a:extLst>
              <a:ext uri="{FF2B5EF4-FFF2-40B4-BE49-F238E27FC236}">
                <a16:creationId xmlns:a16="http://schemas.microsoft.com/office/drawing/2014/main" id="{A89D6CF7-8CCD-1B15-64E2-40E158CC9F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7702" y="2524046"/>
            <a:ext cx="3642486" cy="375584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68EF6-2E1B-4FE1-DF23-6F5652197CAE}"/>
              </a:ext>
            </a:extLst>
          </p:cNvPr>
          <p:cNvSpPr>
            <a:spLocks noGrp="1"/>
          </p:cNvSpPr>
          <p:nvPr>
            <p:ph type="title"/>
          </p:nvPr>
        </p:nvSpPr>
        <p:spPr>
          <a:xfrm>
            <a:off x="-90684" y="307193"/>
            <a:ext cx="8685666" cy="1090857"/>
          </a:xfrm>
        </p:spPr>
        <p:txBody>
          <a:bodyPr/>
          <a:lstStyle/>
          <a:p>
            <a:pPr algn="ctr"/>
            <a:r>
              <a:rPr lang="en-US"/>
              <a:t>CODE</a:t>
            </a:r>
          </a:p>
        </p:txBody>
      </p:sp>
      <p:pic>
        <p:nvPicPr>
          <p:cNvPr id="5" name="Content Placeholder 4">
            <a:extLst>
              <a:ext uri="{FF2B5EF4-FFF2-40B4-BE49-F238E27FC236}">
                <a16:creationId xmlns:a16="http://schemas.microsoft.com/office/drawing/2014/main" id="{363A5C2E-3141-825E-38C0-CCE2E2FF5F57}"/>
              </a:ext>
            </a:extLst>
          </p:cNvPr>
          <p:cNvPicPr>
            <a:picLocks noGrp="1" noChangeAspect="1"/>
          </p:cNvPicPr>
          <p:nvPr>
            <p:ph idx="1"/>
          </p:nvPr>
        </p:nvPicPr>
        <p:blipFill>
          <a:blip r:embed="rId2"/>
          <a:stretch>
            <a:fillRect/>
          </a:stretch>
        </p:blipFill>
        <p:spPr>
          <a:xfrm>
            <a:off x="763261" y="1284695"/>
            <a:ext cx="6801322" cy="5459950"/>
          </a:xfrm>
        </p:spPr>
      </p:pic>
    </p:spTree>
    <p:extLst>
      <p:ext uri="{BB962C8B-B14F-4D97-AF65-F5344CB8AC3E}">
        <p14:creationId xmlns:p14="http://schemas.microsoft.com/office/powerpoint/2010/main" val="464513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303" y="764373"/>
            <a:ext cx="8274337" cy="1423656"/>
          </a:xfrm>
        </p:spPr>
        <p:txBody>
          <a:bodyPr/>
          <a:lstStyle/>
          <a:p>
            <a:pPr algn="ctr"/>
            <a:r>
              <a:rPr lang="en-US"/>
              <a:t>Learning Outcomes</a:t>
            </a:r>
            <a:endParaRPr/>
          </a:p>
        </p:txBody>
      </p:sp>
      <p:sp>
        <p:nvSpPr>
          <p:cNvPr id="3" name="Content Placeholder 2"/>
          <p:cNvSpPr>
            <a:spLocks noGrp="1"/>
          </p:cNvSpPr>
          <p:nvPr>
            <p:ph idx="1"/>
          </p:nvPr>
        </p:nvSpPr>
        <p:spPr>
          <a:xfrm>
            <a:off x="275303" y="2024743"/>
            <a:ext cx="8274337" cy="4632995"/>
          </a:xfrm>
        </p:spPr>
        <p:txBody>
          <a:bodyPr>
            <a:normAutofit/>
          </a:bodyPr>
          <a:lstStyle/>
          <a:p>
            <a:pPr marL="0" indent="0">
              <a:buNone/>
            </a:pPr>
            <a:r>
              <a:rPr lang="en-US" b="0" i="0">
                <a:solidFill>
                  <a:srgbClr val="EEF0FF"/>
                </a:solidFill>
                <a:effectLst/>
                <a:latin typeface="Google Sans"/>
              </a:rPr>
              <a:t>Learning about calculator usage involves understanding basic functions, knowing when to use them, identifying potential errors, and applying those skills to various mathematical problems. Specifically, learners should be able to perform basic operations like addition, subtraction, multiplication, and division, and apply these skills to more complex calculations, including those involving exponents, logarithms, trigonometric functions, and scientific notation. r</a:t>
            </a:r>
            <a:r>
              <a:rPr lang="en-US" b="0" i="0">
                <a:solidFill>
                  <a:srgbClr val="C3C6D6"/>
                </a:solidFill>
                <a:effectLst/>
                <a:latin typeface="Google Sans"/>
              </a:rPr>
              <a:t>ecognizing and understanding the purpose of buttons on a calculator (e.g., addition, subtraction, multiplication, division, equals).calculator to perform simple arithmetic operations.  to solve more complex mathematical problems, including those involving scientific notation, logarithms, and trigonometric </a:t>
            </a:r>
            <a:r>
              <a:rPr lang="en-US" b="0" i="0" err="1">
                <a:solidFill>
                  <a:srgbClr val="C3C6D6"/>
                </a:solidFill>
                <a:effectLst/>
                <a:latin typeface="Google Sans"/>
              </a:rPr>
              <a:t>functions.calculators</a:t>
            </a:r>
            <a:r>
              <a:rPr lang="en-US" b="0" i="0">
                <a:solidFill>
                  <a:srgbClr val="C3C6D6"/>
                </a:solidFill>
                <a:effectLst/>
                <a:latin typeface="Google Sans"/>
              </a:rPr>
              <a:t> in financial planning and other real-world applications.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27" y="764373"/>
            <a:ext cx="8466513" cy="1293028"/>
          </a:xfrm>
        </p:spPr>
        <p:txBody>
          <a:bodyPr/>
          <a:lstStyle/>
          <a:p>
            <a:pPr algn="ctr"/>
            <a:r>
              <a:t>F</a:t>
            </a:r>
            <a:r>
              <a:rPr lang="en-US"/>
              <a:t>uture Scope</a:t>
            </a:r>
            <a:endParaRPr/>
          </a:p>
        </p:txBody>
      </p:sp>
      <p:sp>
        <p:nvSpPr>
          <p:cNvPr id="3" name="Content Placeholder 2"/>
          <p:cNvSpPr>
            <a:spLocks noGrp="1"/>
          </p:cNvSpPr>
          <p:nvPr>
            <p:ph idx="1"/>
          </p:nvPr>
        </p:nvSpPr>
        <p:spPr>
          <a:xfrm>
            <a:off x="173812" y="2236879"/>
            <a:ext cx="5116105" cy="4435974"/>
          </a:xfrm>
        </p:spPr>
        <p:txBody>
          <a:bodyPr>
            <a:normAutofit fontScale="77500" lnSpcReduction="20000"/>
          </a:bodyPr>
          <a:lstStyle/>
          <a:p>
            <a:r>
              <a:t>Integration with AI and voice control</a:t>
            </a:r>
            <a:endParaRPr lang="en-US"/>
          </a:p>
          <a:p>
            <a:endParaRPr/>
          </a:p>
          <a:p>
            <a:r>
              <a:t>Scientific computing apps</a:t>
            </a:r>
            <a:endParaRPr lang="en-US"/>
          </a:p>
          <a:p>
            <a:endParaRPr/>
          </a:p>
          <a:p>
            <a:r>
              <a:t>Cloud-based calculators</a:t>
            </a:r>
            <a:endParaRPr lang="en-US"/>
          </a:p>
          <a:p>
            <a:endParaRPr lang="en-US"/>
          </a:p>
          <a:p>
            <a:r>
              <a:rPr lang="en-US"/>
              <a:t>Programmable and Customizable Devices</a:t>
            </a:r>
          </a:p>
          <a:p>
            <a:endParaRPr lang="en-US"/>
          </a:p>
          <a:p>
            <a:r>
              <a:rPr lang="en-US"/>
              <a:t>Education-Driven Innovation</a:t>
            </a:r>
          </a:p>
          <a:p>
            <a:endParaRPr lang="en-US"/>
          </a:p>
          <a:p>
            <a:r>
              <a:rPr lang="en-US"/>
              <a:t>Sustainability and Accessibility</a:t>
            </a:r>
          </a:p>
          <a:p>
            <a:endParaRPr lang="en-US"/>
          </a:p>
          <a:p>
            <a:r>
              <a:rPr lang="en-US"/>
              <a:t>Integration with STEM Tools</a:t>
            </a:r>
            <a:endParaRPr/>
          </a:p>
        </p:txBody>
      </p:sp>
      <p:pic>
        <p:nvPicPr>
          <p:cNvPr id="6146" name="Picture 2" descr="This may contain: people standing in front of a bulls eye and arrows">
            <a:extLst>
              <a:ext uri="{FF2B5EF4-FFF2-40B4-BE49-F238E27FC236}">
                <a16:creationId xmlns:a16="http://schemas.microsoft.com/office/drawing/2014/main" id="{54F53372-8278-331C-D1A9-4D6C18655F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7637" y="2403133"/>
            <a:ext cx="3922095" cy="37785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698" y="764373"/>
            <a:ext cx="8390942" cy="1293028"/>
          </a:xfrm>
        </p:spPr>
        <p:txBody>
          <a:bodyPr/>
          <a:lstStyle/>
          <a:p>
            <a:pPr algn="ctr"/>
            <a:r>
              <a:t>Conclusion</a:t>
            </a:r>
          </a:p>
        </p:txBody>
      </p:sp>
      <p:sp>
        <p:nvSpPr>
          <p:cNvPr id="3" name="Content Placeholder 2"/>
          <p:cNvSpPr>
            <a:spLocks noGrp="1"/>
          </p:cNvSpPr>
          <p:nvPr>
            <p:ph idx="1"/>
          </p:nvPr>
        </p:nvSpPr>
        <p:spPr>
          <a:xfrm>
            <a:off x="-158698" y="2194558"/>
            <a:ext cx="5309036" cy="4917441"/>
          </a:xfrm>
        </p:spPr>
        <p:txBody>
          <a:bodyPr>
            <a:normAutofit fontScale="77500" lnSpcReduction="20000"/>
          </a:bodyPr>
          <a:lstStyle/>
          <a:p>
            <a:pPr algn="l">
              <a:buNone/>
            </a:pPr>
            <a:r>
              <a:rPr lang="en-US" b="0" i="0">
                <a:effectLst/>
                <a:latin typeface="Times New Roman" panose="02020603050405020304" pitchFamily="18" charset="0"/>
              </a:rPr>
              <a:t> </a:t>
            </a:r>
            <a:r>
              <a:rPr lang="en-US" sz="2100" b="0" i="0">
                <a:effectLst/>
                <a:latin typeface="Century Gothic" panose="020B0502020202020204" pitchFamily="34" charset="0"/>
              </a:rPr>
              <a:t>   we have developed a calculator for exact real number computation and performed a theoretical analysis of the algorithms and experimented on their implementation. </a:t>
            </a:r>
          </a:p>
          <a:p>
            <a:pPr algn="l">
              <a:buNone/>
            </a:pPr>
            <a:r>
              <a:rPr lang="en-US" sz="2100">
                <a:latin typeface="Century Gothic" panose="020B0502020202020204" pitchFamily="34" charset="0"/>
              </a:rPr>
              <a:t>    </a:t>
            </a:r>
            <a:r>
              <a:rPr lang="en-US" sz="2100" b="0" i="0">
                <a:effectLst/>
                <a:latin typeface="Century Gothic" panose="020B0502020202020204" pitchFamily="34" charset="0"/>
              </a:rPr>
              <a:t>We began by defining two representations of reals in the range [-1,1] using streams of digits. These were then extended to represent real numbers on the whole real line using a (mantissa, exponent) style representation. </a:t>
            </a:r>
          </a:p>
          <a:p>
            <a:pPr algn="l">
              <a:buNone/>
            </a:pPr>
            <a:r>
              <a:rPr lang="en-US" sz="2100">
                <a:latin typeface="Century Gothic" panose="020B0502020202020204" pitchFamily="34" charset="0"/>
              </a:rPr>
              <a:t>    </a:t>
            </a:r>
            <a:r>
              <a:rPr lang="en-US" sz="2100" b="0" i="0">
                <a:effectLst/>
                <a:latin typeface="Century Gothic" panose="020B0502020202020204" pitchFamily="34" charset="0"/>
              </a:rPr>
              <a:t>We showed how to convert between these representations, how to convert decimal numbers into a signed binary representation, and how to convert a finite portion of the signed binary representation back into </a:t>
            </a:r>
            <a:r>
              <a:rPr lang="en-US" sz="2100" b="0" i="0" err="1">
                <a:effectLst/>
                <a:latin typeface="Century Gothic" panose="020B0502020202020204" pitchFamily="34" charset="0"/>
              </a:rPr>
              <a:t>decimal.Algorithms</a:t>
            </a:r>
            <a:r>
              <a:rPr lang="en-US" sz="2100" b="0" i="0">
                <a:effectLst/>
                <a:latin typeface="Century Gothic" panose="020B0502020202020204" pitchFamily="34" charset="0"/>
              </a:rPr>
              <a:t> for the basic arithmetic operations were implemented for these representations.  </a:t>
            </a:r>
          </a:p>
          <a:p>
            <a:pPr algn="l">
              <a:buNone/>
            </a:pPr>
            <a:r>
              <a:rPr lang="en-US" sz="2100" b="0" i="0">
                <a:effectLst/>
                <a:latin typeface="Century Gothic" panose="020B0502020202020204" pitchFamily="34" charset="0"/>
              </a:rPr>
              <a:t>    A number of different techniques are used to obtain these algorithms, including exploiting the relationship between the list operation `cons' and numerical average, using certain identities, and </a:t>
            </a:r>
            <a:r>
              <a:rPr lang="en-US" sz="2100" b="0" i="0" err="1">
                <a:effectLst/>
                <a:latin typeface="Century Gothic" panose="020B0502020202020204" pitchFamily="34" charset="0"/>
              </a:rPr>
              <a:t>analysing</a:t>
            </a:r>
            <a:r>
              <a:rPr lang="en-US" sz="2100" b="0" i="0">
                <a:effectLst/>
                <a:latin typeface="Century Gothic" panose="020B0502020202020204" pitchFamily="34" charset="0"/>
              </a:rPr>
              <a:t> of the range of possible values of a stream starting with a given digit or sequence of digits.</a:t>
            </a:r>
          </a:p>
          <a:p>
            <a:endParaRPr lang="en-US"/>
          </a:p>
        </p:txBody>
      </p:sp>
      <p:pic>
        <p:nvPicPr>
          <p:cNvPr id="7170" name="Picture 2" descr="This may contain: a calculator with an upward arrow and percentage signs in the back, on a white background">
            <a:extLst>
              <a:ext uri="{FF2B5EF4-FFF2-40B4-BE49-F238E27FC236}">
                <a16:creationId xmlns:a16="http://schemas.microsoft.com/office/drawing/2014/main" id="{F88E639F-DC56-959A-C27C-EF2F6DD825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2360" y="2131080"/>
            <a:ext cx="3461118" cy="46345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652" y="594360"/>
            <a:ext cx="8411988" cy="1263937"/>
          </a:xfrm>
        </p:spPr>
        <p:txBody>
          <a:bodyPr/>
          <a:lstStyle/>
          <a:p>
            <a:pPr algn="ctr"/>
            <a:r>
              <a:t>Introduction</a:t>
            </a:r>
          </a:p>
        </p:txBody>
      </p:sp>
      <p:sp>
        <p:nvSpPr>
          <p:cNvPr id="3" name="Content Placeholder 2"/>
          <p:cNvSpPr>
            <a:spLocks noGrp="1"/>
          </p:cNvSpPr>
          <p:nvPr>
            <p:ph idx="1"/>
          </p:nvPr>
        </p:nvSpPr>
        <p:spPr>
          <a:xfrm>
            <a:off x="594360" y="1976283"/>
            <a:ext cx="7955280" cy="4630993"/>
          </a:xfrm>
        </p:spPr>
        <p:txBody>
          <a:bodyPr>
            <a:normAutofit/>
          </a:bodyPr>
          <a:lstStyle/>
          <a:p>
            <a:r>
              <a:t>What is a calculator</a:t>
            </a:r>
            <a:r>
              <a:rPr lang="en-US"/>
              <a:t> ?</a:t>
            </a:r>
          </a:p>
          <a:p>
            <a:pPr marL="0" indent="0">
              <a:buNone/>
            </a:pPr>
            <a:endParaRPr/>
          </a:p>
          <a:p>
            <a:pPr marL="0" indent="0">
              <a:buNone/>
            </a:pPr>
            <a:r>
              <a:t>An electronic or mechanical device used for performing mathematical calculations.</a:t>
            </a:r>
            <a:r>
              <a:rPr lang="en-US"/>
              <a:t> </a:t>
            </a:r>
            <a:r>
              <a:rPr lang="en-US" b="0" i="0">
                <a:effectLst/>
                <a:latin typeface="Century Gothic" panose="020B0502020202020204" pitchFamily="34" charset="0"/>
                <a:ea typeface="Calibri" panose="020F0502020204030204" pitchFamily="34" charset="0"/>
                <a:cs typeface="Calibri" panose="020F0502020204030204" pitchFamily="34" charset="0"/>
              </a:rPr>
              <a:t>A</a:t>
            </a:r>
            <a:r>
              <a:rPr lang="en-US" i="0">
                <a:effectLst/>
                <a:latin typeface="Century Gothic" panose="020B0502020202020204" pitchFamily="34" charset="0"/>
                <a:ea typeface="Calibri" panose="020F0502020204030204" pitchFamily="34" charset="0"/>
                <a:cs typeface="Calibri" panose="020F0502020204030204" pitchFamily="34" charset="0"/>
              </a:rPr>
              <a:t> calculator </a:t>
            </a:r>
            <a:r>
              <a:rPr lang="en-US" b="0" i="0">
                <a:effectLst/>
                <a:latin typeface="Century Gothic" panose="020B0502020202020204" pitchFamily="34" charset="0"/>
                <a:ea typeface="Calibri" panose="020F0502020204030204" pitchFamily="34" charset="0"/>
                <a:cs typeface="Calibri" panose="020F0502020204030204" pitchFamily="34" charset="0"/>
              </a:rPr>
              <a:t>is a machine which allows people to do math operations more easily. For example, most </a:t>
            </a:r>
            <a:r>
              <a:rPr lang="en-US" b="0" i="0">
                <a:effectLst/>
                <a:latin typeface="Century Gothic" panose="020B0502020202020204" pitchFamily="34" charset="0"/>
              </a:rPr>
              <a:t>calculators will </a:t>
            </a:r>
            <a:r>
              <a:rPr lang="en-US">
                <a:latin typeface="Century Gothic" panose="020B0502020202020204" pitchFamily="34" charset="0"/>
              </a:rPr>
              <a:t>add</a:t>
            </a:r>
            <a:r>
              <a:rPr lang="en-US" b="0" i="0">
                <a:effectLst/>
                <a:latin typeface="Century Gothic" panose="020B0502020202020204" pitchFamily="34" charset="0"/>
              </a:rPr>
              <a:t>, </a:t>
            </a:r>
            <a:r>
              <a:rPr lang="en-US">
                <a:latin typeface="Century Gothic" panose="020B0502020202020204" pitchFamily="34" charset="0"/>
              </a:rPr>
              <a:t>subtract</a:t>
            </a:r>
            <a:r>
              <a:rPr lang="en-US" b="0" i="0">
                <a:effectLst/>
                <a:latin typeface="Century Gothic" panose="020B0502020202020204" pitchFamily="34" charset="0"/>
              </a:rPr>
              <a:t>, </a:t>
            </a:r>
            <a:r>
              <a:rPr lang="en-US">
                <a:latin typeface="Century Gothic" panose="020B0502020202020204" pitchFamily="34" charset="0"/>
              </a:rPr>
              <a:t>multiply</a:t>
            </a:r>
            <a:r>
              <a:rPr lang="en-US" b="0" i="0">
                <a:effectLst/>
                <a:latin typeface="Century Gothic" panose="020B0502020202020204" pitchFamily="34" charset="0"/>
              </a:rPr>
              <a:t>, and </a:t>
            </a:r>
            <a:r>
              <a:rPr lang="en-US">
                <a:latin typeface="Century Gothic" panose="020B0502020202020204" pitchFamily="34" charset="0"/>
              </a:rPr>
              <a:t>divide</a:t>
            </a:r>
            <a:r>
              <a:rPr lang="en-US" b="0" i="0">
                <a:effectLst/>
                <a:latin typeface="Century Gothic" panose="020B0502020202020204" pitchFamily="34" charset="0"/>
              </a:rPr>
              <a:t>. Some also do </a:t>
            </a:r>
            <a:r>
              <a:rPr lang="en-US">
                <a:latin typeface="Century Gothic" panose="020B0502020202020204" pitchFamily="34" charset="0"/>
              </a:rPr>
              <a:t>square roots</a:t>
            </a:r>
            <a:r>
              <a:rPr lang="en-US" b="0" i="0">
                <a:effectLst/>
                <a:latin typeface="Century Gothic" panose="020B0502020202020204" pitchFamily="34" charset="0"/>
              </a:rPr>
              <a:t>, and more complex calculators can help with </a:t>
            </a:r>
            <a:r>
              <a:rPr lang="en-US">
                <a:latin typeface="Century Gothic" panose="020B0502020202020204" pitchFamily="34" charset="0"/>
              </a:rPr>
              <a:t>calculus</a:t>
            </a:r>
            <a:r>
              <a:rPr lang="en-US" b="0" i="0">
                <a:effectLst/>
                <a:latin typeface="Century Gothic" panose="020B0502020202020204" pitchFamily="34" charset="0"/>
              </a:rPr>
              <a:t> and draw function </a:t>
            </a:r>
            <a:r>
              <a:rPr lang="en-US" b="0" i="0" err="1">
                <a:effectLst/>
                <a:latin typeface="Century Gothic" panose="020B0502020202020204" pitchFamily="34" charset="0"/>
              </a:rPr>
              <a:t>graphs</a:t>
            </a:r>
            <a:r>
              <a:rPr lang="en-US" err="1">
                <a:latin typeface="Century Gothic" panose="020B0502020202020204" pitchFamily="34" charset="0"/>
              </a:rPr>
              <a:t>.Smartphones</a:t>
            </a:r>
            <a:r>
              <a:rPr lang="en-US">
                <a:latin typeface="Century Gothic" panose="020B0502020202020204" pitchFamily="34" charset="0"/>
              </a:rPr>
              <a:t> </a:t>
            </a:r>
            <a:r>
              <a:rPr lang="en-US" b="0" i="0">
                <a:effectLst/>
                <a:latin typeface="Century Gothic" panose="020B0502020202020204" pitchFamily="34" charset="0"/>
              </a:rPr>
              <a:t>and computers usually have a calculator app. Some calculators, like the </a:t>
            </a:r>
            <a:r>
              <a:rPr lang="en-US">
                <a:latin typeface="Century Gothic" panose="020B0502020202020204" pitchFamily="34" charset="0"/>
              </a:rPr>
              <a:t>abacus</a:t>
            </a:r>
            <a:r>
              <a:rPr lang="en-US" b="0" i="0">
                <a:effectLst/>
                <a:latin typeface="Century Gothic" panose="020B0502020202020204" pitchFamily="34" charset="0"/>
              </a:rPr>
              <a:t>, will work without electricity. Others, like the electronic calculator, use batteries. A printing calculator can print its results on paper</a:t>
            </a:r>
            <a:r>
              <a:rPr lang="en-US" b="0" i="0">
                <a:solidFill>
                  <a:srgbClr val="202122"/>
                </a:solidFill>
                <a:effectLst/>
                <a:latin typeface="Century Gothic" panose="020B0502020202020204" pitchFamily="34" charset="0"/>
              </a:rPr>
              <a:t>.</a:t>
            </a:r>
          </a:p>
          <a:p>
            <a:pPr marL="0" indent="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01445"/>
            <a:ext cx="8986684" cy="1258529"/>
          </a:xfrm>
        </p:spPr>
        <p:txBody>
          <a:bodyPr/>
          <a:lstStyle/>
          <a:p>
            <a:pPr algn="ctr"/>
            <a:r>
              <a:t>History of the</a:t>
            </a:r>
            <a:r>
              <a:rPr lang="en-US"/>
              <a:t> </a:t>
            </a:r>
            <a:r>
              <a:t>Calculator</a:t>
            </a:r>
          </a:p>
        </p:txBody>
      </p:sp>
      <p:sp>
        <p:nvSpPr>
          <p:cNvPr id="3" name="Content Placeholder 2"/>
          <p:cNvSpPr>
            <a:spLocks noGrp="1"/>
          </p:cNvSpPr>
          <p:nvPr>
            <p:ph idx="1"/>
          </p:nvPr>
        </p:nvSpPr>
        <p:spPr>
          <a:xfrm>
            <a:off x="0" y="1992998"/>
            <a:ext cx="4572000" cy="4555285"/>
          </a:xfrm>
        </p:spPr>
        <p:txBody>
          <a:bodyPr>
            <a:normAutofit/>
          </a:bodyPr>
          <a:lstStyle/>
          <a:p>
            <a:pPr marL="0" indent="0">
              <a:buNone/>
            </a:pPr>
            <a:r>
              <a:t>• Early tools: Abacus (~2400 BC)</a:t>
            </a:r>
            <a:endParaRPr lang="en-US"/>
          </a:p>
          <a:p>
            <a:pPr marL="0" indent="0">
              <a:buNone/>
            </a:pPr>
            <a:endParaRPr/>
          </a:p>
          <a:p>
            <a:pPr marL="0" indent="0">
              <a:buNone/>
            </a:pPr>
            <a:r>
              <a:t>• 17th century: Mechanical calculators (Pascaline, Leibniz Wheel)</a:t>
            </a:r>
            <a:endParaRPr lang="en-US"/>
          </a:p>
          <a:p>
            <a:pPr marL="0" indent="0">
              <a:buNone/>
            </a:pPr>
            <a:endParaRPr/>
          </a:p>
          <a:p>
            <a:pPr marL="0" indent="0">
              <a:buNone/>
            </a:pPr>
            <a:r>
              <a:t>• 20th century: Electronic calculator</a:t>
            </a:r>
            <a:r>
              <a:rPr lang="en-US"/>
              <a:t>s</a:t>
            </a:r>
          </a:p>
          <a:p>
            <a:pPr marL="0" indent="0">
              <a:buNone/>
            </a:pPr>
            <a:endParaRPr/>
          </a:p>
          <a:p>
            <a:pPr marL="0" indent="0">
              <a:buNone/>
            </a:pPr>
            <a:r>
              <a:t>• 1970s: Pocket calculators become widespread</a:t>
            </a:r>
          </a:p>
        </p:txBody>
      </p:sp>
      <p:pic>
        <p:nvPicPr>
          <p:cNvPr id="1026" name="Picture 2" descr="Full view">
            <a:extLst>
              <a:ext uri="{FF2B5EF4-FFF2-40B4-BE49-F238E27FC236}">
                <a16:creationId xmlns:a16="http://schemas.microsoft.com/office/drawing/2014/main" id="{B4BD0939-5175-C69D-3C8F-E4E6F839EA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2094271"/>
            <a:ext cx="4414685" cy="42622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812" y="764373"/>
            <a:ext cx="8375828" cy="1293028"/>
          </a:xfrm>
        </p:spPr>
        <p:txBody>
          <a:bodyPr/>
          <a:lstStyle/>
          <a:p>
            <a:pPr algn="ctr"/>
            <a:r>
              <a:t>Types of Calculators</a:t>
            </a:r>
          </a:p>
        </p:txBody>
      </p:sp>
      <p:sp>
        <p:nvSpPr>
          <p:cNvPr id="3" name="Content Placeholder 2"/>
          <p:cNvSpPr>
            <a:spLocks noGrp="1"/>
          </p:cNvSpPr>
          <p:nvPr>
            <p:ph idx="1"/>
          </p:nvPr>
        </p:nvSpPr>
        <p:spPr>
          <a:xfrm>
            <a:off x="594360" y="2584502"/>
            <a:ext cx="7955280" cy="3778512"/>
          </a:xfrm>
        </p:spPr>
        <p:txBody>
          <a:bodyPr/>
          <a:lstStyle/>
          <a:p>
            <a:pPr marL="0" indent="0">
              <a:buNone/>
            </a:pPr>
            <a:r>
              <a:t>• Basic Calculator</a:t>
            </a:r>
            <a:endParaRPr lang="en-US"/>
          </a:p>
          <a:p>
            <a:pPr marL="0" indent="0">
              <a:buNone/>
            </a:pPr>
            <a:endParaRPr/>
          </a:p>
          <a:p>
            <a:pPr marL="0" indent="0">
              <a:buNone/>
            </a:pPr>
            <a:r>
              <a:t>• Scientific Calculator</a:t>
            </a:r>
            <a:endParaRPr lang="en-US"/>
          </a:p>
          <a:p>
            <a:pPr marL="0" indent="0">
              <a:buNone/>
            </a:pPr>
            <a:endParaRPr/>
          </a:p>
          <a:p>
            <a:pPr marL="0" indent="0">
              <a:buNone/>
            </a:pPr>
            <a:r>
              <a:t>• Graphing Calculator</a:t>
            </a:r>
            <a:endParaRPr lang="en-US"/>
          </a:p>
          <a:p>
            <a:pPr marL="0" indent="0">
              <a:buNone/>
            </a:pPr>
            <a:endParaRPr/>
          </a:p>
          <a:p>
            <a:pPr marL="0" indent="0">
              <a:buNone/>
            </a:pPr>
            <a:r>
              <a:t>• Financial Calculator</a:t>
            </a:r>
            <a:endParaRPr lang="en-US"/>
          </a:p>
          <a:p>
            <a:pPr marL="0" indent="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DA57E-D7F4-A54C-0BFF-07F3380B3EB3}"/>
              </a:ext>
            </a:extLst>
          </p:cNvPr>
          <p:cNvSpPr>
            <a:spLocks noGrp="1"/>
          </p:cNvSpPr>
          <p:nvPr>
            <p:ph type="title"/>
          </p:nvPr>
        </p:nvSpPr>
        <p:spPr>
          <a:xfrm>
            <a:off x="402021" y="764373"/>
            <a:ext cx="8147619" cy="1293028"/>
          </a:xfrm>
        </p:spPr>
        <p:txBody>
          <a:bodyPr>
            <a:normAutofit/>
          </a:bodyPr>
          <a:lstStyle/>
          <a:p>
            <a:pPr algn="ctr"/>
            <a:r>
              <a:rPr lang="en-US"/>
              <a:t>Basic Calculator</a:t>
            </a:r>
            <a:br>
              <a:rPr lang="en-US"/>
            </a:br>
            <a:endParaRPr lang="en-US"/>
          </a:p>
        </p:txBody>
      </p:sp>
      <p:sp>
        <p:nvSpPr>
          <p:cNvPr id="3" name="Content Placeholder 2">
            <a:extLst>
              <a:ext uri="{FF2B5EF4-FFF2-40B4-BE49-F238E27FC236}">
                <a16:creationId xmlns:a16="http://schemas.microsoft.com/office/drawing/2014/main" id="{3E497718-CE7E-F614-8B27-F0922CFE282A}"/>
              </a:ext>
            </a:extLst>
          </p:cNvPr>
          <p:cNvSpPr>
            <a:spLocks noGrp="1"/>
          </p:cNvSpPr>
          <p:nvPr>
            <p:ph idx="1"/>
          </p:nvPr>
        </p:nvSpPr>
        <p:spPr>
          <a:xfrm>
            <a:off x="93786" y="2002612"/>
            <a:ext cx="5710009" cy="4783596"/>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sz="1700"/>
              <a:t>A Basic Calculator is a simple, user-friendly electronic device designed to perform elementary arithmetic operations. It is the most common and widely used type of calculator</a:t>
            </a:r>
            <a:r>
              <a:rPr lang="en-US"/>
              <a:t>.</a:t>
            </a:r>
            <a:r>
              <a:rPr kumimoji="0" lang="en-US" altLang="en-US" b="1" i="0" u="none" strike="noStrike" cap="none" normalizeH="0" baseline="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i="0" u="none" strike="noStrike" cap="none" normalizeH="0" baseline="0">
                <a:ln>
                  <a:noFill/>
                </a:ln>
                <a:solidFill>
                  <a:schemeClr val="tx1"/>
                </a:solidFill>
                <a:effectLst/>
                <a:latin typeface="Arial" panose="020B0604020202020204" pitchFamily="34" charset="0"/>
              </a:rPr>
              <a:t>Four primary operations</a:t>
            </a:r>
            <a:r>
              <a:rPr kumimoji="0" lang="en-US" altLang="en-US" sz="1700" b="1" i="0" u="none" strike="noStrike" cap="none" normalizeH="0" baseline="0">
                <a:ln>
                  <a:noFill/>
                </a:ln>
                <a:solidFill>
                  <a:schemeClr val="tx1"/>
                </a:solidFill>
                <a:effectLst/>
                <a:latin typeface="Arial" panose="020B0604020202020204" pitchFamily="34" charset="0"/>
              </a:rPr>
              <a:t>:</a:t>
            </a:r>
            <a:r>
              <a:rPr kumimoji="0" lang="en-US" altLang="en-US" sz="1700" b="0" i="0" u="none" strike="noStrike" cap="none" normalizeH="0" baseline="0">
                <a:ln>
                  <a:noFill/>
                </a:ln>
                <a:solidFill>
                  <a:schemeClr val="tx1"/>
                </a:solidFill>
                <a:effectLst/>
                <a:latin typeface="Arial" panose="020B0604020202020204" pitchFamily="34" charset="0"/>
              </a:rPr>
              <a:t> Addition (+), Subtraction (−), Multiplication (×), and Division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7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a:ln>
                  <a:noFill/>
                </a:ln>
                <a:solidFill>
                  <a:schemeClr val="tx1"/>
                </a:solidFill>
                <a:effectLst/>
                <a:latin typeface="Arial" panose="020B0604020202020204" pitchFamily="34" charset="0"/>
              </a:rPr>
              <a:t>Number keys (0–9) </a:t>
            </a:r>
            <a:r>
              <a:rPr kumimoji="0" lang="en-US" altLang="en-US" sz="1600" b="0" i="0" u="none" strike="noStrike" cap="none" normalizeH="0" baseline="0">
                <a:ln>
                  <a:noFill/>
                </a:ln>
                <a:solidFill>
                  <a:schemeClr val="tx1"/>
                </a:solidFill>
                <a:effectLst/>
                <a:latin typeface="Arial" panose="020B0604020202020204" pitchFamily="34" charset="0"/>
              </a:rPr>
              <a:t>and </a:t>
            </a:r>
            <a:r>
              <a:rPr kumimoji="0" lang="en-US" altLang="en-US" sz="1600" i="0" u="none" strike="noStrike" cap="none" normalizeH="0" baseline="0">
                <a:ln>
                  <a:noFill/>
                </a:ln>
                <a:solidFill>
                  <a:schemeClr val="tx1"/>
                </a:solidFill>
                <a:effectLst/>
                <a:latin typeface="Arial" panose="020B0604020202020204" pitchFamily="34" charset="0"/>
              </a:rPr>
              <a:t>decimal point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i="0" u="none" strike="noStrike" cap="none" normalizeH="0" baseline="0">
                <a:ln>
                  <a:noFill/>
                </a:ln>
                <a:solidFill>
                  <a:schemeClr val="tx1"/>
                </a:solidFill>
                <a:effectLst/>
                <a:latin typeface="Arial" panose="020B0604020202020204" pitchFamily="34" charset="0"/>
              </a:rPr>
              <a:t>Clear (C/AC) button </a:t>
            </a:r>
            <a:r>
              <a:rPr kumimoji="0" lang="en-US" altLang="en-US" sz="1700" b="0" i="0" u="none" strike="noStrike" cap="none" normalizeH="0" baseline="0">
                <a:ln>
                  <a:noFill/>
                </a:ln>
                <a:solidFill>
                  <a:schemeClr val="tx1"/>
                </a:solidFill>
                <a:effectLst/>
                <a:latin typeface="Arial" panose="020B0604020202020204" pitchFamily="34" charset="0"/>
              </a:rPr>
              <a:t>to reset or clear the display.</a:t>
            </a:r>
          </a:p>
          <a:p>
            <a:pPr>
              <a:buFont typeface="Arial" panose="020B0604020202020204" pitchFamily="34" charset="0"/>
              <a:buChar char="•"/>
            </a:pPr>
            <a:r>
              <a:rPr lang="en-US" sz="1600"/>
              <a:t>Some models may include:</a:t>
            </a:r>
          </a:p>
          <a:p>
            <a:pPr marL="742950" lvl="1" indent="-285750">
              <a:buFont typeface="Arial" panose="020B0604020202020204" pitchFamily="34" charset="0"/>
              <a:buChar char="•"/>
            </a:pPr>
            <a:r>
              <a:rPr lang="en-US" sz="1600"/>
              <a:t>Percentage (%) function</a:t>
            </a:r>
          </a:p>
          <a:p>
            <a:pPr marL="742950" lvl="1" indent="-285750">
              <a:buFont typeface="Arial" panose="020B0604020202020204" pitchFamily="34" charset="0"/>
              <a:buChar char="•"/>
            </a:pPr>
            <a:r>
              <a:rPr lang="en-US" sz="1600"/>
              <a:t>Memory functions (M+, M-, MR, MC)</a:t>
            </a:r>
          </a:p>
          <a:p>
            <a:pPr marL="742950" lvl="1" indent="-285750">
              <a:buFont typeface="Arial" panose="020B0604020202020204" pitchFamily="34" charset="0"/>
              <a:buChar char="•"/>
            </a:pPr>
            <a:r>
              <a:rPr lang="en-US" sz="1600"/>
              <a:t>Square root (√) function</a:t>
            </a:r>
          </a:p>
          <a:p>
            <a:endParaRPr lang="en-US"/>
          </a:p>
          <a:p>
            <a:endParaRPr lang="en-US"/>
          </a:p>
        </p:txBody>
      </p:sp>
      <p:pic>
        <p:nvPicPr>
          <p:cNvPr id="7" name="Picture 6" descr="A calculator with a green screen">
            <a:extLst>
              <a:ext uri="{FF2B5EF4-FFF2-40B4-BE49-F238E27FC236}">
                <a16:creationId xmlns:a16="http://schemas.microsoft.com/office/drawing/2014/main" id="{692650A5-570B-5A47-5B6C-2C80FA40C00F}"/>
              </a:ext>
            </a:extLst>
          </p:cNvPr>
          <p:cNvPicPr>
            <a:picLocks noChangeAspect="1"/>
          </p:cNvPicPr>
          <p:nvPr/>
        </p:nvPicPr>
        <p:blipFill>
          <a:blip r:embed="rId2"/>
          <a:stretch>
            <a:fillRect/>
          </a:stretch>
        </p:blipFill>
        <p:spPr>
          <a:xfrm>
            <a:off x="5864252" y="2057401"/>
            <a:ext cx="3083266" cy="4601307"/>
          </a:xfrm>
          <a:prstGeom prst="rect">
            <a:avLst/>
          </a:prstGeom>
        </p:spPr>
      </p:pic>
    </p:spTree>
    <p:extLst>
      <p:ext uri="{BB962C8B-B14F-4D97-AF65-F5344CB8AC3E}">
        <p14:creationId xmlns:p14="http://schemas.microsoft.com/office/powerpoint/2010/main" val="944381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8B9BF-8467-AD0A-624A-415AA72821BC}"/>
              </a:ext>
            </a:extLst>
          </p:cNvPr>
          <p:cNvSpPr>
            <a:spLocks noGrp="1"/>
          </p:cNvSpPr>
          <p:nvPr>
            <p:ph type="title"/>
          </p:nvPr>
        </p:nvSpPr>
        <p:spPr>
          <a:xfrm>
            <a:off x="0" y="846387"/>
            <a:ext cx="8436285" cy="1080656"/>
          </a:xfrm>
        </p:spPr>
        <p:txBody>
          <a:bodyPr>
            <a:normAutofit fontScale="90000"/>
          </a:bodyPr>
          <a:lstStyle/>
          <a:p>
            <a:pPr algn="ctr"/>
            <a:r>
              <a:rPr lang="en-US"/>
              <a:t>Scientific Calculator</a:t>
            </a:r>
            <a:br>
              <a:rPr lang="en-US"/>
            </a:br>
            <a:endParaRPr lang="en-US"/>
          </a:p>
        </p:txBody>
      </p:sp>
      <p:sp>
        <p:nvSpPr>
          <p:cNvPr id="3" name="Content Placeholder 2">
            <a:extLst>
              <a:ext uri="{FF2B5EF4-FFF2-40B4-BE49-F238E27FC236}">
                <a16:creationId xmlns:a16="http://schemas.microsoft.com/office/drawing/2014/main" id="{546EA76E-382E-AF36-C986-6753251E3057}"/>
              </a:ext>
            </a:extLst>
          </p:cNvPr>
          <p:cNvSpPr>
            <a:spLocks noGrp="1"/>
          </p:cNvSpPr>
          <p:nvPr>
            <p:ph idx="1"/>
          </p:nvPr>
        </p:nvSpPr>
        <p:spPr>
          <a:xfrm>
            <a:off x="186281" y="1927044"/>
            <a:ext cx="5458817" cy="4798708"/>
          </a:xfrm>
        </p:spPr>
        <p:txBody>
          <a:bodyPr>
            <a:normAutofit fontScale="85000" lnSpcReduction="10000"/>
          </a:bodyPr>
          <a:lstStyle/>
          <a:p>
            <a:r>
              <a:rPr lang="en-US" sz="1900"/>
              <a:t>A Scientific Calculator is an advanced type of calculator designed to perform complex mathematical, scientific, and engineering calculations that go beyond basic arithmetic.</a:t>
            </a:r>
          </a:p>
          <a:p>
            <a:pPr marL="0" indent="0">
              <a:buNone/>
            </a:pPr>
            <a:endParaRPr lang="en-US"/>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Performs all basic arithmetic operations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a:ln>
                  <a:noFill/>
                </a:ln>
                <a:solidFill>
                  <a:schemeClr val="tx1"/>
                </a:solidFill>
                <a:effectLst/>
                <a:latin typeface="Arial" panose="020B0604020202020204" pitchFamily="34" charset="0"/>
              </a:rPr>
              <a:t>Includes advanced functions such as: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a:ln>
                  <a:noFill/>
                </a:ln>
                <a:solidFill>
                  <a:schemeClr val="tx1"/>
                </a:solidFill>
                <a:effectLst/>
                <a:latin typeface="Arial" panose="020B0604020202020204" pitchFamily="34" charset="0"/>
              </a:rPr>
              <a:t>Trigonometric functions:  </a:t>
            </a:r>
            <a:r>
              <a:rPr kumimoji="0" lang="en-US" altLang="en-US" sz="1800" b="0" i="0" u="none" strike="noStrike" cap="none" normalizeH="0" baseline="0">
                <a:ln>
                  <a:noFill/>
                </a:ln>
                <a:solidFill>
                  <a:schemeClr val="tx1"/>
                </a:solidFill>
                <a:effectLst/>
                <a:latin typeface="Arial" panose="020B0604020202020204" pitchFamily="34" charset="0"/>
              </a:rPr>
              <a:t>sin, cos, tan, and their inverses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a:ln>
                  <a:noFill/>
                </a:ln>
                <a:solidFill>
                  <a:schemeClr val="tx1"/>
                </a:solidFill>
                <a:effectLst/>
                <a:latin typeface="Arial" panose="020B0604020202020204" pitchFamily="34" charset="0"/>
              </a:rPr>
              <a:t>Exponential and logarithmic functions: </a:t>
            </a:r>
            <a:r>
              <a:rPr kumimoji="0" lang="en-US" altLang="en-US" sz="1800" b="0" i="0" u="none" strike="noStrike" cap="none" normalizeH="0" baseline="0">
                <a:ln>
                  <a:noFill/>
                </a:ln>
                <a:solidFill>
                  <a:schemeClr val="tx1"/>
                </a:solidFill>
                <a:effectLst/>
                <a:latin typeface="Arial" panose="020B0604020202020204" pitchFamily="34" charset="0"/>
              </a:rPr>
              <a:t>log, ln, </a:t>
            </a:r>
            <a:r>
              <a:rPr kumimoji="0" lang="en-US" altLang="en-US" sz="1800" b="0" i="0" u="none" strike="noStrike" cap="none" normalizeH="0" baseline="0" err="1">
                <a:ln>
                  <a:noFill/>
                </a:ln>
                <a:solidFill>
                  <a:schemeClr val="tx1"/>
                </a:solidFill>
                <a:effectLst/>
                <a:latin typeface="Arial" panose="020B0604020202020204" pitchFamily="34" charset="0"/>
              </a:rPr>
              <a:t>eˣ</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a:ln>
                  <a:noFill/>
                </a:ln>
                <a:solidFill>
                  <a:schemeClr val="tx1"/>
                </a:solidFill>
                <a:effectLst/>
                <a:latin typeface="Arial" panose="020B0604020202020204" pitchFamily="34" charset="0"/>
              </a:rPr>
              <a:t>Powers and roots:</a:t>
            </a:r>
            <a:r>
              <a:rPr kumimoji="0" lang="en-US" altLang="en-US" sz="1800" b="0" i="0" u="none" strike="noStrike" cap="none" normalizeH="0" baseline="0">
                <a:ln>
                  <a:noFill/>
                </a:ln>
                <a:solidFill>
                  <a:schemeClr val="tx1"/>
                </a:solidFill>
                <a:effectLst/>
                <a:latin typeface="Arial" panose="020B0604020202020204" pitchFamily="34" charset="0"/>
              </a:rPr>
              <a:t> x², </a:t>
            </a:r>
            <a:r>
              <a:rPr kumimoji="0" lang="en-US" altLang="en-US" sz="1800" b="0" i="0" u="none" strike="noStrike" cap="none" normalizeH="0" baseline="0" err="1">
                <a:ln>
                  <a:noFill/>
                </a:ln>
                <a:solidFill>
                  <a:schemeClr val="tx1"/>
                </a:solidFill>
                <a:effectLst/>
                <a:latin typeface="Arial" panose="020B0604020202020204" pitchFamily="34" charset="0"/>
              </a:rPr>
              <a:t>xʸ</a:t>
            </a:r>
            <a:r>
              <a:rPr kumimoji="0" lang="en-US" altLang="en-US" sz="1800" b="0" i="0" u="none" strike="noStrike" cap="none" normalizeH="0" baseline="0">
                <a:ln>
                  <a:noFill/>
                </a:ln>
                <a:solidFill>
                  <a:schemeClr val="tx1"/>
                </a:solidFill>
                <a:effectLst/>
                <a:latin typeface="Arial" panose="020B0604020202020204" pitchFamily="34" charset="0"/>
              </a:rPr>
              <a:t>, √, ⁿ√</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a:ln>
                  <a:noFill/>
                </a:ln>
                <a:solidFill>
                  <a:schemeClr val="tx1"/>
                </a:solidFill>
                <a:effectLst/>
                <a:latin typeface="Arial" panose="020B0604020202020204" pitchFamily="34" charset="0"/>
              </a:rPr>
              <a:t>Factorials:</a:t>
            </a:r>
            <a:r>
              <a:rPr kumimoji="0" lang="en-US" altLang="en-US" sz="1800" b="0" i="0" u="none" strike="noStrike" cap="none" normalizeH="0" baseline="0">
                <a:ln>
                  <a:noFill/>
                </a:ln>
                <a:solidFill>
                  <a:schemeClr val="tx1"/>
                </a:solidFill>
                <a:effectLst/>
                <a:latin typeface="Arial" panose="020B0604020202020204" pitchFamily="34" charset="0"/>
              </a:rPr>
              <a:t> 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a:ln>
                  <a:noFill/>
                </a:ln>
                <a:solidFill>
                  <a:schemeClr val="tx1"/>
                </a:solidFill>
                <a:effectLst/>
                <a:latin typeface="Arial" panose="020B0604020202020204" pitchFamily="34" charset="0"/>
              </a:rPr>
              <a:t>Fractions and complex numbers </a:t>
            </a:r>
            <a:r>
              <a:rPr kumimoji="0" lang="en-US" altLang="en-US" sz="1800" b="0" i="0" u="none" strike="noStrike" cap="none" normalizeH="0" baseline="0">
                <a:ln>
                  <a:noFill/>
                </a:ln>
                <a:solidFill>
                  <a:schemeClr val="tx1"/>
                </a:solidFill>
                <a:effectLst/>
                <a:latin typeface="Arial" panose="020B0604020202020204" pitchFamily="34" charset="0"/>
              </a:rPr>
              <a:t>(in some models)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May offer </a:t>
            </a:r>
            <a:r>
              <a:rPr kumimoji="0" lang="en-US" altLang="en-US" sz="1800" i="0" u="none" strike="noStrike" cap="none" normalizeH="0" baseline="0">
                <a:ln>
                  <a:noFill/>
                </a:ln>
                <a:solidFill>
                  <a:schemeClr val="tx1"/>
                </a:solidFill>
                <a:effectLst/>
                <a:latin typeface="Arial" panose="020B0604020202020204" pitchFamily="34" charset="0"/>
              </a:rPr>
              <a:t>memory storage, multi-line display, and syntax recall</a:t>
            </a:r>
          </a:p>
          <a:p>
            <a:endParaRPr lang="en-US"/>
          </a:p>
        </p:txBody>
      </p:sp>
      <p:pic>
        <p:nvPicPr>
          <p:cNvPr id="6" name="Picture 5" descr="A close-up of a calculator">
            <a:extLst>
              <a:ext uri="{FF2B5EF4-FFF2-40B4-BE49-F238E27FC236}">
                <a16:creationId xmlns:a16="http://schemas.microsoft.com/office/drawing/2014/main" id="{C020E24A-0838-2339-13BC-23F554D1099A}"/>
              </a:ext>
            </a:extLst>
          </p:cNvPr>
          <p:cNvPicPr>
            <a:picLocks noChangeAspect="1"/>
          </p:cNvPicPr>
          <p:nvPr/>
        </p:nvPicPr>
        <p:blipFill>
          <a:blip r:embed="rId2"/>
          <a:stretch>
            <a:fillRect/>
          </a:stretch>
        </p:blipFill>
        <p:spPr>
          <a:xfrm>
            <a:off x="5803794" y="1692774"/>
            <a:ext cx="3021901" cy="5032978"/>
          </a:xfrm>
          <a:prstGeom prst="rect">
            <a:avLst/>
          </a:prstGeom>
        </p:spPr>
      </p:pic>
    </p:spTree>
    <p:extLst>
      <p:ext uri="{BB962C8B-B14F-4D97-AF65-F5344CB8AC3E}">
        <p14:creationId xmlns:p14="http://schemas.microsoft.com/office/powerpoint/2010/main" val="1794671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3EBBC-D7AE-80E0-BE0C-897F7CF1F6D3}"/>
              </a:ext>
            </a:extLst>
          </p:cNvPr>
          <p:cNvSpPr>
            <a:spLocks noGrp="1"/>
          </p:cNvSpPr>
          <p:nvPr>
            <p:ph type="title"/>
          </p:nvPr>
        </p:nvSpPr>
        <p:spPr>
          <a:xfrm>
            <a:off x="151140" y="443220"/>
            <a:ext cx="8398500" cy="1463041"/>
          </a:xfrm>
        </p:spPr>
        <p:txBody>
          <a:bodyPr/>
          <a:lstStyle/>
          <a:p>
            <a:pPr algn="ctr"/>
            <a:r>
              <a:rPr lang="en-US"/>
              <a:t>Graphing Calculator</a:t>
            </a:r>
          </a:p>
        </p:txBody>
      </p:sp>
      <p:sp>
        <p:nvSpPr>
          <p:cNvPr id="3" name="Content Placeholder 2">
            <a:extLst>
              <a:ext uri="{FF2B5EF4-FFF2-40B4-BE49-F238E27FC236}">
                <a16:creationId xmlns:a16="http://schemas.microsoft.com/office/drawing/2014/main" id="{9839DD88-D0A9-6FA0-3F6D-21C6AC5CCEDE}"/>
              </a:ext>
            </a:extLst>
          </p:cNvPr>
          <p:cNvSpPr>
            <a:spLocks noGrp="1"/>
          </p:cNvSpPr>
          <p:nvPr>
            <p:ph idx="1"/>
          </p:nvPr>
        </p:nvSpPr>
        <p:spPr>
          <a:xfrm>
            <a:off x="151140" y="1789386"/>
            <a:ext cx="5153957" cy="5068613"/>
          </a:xfrm>
        </p:spPr>
        <p:txBody>
          <a:bodyPr>
            <a:normAutofit fontScale="70000" lnSpcReduction="20000"/>
          </a:bodyPr>
          <a:lstStyle/>
          <a:p>
            <a:r>
              <a:rPr lang="en-US" sz="2300"/>
              <a:t>A Graphing Calculator is a powerful, specialized calculator capable of plotting graphs, solving equations, and handling advanced mathematical computations involving variables and functions.</a:t>
            </a:r>
          </a:p>
          <a:p>
            <a:pPr marL="0" indent="0">
              <a:buNone/>
            </a:pPr>
            <a:endParaRPr lang="en-US"/>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0" i="0" u="none" strike="noStrike" cap="none" normalizeH="0" baseline="0">
                <a:ln>
                  <a:noFill/>
                </a:ln>
                <a:solidFill>
                  <a:schemeClr val="tx1"/>
                </a:solidFill>
                <a:effectLst/>
                <a:latin typeface="Arial" panose="020B0604020202020204" pitchFamily="34" charset="0"/>
              </a:rPr>
              <a:t>Performs all basic and scientific functions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3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i="0" u="none" strike="noStrike" cap="none" normalizeH="0" baseline="0">
                <a:ln>
                  <a:noFill/>
                </a:ln>
                <a:solidFill>
                  <a:schemeClr val="tx1"/>
                </a:solidFill>
                <a:effectLst/>
                <a:latin typeface="Arial" panose="020B0604020202020204" pitchFamily="34" charset="0"/>
              </a:rPr>
              <a:t>Graph plotting: </a:t>
            </a:r>
            <a:r>
              <a:rPr kumimoji="0" lang="en-US" altLang="en-US" sz="2300" b="0" i="0" u="none" strike="noStrike" cap="none" normalizeH="0" baseline="0">
                <a:ln>
                  <a:noFill/>
                </a:ln>
                <a:solidFill>
                  <a:schemeClr val="tx1"/>
                </a:solidFill>
                <a:effectLst/>
                <a:latin typeface="Arial" panose="020B0604020202020204" pitchFamily="34" charset="0"/>
              </a:rPr>
              <a:t>Visual representation of equations and inequalities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0" i="0" u="none" strike="noStrike" cap="none" normalizeH="0" baseline="0">
                <a:ln>
                  <a:noFill/>
                </a:ln>
                <a:solidFill>
                  <a:schemeClr val="tx1"/>
                </a:solidFill>
                <a:effectLst/>
                <a:latin typeface="Arial" panose="020B0604020202020204" pitchFamily="34" charset="0"/>
              </a:rPr>
              <a:t>Handles: F</a:t>
            </a:r>
            <a:r>
              <a:rPr kumimoji="0" lang="en-US" altLang="en-US" sz="2300" i="0" u="none" strike="noStrike" cap="none" normalizeH="0" baseline="0">
                <a:ln>
                  <a:noFill/>
                </a:ln>
                <a:solidFill>
                  <a:schemeClr val="tx1"/>
                </a:solidFill>
                <a:effectLst/>
                <a:latin typeface="Arial" panose="020B0604020202020204" pitchFamily="34" charset="0"/>
              </a:rPr>
              <a:t>unctions of multiple variables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30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i="0" u="none" strike="noStrike" cap="none" normalizeH="0" baseline="0">
                <a:ln>
                  <a:noFill/>
                </a:ln>
                <a:solidFill>
                  <a:schemeClr val="tx1"/>
                </a:solidFill>
                <a:effectLst/>
                <a:latin typeface="Arial" panose="020B0604020202020204" pitchFamily="34" charset="0"/>
              </a:rPr>
              <a:t>Matrix operations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30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i="0" u="none" strike="noStrike" cap="none" normalizeH="0" baseline="0">
                <a:ln>
                  <a:noFill/>
                </a:ln>
                <a:solidFill>
                  <a:schemeClr val="tx1"/>
                </a:solidFill>
                <a:effectLst/>
                <a:latin typeface="Arial" panose="020B0604020202020204" pitchFamily="34" charset="0"/>
              </a:rPr>
              <a:t>Statistical analysis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30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i="0" u="none" strike="noStrike" cap="none" normalizeH="0" baseline="0">
                <a:ln>
                  <a:noFill/>
                </a:ln>
                <a:solidFill>
                  <a:schemeClr val="tx1"/>
                </a:solidFill>
                <a:effectLst/>
                <a:latin typeface="Arial" panose="020B0604020202020204" pitchFamily="34" charset="0"/>
              </a:rPr>
              <a:t>Calculus functions </a:t>
            </a:r>
            <a:r>
              <a:rPr kumimoji="0" lang="en-US" altLang="en-US" sz="2300" b="0" i="0" u="none" strike="noStrike" cap="none" normalizeH="0" baseline="0">
                <a:ln>
                  <a:noFill/>
                </a:ln>
                <a:solidFill>
                  <a:schemeClr val="tx1"/>
                </a:solidFill>
                <a:effectLst/>
                <a:latin typeface="Arial" panose="020B0604020202020204" pitchFamily="34" charset="0"/>
              </a:rPr>
              <a:t>(derivatives, integrals)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3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i="0" u="none" strike="noStrike" cap="none" normalizeH="0" baseline="0">
                <a:ln>
                  <a:noFill/>
                </a:ln>
                <a:solidFill>
                  <a:schemeClr val="tx1"/>
                </a:solidFill>
                <a:effectLst/>
                <a:latin typeface="Arial" panose="020B0604020202020204" pitchFamily="34" charset="0"/>
              </a:rPr>
              <a:t>Programmable</a:t>
            </a:r>
            <a:r>
              <a:rPr kumimoji="0" lang="en-US" altLang="en-US" sz="2300" b="1" i="0" u="none" strike="noStrike" cap="none" normalizeH="0" baseline="0">
                <a:ln>
                  <a:noFill/>
                </a:ln>
                <a:solidFill>
                  <a:schemeClr val="tx1"/>
                </a:solidFill>
                <a:effectLst/>
                <a:latin typeface="Arial" panose="020B0604020202020204" pitchFamily="34" charset="0"/>
              </a:rPr>
              <a:t>:</a:t>
            </a:r>
            <a:r>
              <a:rPr kumimoji="0" lang="en-US" altLang="en-US" sz="2300" b="0" i="0" u="none" strike="noStrike" cap="none" normalizeH="0" baseline="0">
                <a:ln>
                  <a:noFill/>
                </a:ln>
                <a:solidFill>
                  <a:schemeClr val="tx1"/>
                </a:solidFill>
                <a:effectLst/>
                <a:latin typeface="Arial" panose="020B0604020202020204" pitchFamily="34" charset="0"/>
              </a:rPr>
              <a:t> Users can write and run custom programs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3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i="0" u="none" strike="noStrike" cap="none" normalizeH="0" baseline="0">
                <a:ln>
                  <a:noFill/>
                </a:ln>
                <a:solidFill>
                  <a:schemeClr val="tx1"/>
                </a:solidFill>
                <a:effectLst/>
                <a:latin typeface="Arial" panose="020B0604020202020204" pitchFamily="34" charset="0"/>
              </a:rPr>
              <a:t>Large display screen</a:t>
            </a:r>
            <a:r>
              <a:rPr kumimoji="0" lang="en-US" altLang="en-US" sz="2300" b="1" i="0" u="none" strike="noStrike" cap="none" normalizeH="0" baseline="0">
                <a:ln>
                  <a:noFill/>
                </a:ln>
                <a:solidFill>
                  <a:schemeClr val="tx1"/>
                </a:solidFill>
                <a:effectLst/>
                <a:latin typeface="Arial" panose="020B0604020202020204" pitchFamily="34" charset="0"/>
              </a:rPr>
              <a:t>:</a:t>
            </a:r>
            <a:r>
              <a:rPr kumimoji="0" lang="en-US" altLang="en-US" sz="2300" b="0" i="0" u="none" strike="noStrike" cap="none" normalizeH="0" baseline="0">
                <a:ln>
                  <a:noFill/>
                </a:ln>
                <a:solidFill>
                  <a:schemeClr val="tx1"/>
                </a:solidFill>
                <a:effectLst/>
                <a:latin typeface="Arial" panose="020B0604020202020204" pitchFamily="34" charset="0"/>
              </a:rPr>
              <a:t> For viewing graphs and multiple lines of input/output</a:t>
            </a:r>
            <a:endParaRPr lang="en-US" sz="2300"/>
          </a:p>
        </p:txBody>
      </p:sp>
      <p:pic>
        <p:nvPicPr>
          <p:cNvPr id="6" name="Picture 5" descr="A black calculator with a display">
            <a:extLst>
              <a:ext uri="{FF2B5EF4-FFF2-40B4-BE49-F238E27FC236}">
                <a16:creationId xmlns:a16="http://schemas.microsoft.com/office/drawing/2014/main" id="{7EECAC67-24A1-E478-914D-F908DB78AD86}"/>
              </a:ext>
            </a:extLst>
          </p:cNvPr>
          <p:cNvPicPr>
            <a:picLocks noChangeAspect="1"/>
          </p:cNvPicPr>
          <p:nvPr/>
        </p:nvPicPr>
        <p:blipFill>
          <a:blip r:embed="rId2"/>
          <a:stretch>
            <a:fillRect/>
          </a:stretch>
        </p:blipFill>
        <p:spPr>
          <a:xfrm>
            <a:off x="5811352" y="1789388"/>
            <a:ext cx="2954797" cy="4912996"/>
          </a:xfrm>
          <a:prstGeom prst="rect">
            <a:avLst/>
          </a:prstGeom>
        </p:spPr>
      </p:pic>
    </p:spTree>
    <p:extLst>
      <p:ext uri="{BB962C8B-B14F-4D97-AF65-F5344CB8AC3E}">
        <p14:creationId xmlns:p14="http://schemas.microsoft.com/office/powerpoint/2010/main" val="4090571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CB68F-F437-E9A1-AA06-1DF5F35195CB}"/>
              </a:ext>
            </a:extLst>
          </p:cNvPr>
          <p:cNvSpPr>
            <a:spLocks noGrp="1"/>
          </p:cNvSpPr>
          <p:nvPr>
            <p:ph type="title"/>
          </p:nvPr>
        </p:nvSpPr>
        <p:spPr>
          <a:xfrm>
            <a:off x="196483" y="521435"/>
            <a:ext cx="8353157" cy="1535966"/>
          </a:xfrm>
        </p:spPr>
        <p:txBody>
          <a:bodyPr/>
          <a:lstStyle/>
          <a:p>
            <a:pPr algn="ctr"/>
            <a:r>
              <a:rPr lang="en-US"/>
              <a:t>Financial Calculator</a:t>
            </a:r>
          </a:p>
        </p:txBody>
      </p:sp>
      <p:sp>
        <p:nvSpPr>
          <p:cNvPr id="3" name="Content Placeholder 2">
            <a:extLst>
              <a:ext uri="{FF2B5EF4-FFF2-40B4-BE49-F238E27FC236}">
                <a16:creationId xmlns:a16="http://schemas.microsoft.com/office/drawing/2014/main" id="{79473A4D-CECD-037D-AD1B-C0AB6A88D135}"/>
              </a:ext>
            </a:extLst>
          </p:cNvPr>
          <p:cNvSpPr>
            <a:spLocks noGrp="1"/>
          </p:cNvSpPr>
          <p:nvPr>
            <p:ph idx="1"/>
          </p:nvPr>
        </p:nvSpPr>
        <p:spPr>
          <a:xfrm>
            <a:off x="75570" y="2194560"/>
            <a:ext cx="4919623" cy="4663440"/>
          </a:xfrm>
        </p:spPr>
        <p:txBody>
          <a:bodyPr>
            <a:normAutofit fontScale="92500" lnSpcReduction="10000"/>
          </a:bodyPr>
          <a:lstStyle/>
          <a:p>
            <a:r>
              <a:rPr lang="en-US" sz="1600"/>
              <a:t>A Financial Calculator is a specialized calculator designed to solve problems related to finance, accounting, and business. It includes built-in functions that make complex financial calculations quick and accurate.</a:t>
            </a:r>
          </a:p>
          <a:p>
            <a:pPr marL="0" indent="0">
              <a:buNone/>
            </a:pPr>
            <a:endParaRPr lang="en-US" sz="1600"/>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0" i="0" u="none" strike="noStrike" cap="none" normalizeH="0" baseline="0">
                <a:ln>
                  <a:noFill/>
                </a:ln>
                <a:solidFill>
                  <a:schemeClr val="tx1"/>
                </a:solidFill>
                <a:effectLst/>
                <a:latin typeface="Arial" panose="020B0604020202020204" pitchFamily="34" charset="0"/>
              </a:rPr>
              <a:t>Performs time-value-of-money (TVM) calculations: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7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i="0" u="none" strike="noStrike" cap="none" normalizeH="0" baseline="0">
                <a:ln>
                  <a:noFill/>
                </a:ln>
                <a:solidFill>
                  <a:schemeClr val="tx1"/>
                </a:solidFill>
                <a:effectLst/>
                <a:latin typeface="Arial" panose="020B0604020202020204" pitchFamily="34" charset="0"/>
              </a:rPr>
              <a:t>Present Value (PV)</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i="0" u="none" strike="noStrike" cap="none" normalizeH="0" baseline="0">
                <a:ln>
                  <a:noFill/>
                </a:ln>
                <a:solidFill>
                  <a:schemeClr val="tx1"/>
                </a:solidFill>
                <a:effectLst/>
                <a:latin typeface="Arial" panose="020B0604020202020204" pitchFamily="34" charset="0"/>
              </a:rPr>
              <a:t>Future Value (FV)</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i="0" u="none" strike="noStrike" cap="none" normalizeH="0" baseline="0">
                <a:ln>
                  <a:noFill/>
                </a:ln>
                <a:solidFill>
                  <a:schemeClr val="tx1"/>
                </a:solidFill>
                <a:effectLst/>
                <a:latin typeface="Arial" panose="020B0604020202020204" pitchFamily="34" charset="0"/>
              </a:rPr>
              <a:t>Interest Rate (I/Y)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i="0" u="none" strike="noStrike" cap="none" normalizeH="0" baseline="0">
                <a:ln>
                  <a:noFill/>
                </a:ln>
                <a:solidFill>
                  <a:schemeClr val="tx1"/>
                </a:solidFill>
                <a:effectLst/>
                <a:latin typeface="Arial" panose="020B0604020202020204" pitchFamily="34" charset="0"/>
              </a:rPr>
              <a:t>Number of Periods (N)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i="0" u="none" strike="noStrike" cap="none" normalizeH="0" baseline="0">
                <a:ln>
                  <a:noFill/>
                </a:ln>
                <a:solidFill>
                  <a:schemeClr val="tx1"/>
                </a:solidFill>
                <a:effectLst/>
                <a:latin typeface="Arial" panose="020B0604020202020204" pitchFamily="34" charset="0"/>
              </a:rPr>
              <a:t>Payment Amount (PMT)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70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0" i="0" u="none" strike="noStrike" cap="none" normalizeH="0" baseline="0">
                <a:ln>
                  <a:noFill/>
                </a:ln>
                <a:solidFill>
                  <a:schemeClr val="tx1"/>
                </a:solidFill>
                <a:effectLst/>
                <a:latin typeface="Arial" panose="020B0604020202020204" pitchFamily="34" charset="0"/>
              </a:rPr>
              <a:t>Additional functions include: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7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i="0" u="none" strike="noStrike" cap="none" normalizeH="0" baseline="0">
                <a:ln>
                  <a:noFill/>
                </a:ln>
                <a:solidFill>
                  <a:schemeClr val="tx1"/>
                </a:solidFill>
                <a:effectLst/>
                <a:latin typeface="Arial" panose="020B0604020202020204" pitchFamily="34" charset="0"/>
              </a:rPr>
              <a:t>Cash flow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i="0" u="none" strike="noStrike" cap="none" normalizeH="0" baseline="0">
                <a:ln>
                  <a:noFill/>
                </a:ln>
                <a:solidFill>
                  <a:schemeClr val="tx1"/>
                </a:solidFill>
                <a:effectLst/>
                <a:latin typeface="Arial" panose="020B0604020202020204" pitchFamily="34" charset="0"/>
              </a:rPr>
              <a:t>Amortization schedules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i="0" u="none" strike="noStrike" cap="none" normalizeH="0" baseline="0">
                <a:ln>
                  <a:noFill/>
                </a:ln>
                <a:solidFill>
                  <a:schemeClr val="tx1"/>
                </a:solidFill>
                <a:effectLst/>
                <a:latin typeface="Arial" panose="020B0604020202020204" pitchFamily="34" charset="0"/>
              </a:rPr>
              <a:t>Depreciation methods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i="0" u="none" strike="noStrike" cap="none" normalizeH="0" baseline="0">
                <a:ln>
                  <a:noFill/>
                </a:ln>
                <a:solidFill>
                  <a:schemeClr val="tx1"/>
                </a:solidFill>
                <a:effectLst/>
                <a:latin typeface="Arial" panose="020B0604020202020204" pitchFamily="34" charset="0"/>
              </a:rPr>
              <a:t>Bond prices and yields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i="0" u="none" strike="noStrike" cap="none" normalizeH="0" baseline="0">
              <a:ln>
                <a:noFill/>
              </a:ln>
              <a:solidFill>
                <a:schemeClr val="tx1"/>
              </a:solidFill>
              <a:effectLst/>
              <a:latin typeface="Arial" panose="020B0604020202020204" pitchFamily="34" charset="0"/>
            </a:endParaRPr>
          </a:p>
          <a:p>
            <a:endParaRPr lang="en-US"/>
          </a:p>
        </p:txBody>
      </p:sp>
      <p:sp>
        <p:nvSpPr>
          <p:cNvPr id="4" name="Rectangle 1">
            <a:extLst>
              <a:ext uri="{FF2B5EF4-FFF2-40B4-BE49-F238E27FC236}">
                <a16:creationId xmlns:a16="http://schemas.microsoft.com/office/drawing/2014/main" id="{9F566D96-230B-2B94-6E11-D0ECC7749312}"/>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 name="Picture 5" descr="A calculator and glasses on papers">
            <a:extLst>
              <a:ext uri="{FF2B5EF4-FFF2-40B4-BE49-F238E27FC236}">
                <a16:creationId xmlns:a16="http://schemas.microsoft.com/office/drawing/2014/main" id="{E48B3455-FC7D-D298-FAA9-B2CCDD32AA4F}"/>
              </a:ext>
            </a:extLst>
          </p:cNvPr>
          <p:cNvPicPr>
            <a:picLocks noChangeAspect="1"/>
          </p:cNvPicPr>
          <p:nvPr/>
        </p:nvPicPr>
        <p:blipFill>
          <a:blip r:embed="rId2"/>
          <a:stretch>
            <a:fillRect/>
          </a:stretch>
        </p:blipFill>
        <p:spPr>
          <a:xfrm>
            <a:off x="5055650" y="2194559"/>
            <a:ext cx="3831410" cy="4432951"/>
          </a:xfrm>
          <a:prstGeom prst="rect">
            <a:avLst/>
          </a:prstGeom>
        </p:spPr>
      </p:pic>
    </p:spTree>
    <p:extLst>
      <p:ext uri="{BB962C8B-B14F-4D97-AF65-F5344CB8AC3E}">
        <p14:creationId xmlns:p14="http://schemas.microsoft.com/office/powerpoint/2010/main" val="3678471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355" y="688803"/>
            <a:ext cx="8947518" cy="1293028"/>
          </a:xfrm>
        </p:spPr>
        <p:txBody>
          <a:bodyPr/>
          <a:lstStyle/>
          <a:p>
            <a:pPr algn="ctr"/>
            <a:r>
              <a:t>Components of a Calculator</a:t>
            </a:r>
          </a:p>
        </p:txBody>
      </p:sp>
      <p:sp>
        <p:nvSpPr>
          <p:cNvPr id="3" name="Content Placeholder 2"/>
          <p:cNvSpPr>
            <a:spLocks noGrp="1"/>
          </p:cNvSpPr>
          <p:nvPr>
            <p:ph idx="1"/>
          </p:nvPr>
        </p:nvSpPr>
        <p:spPr>
          <a:xfrm>
            <a:off x="113355" y="2289780"/>
            <a:ext cx="5100991" cy="4454107"/>
          </a:xfrm>
        </p:spPr>
        <p:txBody>
          <a:bodyPr/>
          <a:lstStyle/>
          <a:p>
            <a:pPr>
              <a:buFont typeface="Arial" panose="020B0604020202020204" pitchFamily="34" charset="0"/>
              <a:buChar char="•"/>
            </a:pPr>
            <a:r>
              <a:rPr lang="en-US" b="1"/>
              <a:t>Input:</a:t>
            </a:r>
            <a:r>
              <a:rPr lang="en-US"/>
              <a:t> Keypad for entering numbers and operations.</a:t>
            </a:r>
          </a:p>
          <a:p>
            <a:pPr>
              <a:buFont typeface="Arial" panose="020B0604020202020204" pitchFamily="34" charset="0"/>
              <a:buChar char="•"/>
            </a:pPr>
            <a:r>
              <a:rPr lang="en-US" b="1"/>
              <a:t>Processor:</a:t>
            </a:r>
            <a:r>
              <a:rPr lang="en-US"/>
              <a:t> Executes arithmetic and logic operations.</a:t>
            </a:r>
          </a:p>
          <a:p>
            <a:pPr>
              <a:buFont typeface="Arial" panose="020B0604020202020204" pitchFamily="34" charset="0"/>
              <a:buChar char="•"/>
            </a:pPr>
            <a:r>
              <a:rPr lang="en-US" b="1"/>
              <a:t>Memory:</a:t>
            </a:r>
            <a:r>
              <a:rPr lang="en-US"/>
              <a:t> Temporarily stores values and results.</a:t>
            </a:r>
          </a:p>
          <a:p>
            <a:pPr>
              <a:buFont typeface="Arial" panose="020B0604020202020204" pitchFamily="34" charset="0"/>
              <a:buChar char="•"/>
            </a:pPr>
            <a:r>
              <a:rPr lang="en-US" b="1"/>
              <a:t>Output:</a:t>
            </a:r>
            <a:r>
              <a:rPr lang="en-US"/>
              <a:t> LCD or LED display for showing the result.</a:t>
            </a:r>
          </a:p>
          <a:p>
            <a:pPr>
              <a:buFont typeface="Arial" panose="020B0604020202020204" pitchFamily="34" charset="0"/>
              <a:buChar char="•"/>
            </a:pPr>
            <a:r>
              <a:rPr lang="en-US" b="1"/>
              <a:t>Power Source:</a:t>
            </a:r>
            <a:r>
              <a:rPr lang="en-US"/>
              <a:t> Battery, solar power, or plug-in.</a:t>
            </a:r>
          </a:p>
          <a:p>
            <a:pPr marL="0" indent="0">
              <a:buNone/>
            </a:pPr>
            <a:endParaRPr/>
          </a:p>
        </p:txBody>
      </p:sp>
      <p:pic>
        <p:nvPicPr>
          <p:cNvPr id="8194" name="Picture 2" descr="This may contain: a blue calculator labeled with instructions on how to use the calculator">
            <a:extLst>
              <a:ext uri="{FF2B5EF4-FFF2-40B4-BE49-F238E27FC236}">
                <a16:creationId xmlns:a16="http://schemas.microsoft.com/office/drawing/2014/main" id="{CC49D1D8-FB08-8697-6E86-EFFE03B57B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4346" y="2289780"/>
            <a:ext cx="3680271" cy="43528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Application>Microsoft Office PowerPoint</Application>
  <PresentationFormat>On-screen Show (4:3)</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Vapor Trail</vt:lpstr>
      <vt:lpstr>Calculator</vt:lpstr>
      <vt:lpstr>Introduction</vt:lpstr>
      <vt:lpstr>History of the Calculator</vt:lpstr>
      <vt:lpstr>Types of Calculators</vt:lpstr>
      <vt:lpstr>Basic Calculator </vt:lpstr>
      <vt:lpstr>Scientific Calculator </vt:lpstr>
      <vt:lpstr>Graphing Calculator</vt:lpstr>
      <vt:lpstr>Financial Calculator</vt:lpstr>
      <vt:lpstr>Components of a Calculator</vt:lpstr>
      <vt:lpstr>How a Calculator Works</vt:lpstr>
      <vt:lpstr>Uses of Calculators</vt:lpstr>
      <vt:lpstr>CODE</vt:lpstr>
      <vt:lpstr>Learning Outcomes</vt:lpstr>
      <vt:lpstr>Future Scope</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Calculator</dc:title>
  <dc:subject/>
  <dc:creator/>
  <cp:keywords/>
  <dc:description>generated using python-pptx</dc:description>
  <cp:lastModifiedBy>gauri dhangar</cp:lastModifiedBy>
  <cp:revision>1</cp:revision>
  <dcterms:created xsi:type="dcterms:W3CDTF">2013-01-27T09:14:16Z</dcterms:created>
  <dcterms:modified xsi:type="dcterms:W3CDTF">2025-05-18T14:18:00Z</dcterms:modified>
  <cp:category/>
</cp:coreProperties>
</file>