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70" r:id="rId11"/>
    <p:sldId id="272" r:id="rId12"/>
    <p:sldId id="282" r:id="rId13"/>
    <p:sldId id="281" r:id="rId14"/>
    <p:sldId id="283" r:id="rId15"/>
    <p:sldId id="278" r:id="rId16"/>
    <p:sldId id="279" r:id="rId17"/>
    <p:sldId id="280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DM Sans Italics" panose="020B0604020202020204" charset="0"/>
      <p:regular r:id="rId27"/>
    </p:embeddedFont>
    <p:embeddedFont>
      <p:font typeface="Mongolian Baiti" panose="03000500000000000000" pitchFamily="66" charset="0"/>
      <p:regular r:id="rId28"/>
    </p:embeddedFont>
    <p:embeddedFont>
      <p:font typeface="Montserrat Classic Bold" panose="020B0604020202020204" charset="0"/>
      <p:regular r:id="rId29"/>
    </p:embeddedFont>
    <p:embeddedFont>
      <p:font typeface="News Gothic MT" panose="020B0504020203020204" pitchFamily="34" charset="0"/>
      <p:regular r:id="rId30"/>
      <p:bold r:id="rId31"/>
      <p:italic r:id="rId32"/>
    </p:embeddedFont>
    <p:embeddedFont>
      <p:font typeface="Nirmala Text" panose="020B0502040204020203" pitchFamily="34" charset="0"/>
      <p:regular r:id="rId33"/>
    </p:embeddedFont>
    <p:embeddedFont>
      <p:font typeface="Nirmala Text Semilight" panose="020B0402040204020203" pitchFamily="34" charset="0"/>
      <p:regular r:id="rId34"/>
    </p:embeddedFont>
    <p:embeddedFont>
      <p:font typeface="Nirmala UI Semilight" panose="020B0402040204020203" pitchFamily="34" charset="0"/>
      <p:regular r:id="rId35"/>
    </p:embeddedFont>
    <p:embeddedFont>
      <p:font typeface="Oswald" panose="00000500000000000000" pitchFamily="2" charset="0"/>
      <p:regular r:id="rId36"/>
      <p:bold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9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6" y="3199284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8" y="4625010"/>
            <a:ext cx="9815306" cy="2555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5400" spc="1610" dirty="0">
                <a:solidFill>
                  <a:srgbClr val="231F20"/>
                </a:solidFill>
                <a:latin typeface="News Gothic MT" panose="020B0504020203020204" pitchFamily="34" charset="0"/>
              </a:rPr>
              <a:t>With</a:t>
            </a:r>
            <a:r>
              <a:rPr lang="en-US" sz="13000" spc="1610" dirty="0">
                <a:solidFill>
                  <a:srgbClr val="231F20"/>
                </a:solidFill>
                <a:latin typeface="News Gothic MT" panose="020B0504020203020204" pitchFamily="34" charset="0"/>
              </a:rPr>
              <a:t> </a:t>
            </a:r>
            <a:r>
              <a:rPr lang="en-US" sz="5400" spc="1610" dirty="0">
                <a:solidFill>
                  <a:srgbClr val="231F20"/>
                </a:solidFill>
                <a:latin typeface="News Gothic MT" panose="020B0504020203020204" pitchFamily="34" charset="0"/>
              </a:rPr>
              <a:t>JDBC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11308453" cy="1087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5400" spc="692" dirty="0">
                <a:solidFill>
                  <a:srgbClr val="231F20"/>
                </a:solidFill>
                <a:latin typeface="News Gothic MT" panose="020B0504020203020204" pitchFamily="34" charset="0"/>
              </a:rPr>
              <a:t>Banking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04759" y="1143539"/>
            <a:ext cx="12057353" cy="1626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News Gothic MT" panose="020B0504020203020204" pitchFamily="34" charset="0"/>
              </a:rPr>
              <a:t>Method CHAINING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2643142" y="3428988"/>
            <a:ext cx="133741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DM Sans" charset="0"/>
              </a:rPr>
              <a:t> Programming technique known as "method chaining" entails invoking </a:t>
            </a:r>
          </a:p>
          <a:p>
            <a:r>
              <a:rPr lang="en-US" sz="2800" dirty="0">
                <a:latin typeface="DM Sans" charset="0"/>
              </a:rPr>
              <a:t>several methods on an object within a single, continuous line of code. </a:t>
            </a:r>
          </a:p>
          <a:p>
            <a:endParaRPr lang="en-US" sz="2800" dirty="0">
              <a:latin typeface="DM Sans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DM Sans" charset="0"/>
              </a:rPr>
              <a:t> Every method in a method chain is called based on the outcome of the </a:t>
            </a:r>
          </a:p>
          <a:p>
            <a:r>
              <a:rPr lang="en-US" sz="2800" dirty="0">
                <a:latin typeface="DM Sans" charset="0"/>
              </a:rPr>
              <a:t>one before it, and the process keeps going until the intended tasks are finished.</a:t>
            </a:r>
          </a:p>
          <a:p>
            <a:endParaRPr lang="en-US" sz="2800" dirty="0">
              <a:latin typeface="DM Sans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DM Sans" charset="0"/>
              </a:rPr>
              <a:t> It enhances code readability and conciseness, making complex operations </a:t>
            </a:r>
          </a:p>
          <a:p>
            <a:r>
              <a:rPr lang="en-US" sz="2800" dirty="0">
                <a:latin typeface="DM Sans" charset="0"/>
              </a:rPr>
              <a:t>more straightforward.</a:t>
            </a:r>
          </a:p>
          <a:p>
            <a:br>
              <a:rPr lang="en-US" sz="2800" dirty="0">
                <a:latin typeface="DM Sans" charset="0"/>
              </a:rPr>
            </a:br>
            <a:endParaRPr lang="en-US" sz="2800" dirty="0"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49316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ESTABLISHING DATABASE CONNECTION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This functionality involves establishing a connection to the MySQL database to facilitate interactions with transaction records.</a:t>
                      </a:r>
                      <a:endParaRPr lang="en-US" sz="26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0671" lvl="1" indent="0" algn="l">
                        <a:lnSpc>
                          <a:spcPts val="3640"/>
                        </a:lnSpc>
                        <a:buFont typeface="Wingdings" pitchFamily="2" charset="2"/>
                        <a:buChar char="Ø"/>
                        <a:defRPr/>
                      </a:pPr>
                      <a:r>
                        <a:rPr lang="en-US" sz="2600" b="1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600" b="1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Implementation Details:</a:t>
                      </a:r>
                    </a:p>
                    <a:p>
                      <a:pPr marL="280671" marR="0" lvl="1" indent="0" algn="l" defTabSz="914400" rtl="0" eaLnBrk="1" fontAlgn="auto" latinLnBrk="0" hangingPunct="1">
                        <a:lnSpc>
                          <a:spcPts val="3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Uses JDBC to load the MySQL driver and establish a connection.</a:t>
                      </a:r>
                      <a:r>
                        <a:rPr lang="en-US" sz="2600" b="0" i="0" kern="1200" baseline="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Ensures the connection is created only if it does not already exist.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Wingdings" pitchFamily="2" charset="2"/>
                        <a:buChar char="Ø"/>
                        <a:defRPr/>
                      </a:pPr>
                      <a:r>
                        <a:rPr lang="en-US" sz="2600" b="1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 Considerations:</a:t>
                      </a:r>
                      <a:endParaRPr lang="en-US" sz="2600" b="0" i="0" kern="1200" dirty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/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Handles exceptions related to database connection, printing stack traces if necessary.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Arial"/>
                        <a:buNone/>
                        <a:defRPr/>
                      </a:pP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49316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UPDATING </a:t>
                      </a:r>
                      <a:r>
                        <a:rPr lang="en-US" sz="2600" baseline="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TRANSACTION RECORDS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This functionality involves updating transaction details, such as new balance and transaction status, in the database.</a:t>
                      </a:r>
                      <a:endParaRPr lang="en-US" sz="26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Parameters:</a:t>
                      </a:r>
                      <a:endParaRPr lang="en-US" sz="2600" b="0" i="0" kern="1200" dirty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err="1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newBal</a:t>
                      </a: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: New balance after the transaction.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validity: Transaction validity status (Valid/Invalid).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err="1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transID</a:t>
                      </a: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: Unique identifier for the transaction.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endParaRPr lang="en-US" sz="2600" b="0" i="0" kern="1200" dirty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Implementation Details:</a:t>
                      </a:r>
                      <a:endParaRPr lang="en-US" sz="2600" b="0" i="0" kern="1200" dirty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Prepares and executes an SQL update statement using JDBC.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Updates the </a:t>
                      </a:r>
                      <a:r>
                        <a:rPr lang="en-US" sz="2600" b="0" i="0" kern="1200" dirty="0" err="1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NewBal</a:t>
                      </a: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and </a:t>
                      </a:r>
                      <a:r>
                        <a:rPr lang="en-US" sz="2600" b="0" i="0" kern="1200" dirty="0" err="1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TransStat</a:t>
                      </a: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columns in the transactions table.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Arial"/>
                        <a:buNone/>
                        <a:defRPr/>
                      </a:pP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49316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INSERTING</a:t>
                      </a:r>
                      <a:r>
                        <a:rPr lang="en-US" sz="2600" baseline="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 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TRANSACTION RECORDS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This functionality involves inserting transaction records into the appropriate tables based on their validity.</a:t>
                      </a:r>
                      <a:endParaRPr lang="en-US" sz="26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Parameters:</a:t>
                      </a:r>
                      <a:endParaRPr lang="en-US" sz="2600" b="0" i="0" kern="1200" dirty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err="1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tableName</a:t>
                      </a: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: Name of the table (</a:t>
                      </a:r>
                      <a:r>
                        <a:rPr lang="en-US" sz="2600" b="0" i="0" kern="1200" dirty="0" err="1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ValidTrans</a:t>
                      </a: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/</a:t>
                      </a:r>
                      <a:r>
                        <a:rPr lang="en-US" sz="2600" b="0" i="0" kern="1200" dirty="0" err="1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InValidTrans</a:t>
                      </a: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).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err="1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transID</a:t>
                      </a: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</a:t>
                      </a:r>
                      <a:r>
                        <a:rPr lang="en-US" sz="2600" b="0" i="0" kern="1200" dirty="0" err="1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transType</a:t>
                      </a: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</a:t>
                      </a:r>
                      <a:r>
                        <a:rPr lang="en-US" sz="2600" b="0" i="0" kern="1200" dirty="0" err="1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transAmt</a:t>
                      </a: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: Transaction details.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validity: Transaction validity status (Valid/Invalid).</a:t>
                      </a:r>
                    </a:p>
                    <a:p>
                      <a:r>
                        <a:rPr lang="en-US" sz="2600" b="1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   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baseline="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 </a:t>
                      </a:r>
                      <a:r>
                        <a:rPr lang="en-US" sz="2600" b="1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Implementation Details:</a:t>
                      </a:r>
                      <a:endParaRPr lang="en-US" sz="2600" b="0" i="0" kern="1200" dirty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Determines the appropriate SQL query based on the table name.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Prepares and executes the insertion statement using JDBC.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Arial"/>
                        <a:buNone/>
                        <a:defRPr/>
                      </a:pP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49316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DISPLAY</a:t>
                      </a:r>
                      <a:r>
                        <a:rPr lang="en-US" sz="2600" baseline="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 ALL TRANSACTION RECORDS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This functionality involves displaying all transaction records from the </a:t>
                      </a:r>
                      <a:r>
                        <a:rPr lang="en-US" sz="2600" dirty="0">
                          <a:latin typeface="Mongolian Baiti" pitchFamily="66" charset="0"/>
                          <a:cs typeface="Mongolian Baiti" pitchFamily="66" charset="0"/>
                        </a:rPr>
                        <a:t>transactions</a:t>
                      </a: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</a:t>
                      </a:r>
                      <a:r>
                        <a:rPr lang="en-US" sz="2600" dirty="0" err="1">
                          <a:latin typeface="Mongolian Baiti" pitchFamily="66" charset="0"/>
                          <a:cs typeface="Mongolian Baiti" pitchFamily="66" charset="0"/>
                        </a:rPr>
                        <a:t>ValidTrans</a:t>
                      </a: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and </a:t>
                      </a:r>
                      <a:r>
                        <a:rPr lang="en-US" sz="2600" dirty="0" err="1">
                          <a:latin typeface="Mongolian Baiti" pitchFamily="66" charset="0"/>
                          <a:cs typeface="Mongolian Baiti" pitchFamily="66" charset="0"/>
                        </a:rPr>
                        <a:t>InValidTrans</a:t>
                      </a:r>
                      <a:r>
                        <a:rPr lang="en-US" sz="2600" b="0" i="0" kern="1200" dirty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tables.</a:t>
                      </a:r>
                      <a:endParaRPr lang="en-US" sz="26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dirty="0">
                          <a:latin typeface="Mongolian Baiti" pitchFamily="66" charset="0"/>
                          <a:cs typeface="Mongolian Baiti" pitchFamily="66" charset="0"/>
                        </a:rPr>
                        <a:t> Implementation Details :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600" dirty="0">
                          <a:latin typeface="Mongolian Baiti" pitchFamily="66" charset="0"/>
                          <a:cs typeface="Mongolian Baiti" pitchFamily="66" charset="0"/>
                        </a:rPr>
                        <a:t>    Executes SQL queries to fetch records from the respective tables.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600" dirty="0">
                          <a:latin typeface="Mongolian Baiti" pitchFamily="66" charset="0"/>
                          <a:cs typeface="Mongolian Baiti" pitchFamily="66" charset="0"/>
                        </a:rPr>
                        <a:t>    Prints the retrieved records to the console in a formatted manner.</a:t>
                      </a:r>
                    </a:p>
                    <a:p>
                      <a:endParaRPr lang="en-US" sz="2600" dirty="0">
                        <a:latin typeface="Mongolian Baiti" pitchFamily="66" charset="0"/>
                        <a:cs typeface="Mongolian Baiti" pitchFamily="66" charset="0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dirty="0">
                          <a:latin typeface="Mongolian Baiti" pitchFamily="66" charset="0"/>
                          <a:cs typeface="Mongolian Baiti" pitchFamily="66" charset="0"/>
                        </a:rPr>
                        <a:t> Considerations :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600" dirty="0">
                          <a:latin typeface="Mongolian Baiti" pitchFamily="66" charset="0"/>
                          <a:cs typeface="Mongolian Baiti" pitchFamily="66" charset="0"/>
                        </a:rPr>
                        <a:t>    Handles SQL exceptions and prints stack traces in case of errors.</a:t>
                      </a:r>
                    </a:p>
                    <a:p>
                      <a:br>
                        <a:rPr lang="en-US" dirty="0"/>
                      </a:b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857324" y="6215070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Freeform 29"/>
          <p:cNvSpPr/>
          <p:nvPr/>
        </p:nvSpPr>
        <p:spPr>
          <a:xfrm rot="-10799999">
            <a:off x="-3791558" y="-6165174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2000200" y="1701347"/>
            <a:ext cx="15676378" cy="1241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91"/>
              </a:lnSpc>
            </a:pPr>
            <a:r>
              <a:rPr lang="en-US" sz="5400" spc="801" dirty="0">
                <a:solidFill>
                  <a:srgbClr val="231F20"/>
                </a:solidFill>
                <a:latin typeface="News Gothic MT" panose="020B0504020203020204" pitchFamily="34" charset="0"/>
              </a:rPr>
              <a:t>OPERATING ENVIRONMENT</a:t>
            </a:r>
          </a:p>
        </p:txBody>
      </p:sp>
      <p:sp>
        <p:nvSpPr>
          <p:cNvPr id="27" name="AutoShape 5"/>
          <p:cNvSpPr/>
          <p:nvPr/>
        </p:nvSpPr>
        <p:spPr>
          <a:xfrm>
            <a:off x="8929686" y="3214674"/>
            <a:ext cx="45719" cy="614366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27"/>
          <p:cNvSpPr txBox="1"/>
          <p:nvPr/>
        </p:nvSpPr>
        <p:spPr>
          <a:xfrm>
            <a:off x="2071638" y="3428988"/>
            <a:ext cx="700092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DM Sans" charset="0"/>
              </a:rPr>
              <a:t>Database and Server:</a:t>
            </a:r>
            <a:endParaRPr lang="en-US" sz="3600" dirty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latin typeface="DM Sans" charset="0"/>
              </a:rPr>
              <a:t> MySQL Server: Ensure proper configuration.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latin typeface="DM Sans" charset="0"/>
              </a:rPr>
              <a:t> Version: Compatible with MySQL, </a:t>
            </a:r>
          </a:p>
          <a:p>
            <a:r>
              <a:rPr lang="en-US" sz="2800" dirty="0">
                <a:latin typeface="DM Sans" charset="0"/>
              </a:rPr>
              <a:t>specify the version.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44002" y="3428988"/>
            <a:ext cx="864399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DM Sans" charset="0"/>
              </a:rPr>
              <a:t>Java Environment:</a:t>
            </a:r>
            <a:endParaRPr lang="en-US" sz="3600" dirty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latin typeface="DM Sans" charset="0"/>
              </a:rPr>
              <a:t> JRE Version: Specify the required Java Runtime Environment version.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latin typeface="DM Sans" charset="0"/>
              </a:rPr>
              <a:t> Dependencies: List necessary libraries or dependencies.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00200" y="6643698"/>
            <a:ext cx="66437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DM Sans" charset="0"/>
              </a:rPr>
              <a:t>Development Environment:</a:t>
            </a:r>
            <a:endParaRPr lang="en-US" sz="3600" dirty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latin typeface="DM Sans" charset="0"/>
              </a:rPr>
              <a:t> Integrated Development Environment (IDE): Mention the IDE used for development (e.g., </a:t>
            </a:r>
            <a:r>
              <a:rPr lang="en-US" sz="2800" dirty="0" err="1">
                <a:latin typeface="DM Sans" charset="0"/>
              </a:rPr>
              <a:t>IntelliJ</a:t>
            </a:r>
            <a:r>
              <a:rPr lang="en-US" sz="2800" dirty="0">
                <a:latin typeface="DM Sans" charset="0"/>
              </a:rPr>
              <a:t> IDEA, Eclipse).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44066" y="6572260"/>
            <a:ext cx="85011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DM Sans" charset="0"/>
              </a:rPr>
              <a:t>Network and Configuration:</a:t>
            </a:r>
            <a:endParaRPr lang="en-US" sz="3600" dirty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latin typeface="DM Sans" charset="0"/>
              </a:rPr>
              <a:t> Connection: Stable network connection to the MySQL database server.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latin typeface="DM Sans" charset="0"/>
              </a:rPr>
              <a:t> Ports: Specify required open network ports.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latin typeface="DM Sans" charset="0"/>
              </a:rPr>
              <a:t> Security: Briefly mention security measures and configuration files.</a:t>
            </a:r>
          </a:p>
          <a:p>
            <a:endParaRPr lang="en-US" sz="2800" dirty="0"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71573" y="388159"/>
            <a:ext cx="13973228" cy="1122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News Gothic MT" panose="020B0504020203020204" pitchFamily="34" charset="0"/>
              </a:rPr>
              <a:t>Hierarchy of Project Artifacts</a:t>
            </a:r>
          </a:p>
        </p:txBody>
      </p:sp>
      <p:pic>
        <p:nvPicPr>
          <p:cNvPr id="8" name="Picture 7" descr="Screenshot (60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572" y="2357418"/>
            <a:ext cx="15504980" cy="607223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52775" y="4761476"/>
            <a:ext cx="6065708" cy="69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62"/>
              </a:lnSpc>
              <a:spcBef>
                <a:spcPct val="0"/>
              </a:spcBef>
            </a:pPr>
            <a:r>
              <a:rPr lang="en-US" sz="4044" dirty="0">
                <a:solidFill>
                  <a:srgbClr val="000000"/>
                </a:solidFill>
                <a:latin typeface="DM Sans Italics"/>
              </a:rPr>
              <a:t>By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5886" y="4895020"/>
            <a:ext cx="37721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>
                <a:latin typeface="DM Sans Italics" charset="0"/>
              </a:rPr>
              <a:t>Gauri Sonawane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2804E-71A4-3A78-8ACB-D9E57F56BD27}"/>
              </a:ext>
            </a:extLst>
          </p:cNvPr>
          <p:cNvSpPr txBox="1"/>
          <p:nvPr/>
        </p:nvSpPr>
        <p:spPr>
          <a:xfrm>
            <a:off x="743048" y="3688368"/>
            <a:ext cx="5739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THANKYOU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841463"/>
            <a:ext cx="1400485" cy="6858583"/>
            <a:chOff x="0" y="0"/>
            <a:chExt cx="368852" cy="18063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806376"/>
            </a:xfrm>
            <a:custGeom>
              <a:avLst/>
              <a:gdLst/>
              <a:ahLst/>
              <a:cxnLst/>
              <a:rect l="l" t="t" r="r" b="b"/>
              <a:pathLst>
                <a:path w="368852" h="1806376">
                  <a:moveTo>
                    <a:pt x="0" y="0"/>
                  </a:moveTo>
                  <a:lnTo>
                    <a:pt x="368852" y="0"/>
                  </a:lnTo>
                  <a:lnTo>
                    <a:pt x="368852" y="1806376"/>
                  </a:lnTo>
                  <a:lnTo>
                    <a:pt x="0" y="1806376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19320" y="857250"/>
            <a:ext cx="7416941" cy="1613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News Gothic MT" panose="020B0504020203020204" pitchFamily="34" charset="0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1050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39842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Nirmala Text Semilight" panose="020B0402040204020203" pitchFamily="34" charset="0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85285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6624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6667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109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News Gothic MT" panose="020B0504020203020204" pitchFamily="34" charset="0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491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Nirmala Text Semilight" panose="020B0402040204020203" pitchFamily="34" charset="0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JAVA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JDBC Connections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SCOPE OF PROJECT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PROJECT CONFIGURATIONS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DEPENDENCIES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FUNCTIONAL REQUIREMENTS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OPERATING ENVIRONMENT USED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50954" y="889635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News Gothic MT" panose="020B0504020203020204" pitchFamily="34" charset="0"/>
              </a:rPr>
              <a:t>08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07430" y="9029976"/>
            <a:ext cx="6650728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HIERARCHY OF PROJECT ARTIFACTS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28696" y="3396304"/>
            <a:ext cx="10715699" cy="5533410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142191" y="5727727"/>
            <a:ext cx="2121399" cy="217112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42191" y="888605"/>
            <a:ext cx="7416941" cy="1613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News Gothic MT" panose="020B0504020203020204" pitchFamily="34" charset="0"/>
              </a:rPr>
              <a:t>Java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26951" y="4420879"/>
            <a:ext cx="9030579" cy="379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57325" y="3602428"/>
            <a:ext cx="9600206" cy="5198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600" dirty="0"/>
              <a:t> </a:t>
            </a:r>
            <a:r>
              <a:rPr lang="en-US" sz="2600" dirty="0">
                <a:latin typeface="DM Sans" charset="0"/>
                <a:cs typeface="Times New Roman" pitchFamily="18" charset="0"/>
              </a:rPr>
              <a:t>Java is a high-level, class-based, object-oriented programming language. It is a compiled language, which means that the Java source code is converted into byte code that can be executed by the Java Virtual Machine (JVM).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>
                <a:latin typeface="DM Sans" charset="0"/>
                <a:cs typeface="Times New Roman" pitchFamily="18" charset="0"/>
              </a:rPr>
              <a:t> Java is a popular programming language for a variety of applications, including web development, mobile development, and enterprise software development. 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>
                <a:latin typeface="DM Sans" charset="0"/>
                <a:cs typeface="Times New Roman" pitchFamily="18" charset="0"/>
              </a:rPr>
              <a:t> Some of the Key features of JAVA are: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>
                <a:latin typeface="DM Sans" charset="0"/>
                <a:cs typeface="Times New Roman" pitchFamily="18" charset="0"/>
              </a:rPr>
              <a:t>Object Oriented 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>
                <a:latin typeface="DM Sans" charset="0"/>
                <a:cs typeface="Times New Roman" pitchFamily="18" charset="0"/>
              </a:rPr>
              <a:t>Platform Independent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>
                <a:latin typeface="DM Sans" charset="0"/>
                <a:cs typeface="Times New Roman" pitchFamily="18" charset="0"/>
              </a:rPr>
              <a:t>Secure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>
                <a:latin typeface="DM Sans" charset="0"/>
                <a:cs typeface="Times New Roman" pitchFamily="18" charset="0"/>
              </a:rPr>
              <a:t>Robust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2050" name="Picture 2" descr="Java Logo PNG vector in SVG, PDF, AI, CDR format">
            <a:extLst>
              <a:ext uri="{FF2B5EF4-FFF2-40B4-BE49-F238E27FC236}">
                <a16:creationId xmlns:a16="http://schemas.microsoft.com/office/drawing/2014/main" id="{A53F887A-230A-41B4-BCD6-5862CD5C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99" y="3396305"/>
            <a:ext cx="4677869" cy="293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5115655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42191" y="2879882"/>
            <a:ext cx="9610044" cy="5621204"/>
            <a:chOff x="0" y="0"/>
            <a:chExt cx="3682024" cy="8672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867290"/>
            </a:xfrm>
            <a:custGeom>
              <a:avLst/>
              <a:gdLst/>
              <a:ahLst/>
              <a:cxnLst/>
              <a:rect l="l" t="t" r="r" b="b"/>
              <a:pathLst>
                <a:path w="3682024" h="867290">
                  <a:moveTo>
                    <a:pt x="0" y="0"/>
                  </a:moveTo>
                  <a:lnTo>
                    <a:pt x="3682024" y="0"/>
                  </a:lnTo>
                  <a:lnTo>
                    <a:pt x="3682024" y="867290"/>
                  </a:lnTo>
                  <a:lnTo>
                    <a:pt x="0" y="8672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42191" y="888605"/>
            <a:ext cx="7416941" cy="1613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News Gothic MT" panose="020B0504020203020204" pitchFamily="34" charset="0"/>
              </a:rPr>
              <a:t>JDBC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88327" y="3113725"/>
            <a:ext cx="9030579" cy="3998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600" dirty="0">
                <a:latin typeface="DM Sans" charset="0"/>
                <a:cs typeface="Times New Roman" pitchFamily="18" charset="0"/>
              </a:rPr>
              <a:t> JDBC allows JAVA programs to connect to databases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>
                <a:latin typeface="DM Sans" charset="0"/>
                <a:cs typeface="Times New Roman" pitchFamily="18" charset="0"/>
              </a:rPr>
              <a:t> Provides Connectivity and data access across relational databases from different vendors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>
                <a:latin typeface="DM Sans" charset="0"/>
                <a:cs typeface="Times New Roman" pitchFamily="18" charset="0"/>
              </a:rPr>
              <a:t> Classes and Interfaces allow users to access the database in a standard way.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>
                <a:latin typeface="DM Sans" charset="0"/>
                <a:cs typeface="Times New Roman" pitchFamily="18" charset="0"/>
              </a:rPr>
              <a:t> JDBC makes it possible to do: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>
                <a:latin typeface="DM Sans" charset="0"/>
                <a:cs typeface="Times New Roman" pitchFamily="18" charset="0"/>
              </a:rPr>
              <a:t> Establish a connection with a database 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>
                <a:latin typeface="DM Sans" charset="0"/>
                <a:cs typeface="Times New Roman" pitchFamily="18" charset="0"/>
              </a:rPr>
              <a:t> Send SQL statements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>
                <a:latin typeface="DM Sans" charset="0"/>
                <a:cs typeface="Times New Roman" pitchFamily="18" charset="0"/>
              </a:rPr>
              <a:t> Process the results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 charset="0"/>
            </a:endParaRPr>
          </a:p>
        </p:txBody>
      </p:sp>
      <p:pic>
        <p:nvPicPr>
          <p:cNvPr id="1026" name="Picture 2" descr="JDBC Drivers | Oracle">
            <a:extLst>
              <a:ext uri="{FF2B5EF4-FFF2-40B4-BE49-F238E27FC236}">
                <a16:creationId xmlns:a16="http://schemas.microsoft.com/office/drawing/2014/main" id="{035A8C96-4617-4417-9D1A-54A6A1EE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633" y="3624246"/>
            <a:ext cx="3949389" cy="37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0102" y="2086772"/>
            <a:ext cx="13696706" cy="16264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News Gothic MT" panose="020B0504020203020204" pitchFamily="34" charset="0"/>
              </a:rPr>
              <a:t>SCOPE OF PROJECT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/>
          <p:cNvSpPr txBox="1"/>
          <p:nvPr/>
        </p:nvSpPr>
        <p:spPr>
          <a:xfrm>
            <a:off x="2714580" y="3878790"/>
            <a:ext cx="1354088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600" dirty="0">
                <a:latin typeface="DM Sans" charset="0"/>
              </a:rPr>
              <a:t> </a:t>
            </a:r>
            <a:r>
              <a:rPr lang="en-US" sz="2600" dirty="0">
                <a:latin typeface="DM Sans" charset="0"/>
                <a:cs typeface="Times New Roman" pitchFamily="18" charset="0"/>
              </a:rPr>
              <a:t>The Bank App aims to provide a comprehensive solution for handling and</a:t>
            </a:r>
          </a:p>
          <a:p>
            <a:pPr fontAlgn="base"/>
            <a:r>
              <a:rPr lang="en-US" sz="2600" dirty="0">
                <a:latin typeface="DM Sans" charset="0"/>
                <a:cs typeface="Times New Roman" pitchFamily="18" charset="0"/>
              </a:rPr>
              <a:t>     processing financial transactions within a banking environment.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>
                <a:latin typeface="DM Sans" charset="0"/>
                <a:cs typeface="Times New Roman" pitchFamily="18" charset="0"/>
              </a:rPr>
              <a:t> The Scope of the Project includes the key components :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>
                <a:latin typeface="DM Sans" charset="0"/>
                <a:cs typeface="Times New Roman" pitchFamily="18" charset="0"/>
              </a:rPr>
              <a:t> Transaction Processing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>
                <a:latin typeface="DM Sans" charset="0"/>
                <a:cs typeface="Times New Roman" pitchFamily="18" charset="0"/>
              </a:rPr>
              <a:t> Facilitate the processing of Deposit(D) and Withdrawal(W) transactions.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>
                <a:latin typeface="DM Sans" charset="0"/>
                <a:cs typeface="Times New Roman" pitchFamily="18" charset="0"/>
              </a:rPr>
              <a:t> Validate transactions against predefined rules.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>
                <a:latin typeface="DM Sans" charset="0"/>
                <a:cs typeface="Times New Roman" pitchFamily="18" charset="0"/>
              </a:rPr>
              <a:t> Transaction Classification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>
                <a:latin typeface="DM Sans" charset="0"/>
                <a:cs typeface="Times New Roman" pitchFamily="18" charset="0"/>
              </a:rPr>
              <a:t> Classify transactions either “VALID” or “InValid”.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>
                <a:latin typeface="DM Sans" charset="0"/>
                <a:cs typeface="Times New Roman" pitchFamily="18" charset="0"/>
              </a:rPr>
              <a:t> Database Integration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>
                <a:latin typeface="DM Sans" charset="0"/>
                <a:cs typeface="Times New Roman" pitchFamily="18" charset="0"/>
              </a:rPr>
              <a:t> Interact with an MySQL database to store and retrieve transactions data.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>
                <a:latin typeface="DM Sans" charset="0"/>
                <a:cs typeface="Times New Roman" pitchFamily="18" charset="0"/>
              </a:rPr>
              <a:t> Maintain separate table for Valid and Invalid transactions for auditing purposes.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>
                <a:latin typeface="DM Sans" charset="0"/>
                <a:cs typeface="Times New Roman" pitchFamily="18" charset="0"/>
              </a:rPr>
              <a:t> User Interface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>
                <a:latin typeface="DM Sans" charset="0"/>
                <a:cs typeface="Times New Roman" pitchFamily="18" charset="0"/>
              </a:rPr>
              <a:t> Display a summary of Valid and Invalid Transactions for easy monitoring.</a:t>
            </a:r>
          </a:p>
          <a:p>
            <a:pPr>
              <a:buFont typeface="Wingdings" pitchFamily="2" charset="2"/>
              <a:buChar char="v"/>
            </a:pPr>
            <a:endParaRPr lang="en-US" sz="2600" dirty="0"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15324" y="2187642"/>
            <a:ext cx="12057353" cy="1626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News Gothic MT" panose="020B0504020203020204" pitchFamily="34" charset="0"/>
              </a:rPr>
              <a:t>Project CONFIGs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3000332" y="4500558"/>
            <a:ext cx="900599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4000" dirty="0">
                <a:latin typeface="DM Sans" charset="0"/>
              </a:rPr>
              <a:t> Database Connection Configuration</a:t>
            </a:r>
          </a:p>
          <a:p>
            <a:pPr fontAlgn="base"/>
            <a:endParaRPr lang="en-US" sz="4000" dirty="0">
              <a:latin typeface="DM Sans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4000" dirty="0">
                <a:latin typeface="DM Sans" charset="0"/>
              </a:rPr>
              <a:t> Connection String i.e. JDBC URL</a:t>
            </a:r>
          </a:p>
          <a:p>
            <a:pPr fontAlgn="base"/>
            <a:endParaRPr lang="en-US" sz="4000" dirty="0">
              <a:latin typeface="DM Sans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4000" dirty="0">
                <a:latin typeface="DM Sans" charset="0"/>
              </a:rPr>
              <a:t> Project Specific Configurations</a:t>
            </a:r>
          </a:p>
          <a:p>
            <a:endParaRPr lang="en-US" sz="4000" dirty="0"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-71502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13606" y="694320"/>
            <a:ext cx="11286777" cy="1520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News Gothic MT" panose="020B0504020203020204" pitchFamily="34" charset="0"/>
              </a:rPr>
              <a:t>DEPENDENCIES</a:t>
            </a:r>
          </a:p>
        </p:txBody>
      </p:sp>
      <p:sp>
        <p:nvSpPr>
          <p:cNvPr id="5" name="Freeform 5"/>
          <p:cNvSpPr/>
          <p:nvPr/>
        </p:nvSpPr>
        <p:spPr>
          <a:xfrm rot="887923">
            <a:off x="-8094302" y="4687525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815197"/>
            <a:ext cx="16230600" cy="7188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r>
              <a:rPr lang="en-US" sz="3200" dirty="0">
                <a:latin typeface="DM Sans" charset="0"/>
              </a:rPr>
              <a:t>MySQL-connector </a:t>
            </a:r>
            <a:r>
              <a:rPr lang="en-US" sz="2965" spc="290" dirty="0">
                <a:solidFill>
                  <a:srgbClr val="100F0D"/>
                </a:solidFill>
                <a:latin typeface="DM Sans"/>
              </a:rPr>
              <a:t>:</a:t>
            </a:r>
          </a:p>
          <a:p>
            <a:pPr marL="1097476" lvl="2" indent="-320138">
              <a:lnSpc>
                <a:spcPts val="4092"/>
              </a:lnSpc>
              <a:buFont typeface="Wingdings" pitchFamily="2" charset="2"/>
              <a:buChar char="Ø"/>
            </a:pPr>
            <a:r>
              <a:rPr lang="en-US" sz="2800" dirty="0">
                <a:latin typeface="DM Sans" charset="0"/>
              </a:rPr>
              <a:t> MySQL Connector is a software component that enables communication between applications and the MySQL database server.</a:t>
            </a:r>
          </a:p>
          <a:p>
            <a:pPr marL="1097476" lvl="2" indent="-320138">
              <a:lnSpc>
                <a:spcPts val="4092"/>
              </a:lnSpc>
              <a:buFont typeface="Wingdings" pitchFamily="2" charset="2"/>
              <a:buChar char="Ø"/>
            </a:pPr>
            <a:r>
              <a:rPr lang="en-US" sz="2800" dirty="0">
                <a:latin typeface="DM Sans" charset="0"/>
              </a:rPr>
              <a:t>MySQL Connector provides drivers or libraries that facilitate the connection and communication processes.</a:t>
            </a:r>
          </a:p>
          <a:p>
            <a:br>
              <a:rPr lang="en-US" dirty="0"/>
            </a:b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r>
              <a:rPr lang="en-US" sz="3200" spc="290" dirty="0">
                <a:solidFill>
                  <a:srgbClr val="100F0D"/>
                </a:solidFill>
                <a:latin typeface="DM Sans"/>
              </a:rPr>
              <a:t>MySQL Driver</a:t>
            </a:r>
            <a:r>
              <a:rPr lang="en-US" sz="2965" spc="290" dirty="0">
                <a:solidFill>
                  <a:srgbClr val="100F0D"/>
                </a:solidFill>
                <a:latin typeface="DM Sans"/>
              </a:rPr>
              <a:t>: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2800" dirty="0">
                <a:latin typeface="DM Sans" charset="0"/>
              </a:rPr>
              <a:t> It acts as a bridge or interface that allows programming languages and applications to interact with a MySQL database.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2800" dirty="0">
                <a:latin typeface="DM Sans" charset="0"/>
              </a:rPr>
              <a:t> Specify the JDBC URL in the DriverManager.getconnection(); along the MYSQL DB details Such as username and password.</a:t>
            </a:r>
          </a:p>
          <a:p>
            <a:pPr marL="640276" lvl="1" indent="-320138">
              <a:lnSpc>
                <a:spcPts val="4092"/>
              </a:lnSpc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>
              <a:lnSpc>
                <a:spcPts val="4092"/>
              </a:lnSpc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 marL="640276" lvl="1" indent="-320138" algn="l">
              <a:lnSpc>
                <a:spcPts val="4092"/>
              </a:lnSpc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7863">
            <a:off x="-2048814" y="6905141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09647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924490" y="3422968"/>
            <a:ext cx="4113179" cy="4087473"/>
            <a:chOff x="0" y="0"/>
            <a:chExt cx="1279723" cy="12717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079989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119171" y="3422968"/>
            <a:ext cx="4113179" cy="5669209"/>
            <a:chOff x="0" y="0"/>
            <a:chExt cx="1279723" cy="17638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9723" cy="1763847"/>
            </a:xfrm>
            <a:custGeom>
              <a:avLst/>
              <a:gdLst/>
              <a:ahLst/>
              <a:cxnLst/>
              <a:rect l="l" t="t" r="r" b="b"/>
              <a:pathLst>
                <a:path w="1279723" h="1763847">
                  <a:moveTo>
                    <a:pt x="0" y="0"/>
                  </a:moveTo>
                  <a:lnTo>
                    <a:pt x="1279723" y="0"/>
                  </a:lnTo>
                  <a:lnTo>
                    <a:pt x="1279723" y="1763847"/>
                  </a:lnTo>
                  <a:lnTo>
                    <a:pt x="0" y="176384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298606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313448" y="3428988"/>
            <a:ext cx="4113179" cy="4087473"/>
            <a:chOff x="0" y="0"/>
            <a:chExt cx="1279723" cy="12717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500266" y="3714740"/>
            <a:ext cx="3643338" cy="495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</a:rPr>
              <a:t>BASE CLASS : Test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15834" y="3643302"/>
            <a:ext cx="3542623" cy="495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</a:rPr>
              <a:t>DAO Classes 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358050" y="3643302"/>
            <a:ext cx="3643338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</a:rPr>
              <a:t>ConnectionProvider Class :</a:t>
            </a:r>
          </a:p>
        </p:txBody>
      </p:sp>
      <p:sp>
        <p:nvSpPr>
          <p:cNvPr id="21" name="Freeform 21"/>
          <p:cNvSpPr/>
          <p:nvPr/>
        </p:nvSpPr>
        <p:spPr>
          <a:xfrm>
            <a:off x="7119171" y="9092177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419729" y="866775"/>
            <a:ext cx="13617940" cy="1520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News Gothic MT" panose="020B0504020203020204" pitchFamily="34" charset="0"/>
              </a:rPr>
              <a:t>COMPONENTS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43142" y="4357682"/>
            <a:ext cx="3857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primary class responsible for managing bank transactions and run entire functionality.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6612" y="4857748"/>
            <a:ext cx="371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M Sans" charset="0"/>
              </a:rPr>
              <a:t>class responsible for managing database connections.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M Sans" charset="0"/>
              </a:rPr>
              <a:t>use of the singleton pattern to ensure a single connection instance.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001520" y="4286244"/>
            <a:ext cx="39346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FetchTransactions</a:t>
            </a:r>
          </a:p>
          <a:p>
            <a:pPr marL="514350" indent="-514350"/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InsertTransactions</a:t>
            </a:r>
          </a:p>
          <a:p>
            <a:pPr marL="514350" indent="-514350"/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UpdateTransactions</a:t>
            </a:r>
          </a:p>
          <a:p>
            <a:pPr marL="514350" indent="-514350"/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DisplayAllTransactions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257863">
            <a:off x="-2226788" y="8364038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4"/>
                </a:lnTo>
                <a:lnTo>
                  <a:pt x="0" y="9128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758165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952846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147123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142944" y="2474867"/>
            <a:ext cx="4398931" cy="5097525"/>
            <a:chOff x="-51191" y="-57150"/>
            <a:chExt cx="1279723" cy="1451004"/>
          </a:xfrm>
        </p:grpSpPr>
        <p:sp>
          <p:nvSpPr>
            <p:cNvPr id="14" name="Freeform 14"/>
            <p:cNvSpPr/>
            <p:nvPr/>
          </p:nvSpPr>
          <p:spPr>
            <a:xfrm>
              <a:off x="-51191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268247" y="544159"/>
            <a:ext cx="13617940" cy="1520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News Gothic MT" panose="020B0504020203020204" pitchFamily="34" charset="0"/>
              </a:rPr>
              <a:t>Utility Methods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7258" y="3000360"/>
            <a:ext cx="5053682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  Method :           </a:t>
            </a:r>
          </a:p>
          <a:p>
            <a:pPr>
              <a:lnSpc>
                <a:spcPts val="2377"/>
              </a:lnSpc>
            </a:pPr>
            <a:endParaRPr lang="en-US" sz="2800" b="1" dirty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calculateNewBalance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DM Sans" charset="0"/>
              </a:rPr>
              <a:t> method responsible for </a:t>
            </a:r>
          </a:p>
          <a:p>
            <a:pPr>
              <a:lnSpc>
                <a:spcPts val="2377"/>
              </a:lnSpc>
            </a:pPr>
            <a:r>
              <a:rPr lang="en-US" sz="2400" dirty="0">
                <a:solidFill>
                  <a:schemeClr val="bg1"/>
                </a:solidFill>
                <a:latin typeface="DM Sans" charset="0"/>
              </a:rPr>
              <a:t>calculating the new balance</a:t>
            </a:r>
          </a:p>
          <a:p>
            <a:pPr>
              <a:lnSpc>
                <a:spcPts val="2377"/>
              </a:lnSpc>
            </a:pPr>
            <a:r>
              <a:rPr lang="en-US" sz="2400" dirty="0">
                <a:solidFill>
                  <a:schemeClr val="bg1"/>
                </a:solidFill>
                <a:latin typeface="DM Sans" charset="0"/>
              </a:rPr>
              <a:t>based on transaction type.</a:t>
            </a:r>
          </a:p>
          <a:p>
            <a:pPr>
              <a:lnSpc>
                <a:spcPts val="2377"/>
              </a:lnSpc>
            </a:pPr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         </a:t>
            </a:r>
          </a:p>
          <a:p>
            <a:pPr>
              <a:lnSpc>
                <a:spcPts val="2377"/>
              </a:lnSpc>
            </a:pPr>
            <a:endParaRPr lang="en-US" sz="2800" b="1" dirty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updateTransactions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DM Sans" charset="0"/>
              </a:rPr>
              <a:t> method responsible for </a:t>
            </a:r>
          </a:p>
          <a:p>
            <a:pPr>
              <a:lnSpc>
                <a:spcPts val="2377"/>
              </a:lnSpc>
            </a:pPr>
            <a:r>
              <a:rPr lang="en-US" sz="2400" dirty="0">
                <a:solidFill>
                  <a:schemeClr val="bg1"/>
                </a:solidFill>
                <a:latin typeface="DM Sans" charset="0"/>
              </a:rPr>
              <a:t>updating transaction details</a:t>
            </a:r>
          </a:p>
          <a:p>
            <a:pPr>
              <a:lnSpc>
                <a:spcPts val="2377"/>
              </a:lnSpc>
            </a:pPr>
            <a:r>
              <a:rPr lang="en-US" sz="2400" dirty="0">
                <a:solidFill>
                  <a:schemeClr val="bg1"/>
                </a:solidFill>
                <a:latin typeface="DM Sans" charset="0"/>
              </a:rPr>
              <a:t>in the database. </a:t>
            </a:r>
            <a:endParaRPr lang="en-US" sz="2400" spc="168" dirty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529410" y="6448563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LOGIN PAGE 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47693" y="6448563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LOGIN PAGE 2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6DF6F969-F10C-4F7A-89CC-76FEAF2E5B19}"/>
              </a:ext>
            </a:extLst>
          </p:cNvPr>
          <p:cNvGrpSpPr/>
          <p:nvPr/>
        </p:nvGrpSpPr>
        <p:grpSpPr>
          <a:xfrm>
            <a:off x="6643670" y="2571732"/>
            <a:ext cx="4399200" cy="5097600"/>
            <a:chOff x="0" y="0"/>
            <a:chExt cx="1279723" cy="1393854"/>
          </a:xfrm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8664970C-319D-4C53-81B1-C160D95FCCD5}"/>
                </a:ext>
              </a:extLst>
            </p:cNvPr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5" name="TextBox 15">
              <a:extLst>
                <a:ext uri="{FF2B5EF4-FFF2-40B4-BE49-F238E27FC236}">
                  <a16:creationId xmlns:a16="http://schemas.microsoft.com/office/drawing/2014/main" id="{EECCAE19-F219-460D-B0D2-9914711948C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17">
            <a:extLst>
              <a:ext uri="{FF2B5EF4-FFF2-40B4-BE49-F238E27FC236}">
                <a16:creationId xmlns:a16="http://schemas.microsoft.com/office/drawing/2014/main" id="{A7CFCDD8-9D82-49AE-A74C-1BF6983C6B33}"/>
              </a:ext>
            </a:extLst>
          </p:cNvPr>
          <p:cNvSpPr txBox="1"/>
          <p:nvPr/>
        </p:nvSpPr>
        <p:spPr>
          <a:xfrm>
            <a:off x="6929422" y="3000360"/>
            <a:ext cx="3857652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Method :</a:t>
            </a:r>
            <a:r>
              <a:rPr lang="en-US" sz="2000" b="1" dirty="0">
                <a:solidFill>
                  <a:schemeClr val="bg1"/>
                </a:solidFill>
                <a:latin typeface="DM Sans" charset="0"/>
              </a:rPr>
              <a:t>           </a:t>
            </a:r>
          </a:p>
          <a:p>
            <a:pPr>
              <a:lnSpc>
                <a:spcPts val="2377"/>
              </a:lnSpc>
            </a:pPr>
            <a:endParaRPr lang="en-US" sz="2000" b="1" dirty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insertIntoTransaction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DM Sans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DM Sans" charset="0"/>
              </a:rPr>
              <a:t>method responsible for </a:t>
            </a:r>
          </a:p>
          <a:p>
            <a:pPr>
              <a:lnSpc>
                <a:spcPts val="2377"/>
              </a:lnSpc>
            </a:pPr>
            <a:r>
              <a:rPr lang="en-US" sz="2400" dirty="0">
                <a:solidFill>
                  <a:schemeClr val="bg1"/>
                </a:solidFill>
                <a:latin typeface="DM Sans" charset="0"/>
              </a:rPr>
              <a:t>Inserting transactions into appropriate tables.</a:t>
            </a:r>
          </a:p>
          <a:p>
            <a:pPr>
              <a:lnSpc>
                <a:spcPts val="2377"/>
              </a:lnSpc>
            </a:pPr>
            <a:r>
              <a:rPr lang="en-US" sz="2000" b="1" dirty="0">
                <a:solidFill>
                  <a:schemeClr val="bg1"/>
                </a:solidFill>
                <a:latin typeface="DM Sans" charset="0"/>
              </a:rPr>
              <a:t>           </a:t>
            </a:r>
          </a:p>
          <a:p>
            <a:pPr>
              <a:lnSpc>
                <a:spcPts val="2377"/>
              </a:lnSpc>
            </a:pPr>
            <a:endParaRPr lang="en-US" sz="2000" b="1" dirty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DisplayAllTransactions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DM Sans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DM Sans" charset="0"/>
              </a:rPr>
              <a:t>method responsible for </a:t>
            </a:r>
          </a:p>
          <a:p>
            <a:pPr>
              <a:lnSpc>
                <a:spcPts val="2377"/>
              </a:lnSpc>
            </a:pPr>
            <a:r>
              <a:rPr lang="en-US" sz="2400" spc="168" dirty="0">
                <a:solidFill>
                  <a:srgbClr val="FFFBFB"/>
                </a:solidFill>
                <a:latin typeface="DM Sans"/>
              </a:rPr>
              <a:t>displaying all transactions in all tables</a:t>
            </a:r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F82BA370-460E-4284-A3BA-A40F908330FE}"/>
              </a:ext>
            </a:extLst>
          </p:cNvPr>
          <p:cNvGrpSpPr/>
          <p:nvPr/>
        </p:nvGrpSpPr>
        <p:grpSpPr>
          <a:xfrm>
            <a:off x="11960038" y="2617668"/>
            <a:ext cx="4399200" cy="5097600"/>
            <a:chOff x="0" y="0"/>
            <a:chExt cx="1279723" cy="1393854"/>
          </a:xfrm>
        </p:grpSpPr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59B8FE1F-03A7-4C2B-8D26-44A2FB33AA9B}"/>
                </a:ext>
              </a:extLst>
            </p:cNvPr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id="{AC7C9C32-BC08-444B-90A0-9138E00C466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17">
            <a:extLst>
              <a:ext uri="{FF2B5EF4-FFF2-40B4-BE49-F238E27FC236}">
                <a16:creationId xmlns:a16="http://schemas.microsoft.com/office/drawing/2014/main" id="{A7CFCDD8-9D82-49AE-A74C-1BF6983C6B33}"/>
              </a:ext>
            </a:extLst>
          </p:cNvPr>
          <p:cNvSpPr txBox="1"/>
          <p:nvPr/>
        </p:nvSpPr>
        <p:spPr>
          <a:xfrm>
            <a:off x="12215834" y="3000360"/>
            <a:ext cx="3857652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Method :</a:t>
            </a:r>
            <a:r>
              <a:rPr lang="en-US" sz="2000" b="1" dirty="0">
                <a:solidFill>
                  <a:schemeClr val="bg1"/>
                </a:solidFill>
                <a:latin typeface="DM Sans" charset="0"/>
              </a:rPr>
              <a:t>           </a:t>
            </a:r>
          </a:p>
          <a:p>
            <a:pPr>
              <a:lnSpc>
                <a:spcPts val="2377"/>
              </a:lnSpc>
            </a:pPr>
            <a:endParaRPr lang="en-US" sz="2000" b="1" dirty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getConnection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DM Sans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DM Sans" charset="0"/>
              </a:rPr>
              <a:t>method responsible for </a:t>
            </a:r>
          </a:p>
          <a:p>
            <a:pPr>
              <a:lnSpc>
                <a:spcPts val="2377"/>
              </a:lnSpc>
            </a:pPr>
            <a:r>
              <a:rPr lang="en-US" sz="2400" dirty="0">
                <a:solidFill>
                  <a:schemeClr val="bg1"/>
                </a:solidFill>
                <a:latin typeface="DM Sans" charset="0"/>
              </a:rPr>
              <a:t>obtaining database connection.</a:t>
            </a:r>
          </a:p>
          <a:p>
            <a:pPr>
              <a:lnSpc>
                <a:spcPts val="2377"/>
              </a:lnSpc>
            </a:pPr>
            <a:r>
              <a:rPr lang="en-US" sz="2000" b="1" dirty="0">
                <a:solidFill>
                  <a:schemeClr val="bg1"/>
                </a:solidFill>
                <a:latin typeface="DM Sans" charset="0"/>
              </a:rPr>
              <a:t>           </a:t>
            </a:r>
          </a:p>
          <a:p>
            <a:pPr>
              <a:lnSpc>
                <a:spcPts val="2377"/>
              </a:lnSpc>
            </a:pPr>
            <a:endParaRPr lang="en-US" sz="2000" b="1" dirty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closeConnection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DM Sans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DM Sans" charset="0"/>
              </a:rPr>
              <a:t>method responsible for </a:t>
            </a:r>
          </a:p>
          <a:p>
            <a:pPr>
              <a:lnSpc>
                <a:spcPts val="2377"/>
              </a:lnSpc>
            </a:pPr>
            <a:r>
              <a:rPr lang="en-US" sz="2400" spc="168" dirty="0">
                <a:solidFill>
                  <a:srgbClr val="FFFBFB"/>
                </a:solidFill>
                <a:latin typeface="DM Sans"/>
              </a:rPr>
              <a:t>closing the database connection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1091</Words>
  <Application>Microsoft Office PowerPoint</Application>
  <PresentationFormat>Custom</PresentationFormat>
  <Paragraphs>229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Wingdings</vt:lpstr>
      <vt:lpstr>News Gothic MT</vt:lpstr>
      <vt:lpstr>Arial</vt:lpstr>
      <vt:lpstr>Calibri</vt:lpstr>
      <vt:lpstr>Oswald</vt:lpstr>
      <vt:lpstr>Nirmala Text Semilight</vt:lpstr>
      <vt:lpstr>Mongolian Baiti</vt:lpstr>
      <vt:lpstr>DM Sans Italics</vt:lpstr>
      <vt:lpstr>Nirmala Text</vt:lpstr>
      <vt:lpstr>Nirmala UI Semilight</vt:lpstr>
      <vt:lpstr>DM Sans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PPT</dc:title>
  <cp:lastModifiedBy>Gauri Sonawane</cp:lastModifiedBy>
  <cp:revision>32</cp:revision>
  <dcterms:created xsi:type="dcterms:W3CDTF">2006-08-16T00:00:00Z</dcterms:created>
  <dcterms:modified xsi:type="dcterms:W3CDTF">2024-01-16T09:00:50Z</dcterms:modified>
  <dc:identifier>DAFm5cSVI_8</dc:identifier>
</cp:coreProperties>
</file>