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3" r:id="rId8"/>
    <p:sldId id="316" r:id="rId9"/>
    <p:sldId id="322" r:id="rId10"/>
    <p:sldId id="318" r:id="rId11"/>
    <p:sldId id="32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IN" sz="4000" dirty="0"/>
              <a:t>Zipperhq website testing using selenium webdriver</a:t>
            </a:r>
            <a:endParaRPr lang="en-US" sz="4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67BD-E0D5-4436-1732-EED20C1563B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C82F6C6-1954-11FB-8661-8F12F3893AB1}"/>
              </a:ext>
            </a:extLst>
          </p:cNvPr>
          <p:cNvSpPr>
            <a:spLocks noGrp="1"/>
          </p:cNvSpPr>
          <p:nvPr>
            <p:ph idx="1"/>
          </p:nvPr>
        </p:nvSpPr>
        <p:spPr/>
        <p:txBody>
          <a:bodyPr>
            <a:normAutofit/>
          </a:bodyPr>
          <a:lstStyle/>
          <a:p>
            <a:pPr algn="l">
              <a:buFont typeface="Wingdings" panose="05000000000000000000" pitchFamily="2" charset="2"/>
              <a:buChar char="§"/>
            </a:pPr>
            <a:r>
              <a:rPr lang="en-US" sz="2400" b="0" i="0" dirty="0">
                <a:solidFill>
                  <a:srgbClr val="000000"/>
                </a:solidFill>
                <a:effectLst/>
                <a:latin typeface="Calibri" panose="020F0502020204030204" pitchFamily="34" charset="0"/>
                <a:cs typeface="Calibri" panose="020F0502020204030204" pitchFamily="34" charset="0"/>
              </a:rPr>
              <a:t>In this project we are going to test an zipperhq website using Automation Testing.</a:t>
            </a:r>
          </a:p>
          <a:p>
            <a:pPr algn="l">
              <a:buFont typeface="Wingdings" panose="05000000000000000000" pitchFamily="2" charset="2"/>
              <a:buChar char="§"/>
            </a:pPr>
            <a:r>
              <a:rPr lang="en-US" sz="2400" b="0" i="0" dirty="0">
                <a:solidFill>
                  <a:srgbClr val="000000"/>
                </a:solidFill>
                <a:effectLst/>
                <a:latin typeface="Calibri" panose="020F0502020204030204" pitchFamily="34" charset="0"/>
                <a:cs typeface="Calibri" panose="020F0502020204030204" pitchFamily="34" charset="0"/>
              </a:rPr>
              <a:t>This website is web based system which provides a way to allow users t</a:t>
            </a:r>
            <a:r>
              <a:rPr lang="en-US" sz="2400" dirty="0">
                <a:solidFill>
                  <a:srgbClr val="000000"/>
                </a:solidFill>
                <a:latin typeface="Calibri" panose="020F0502020204030204" pitchFamily="34" charset="0"/>
                <a:cs typeface="Calibri" panose="020F0502020204030204" pitchFamily="34" charset="0"/>
              </a:rPr>
              <a:t>o add contacts details, video recording , screen recording and video uploading and send the videos to contact by mail.</a:t>
            </a:r>
            <a:endParaRPr lang="en-US" sz="2400" b="0" i="0" dirty="0">
              <a:solidFill>
                <a:srgbClr val="000000"/>
              </a:solidFill>
              <a:effectLst/>
              <a:latin typeface="Calibri" panose="020F0502020204030204" pitchFamily="34" charset="0"/>
              <a:cs typeface="Calibri" panose="020F0502020204030204" pitchFamily="34" charset="0"/>
            </a:endParaRPr>
          </a:p>
          <a:p>
            <a:pPr algn="l">
              <a:buFont typeface="Wingdings" panose="05000000000000000000" pitchFamily="2" charset="2"/>
              <a:buChar char="§"/>
            </a:pPr>
            <a:r>
              <a:rPr lang="en-US" sz="2400" b="0" i="0" dirty="0">
                <a:solidFill>
                  <a:srgbClr val="000000"/>
                </a:solidFill>
                <a:effectLst/>
                <a:latin typeface="Calibri" panose="020F0502020204030204" pitchFamily="34" charset="0"/>
                <a:cs typeface="Calibri" panose="020F0502020204030204" pitchFamily="34" charset="0"/>
              </a:rPr>
              <a:t>All this features will be tested using Software testing techniques.</a:t>
            </a:r>
          </a:p>
          <a:p>
            <a:pPr algn="l">
              <a:buFont typeface="Wingdings" panose="05000000000000000000" pitchFamily="2" charset="2"/>
              <a:buChar char="§"/>
            </a:pPr>
            <a:r>
              <a:rPr lang="en-US" sz="2400" dirty="0">
                <a:solidFill>
                  <a:srgbClr val="000000"/>
                </a:solidFill>
                <a:latin typeface="Calibri" panose="020F0502020204030204" pitchFamily="34" charset="0"/>
                <a:cs typeface="Calibri" panose="020F0502020204030204" pitchFamily="34" charset="0"/>
              </a:rPr>
              <a:t>In this project we are using automation testing tool to test this website</a:t>
            </a:r>
            <a:endParaRPr lang="en-US" sz="2400" b="0" i="0" dirty="0">
              <a:solidFill>
                <a:srgbClr val="000000"/>
              </a:solidFill>
              <a:effectLst/>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166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1EC8-49F7-AA1A-E0D9-420370C339F4}"/>
              </a:ext>
            </a:extLst>
          </p:cNvPr>
          <p:cNvSpPr>
            <a:spLocks noGrp="1"/>
          </p:cNvSpPr>
          <p:nvPr>
            <p:ph type="title"/>
          </p:nvPr>
        </p:nvSpPr>
        <p:spPr/>
        <p:txBody>
          <a:bodyPr/>
          <a:lstStyle/>
          <a:p>
            <a:r>
              <a:rPr lang="en-IN" dirty="0"/>
              <a:t>Software Requirements</a:t>
            </a:r>
            <a:endParaRPr lang="en-IN" b="1" dirty="0"/>
          </a:p>
        </p:txBody>
      </p:sp>
      <p:sp>
        <p:nvSpPr>
          <p:cNvPr id="6" name="Content Placeholder 2">
            <a:extLst>
              <a:ext uri="{FF2B5EF4-FFF2-40B4-BE49-F238E27FC236}">
                <a16:creationId xmlns:a16="http://schemas.microsoft.com/office/drawing/2014/main" id="{731B9B0B-7A9B-86F8-BDE1-B6FBF87E0E9A}"/>
              </a:ext>
            </a:extLst>
          </p:cNvPr>
          <p:cNvSpPr>
            <a:spLocks noGrp="1"/>
          </p:cNvSpPr>
          <p:nvPr>
            <p:ph idx="1"/>
          </p:nvPr>
        </p:nvSpPr>
        <p:spPr>
          <a:xfrm>
            <a:off x="1096963" y="2108200"/>
            <a:ext cx="3794351" cy="3760788"/>
          </a:xfrm>
        </p:spPr>
        <p:txBody>
          <a:bodyPr>
            <a:normAutofit/>
          </a:bodyPr>
          <a:lstStyle/>
          <a:p>
            <a:r>
              <a:rPr lang="en-IN" sz="2400" dirty="0">
                <a:solidFill>
                  <a:schemeClr val="tx1"/>
                </a:solidFill>
                <a:latin typeface="Calibri" panose="020F0502020204030204" pitchFamily="34" charset="0"/>
                <a:cs typeface="Calibri" panose="020F0502020204030204" pitchFamily="34" charset="0"/>
              </a:rPr>
              <a:t>Eclipse Environment</a:t>
            </a:r>
          </a:p>
          <a:p>
            <a:r>
              <a:rPr lang="en-IN" sz="2400" dirty="0">
                <a:solidFill>
                  <a:schemeClr val="tx1"/>
                </a:solidFill>
                <a:latin typeface="Calibri" panose="020F0502020204030204" pitchFamily="34" charset="0"/>
                <a:cs typeface="Calibri" panose="020F0502020204030204" pitchFamily="34" charset="0"/>
              </a:rPr>
              <a:t>JAVA 1.8 </a:t>
            </a:r>
          </a:p>
          <a:p>
            <a:pPr algn="l"/>
            <a:r>
              <a:rPr lang="en-IN" sz="2400" b="0" i="0" dirty="0">
                <a:solidFill>
                  <a:schemeClr val="tx1"/>
                </a:solidFill>
                <a:effectLst/>
                <a:latin typeface="Calibri" panose="020F0502020204030204" pitchFamily="34" charset="0"/>
                <a:cs typeface="Calibri" panose="020F0502020204030204" pitchFamily="34" charset="0"/>
              </a:rPr>
              <a:t>Selenium web-driver </a:t>
            </a:r>
          </a:p>
          <a:p>
            <a:pPr algn="l"/>
            <a:r>
              <a:rPr lang="en-IN" sz="2400" b="0" i="0" dirty="0">
                <a:solidFill>
                  <a:schemeClr val="tx1"/>
                </a:solidFill>
                <a:effectLst/>
                <a:latin typeface="Calibri" panose="020F0502020204030204" pitchFamily="34" charset="0"/>
                <a:cs typeface="Calibri" panose="020F0502020204030204" pitchFamily="34" charset="0"/>
              </a:rPr>
              <a:t>Google Chrome </a:t>
            </a:r>
          </a:p>
          <a:p>
            <a:pPr algn="l"/>
            <a:r>
              <a:rPr lang="en-IN" sz="2400" dirty="0">
                <a:solidFill>
                  <a:schemeClr val="tx1"/>
                </a:solidFill>
                <a:latin typeface="Calibri" panose="020F0502020204030204" pitchFamily="34" charset="0"/>
                <a:cs typeface="Calibri" panose="020F0502020204030204" pitchFamily="34" charset="0"/>
              </a:rPr>
              <a:t>Chrome driver</a:t>
            </a:r>
            <a:endParaRPr lang="en-IN" sz="2400" b="0" i="0" dirty="0">
              <a:solidFill>
                <a:schemeClr val="tx1"/>
              </a:solidFill>
              <a:effectLst/>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pic>
        <p:nvPicPr>
          <p:cNvPr id="7" name="Picture 10" descr="Selenium WebDriver.get(url) Opens Google Chrome but doesn't load URL">
            <a:extLst>
              <a:ext uri="{FF2B5EF4-FFF2-40B4-BE49-F238E27FC236}">
                <a16:creationId xmlns:a16="http://schemas.microsoft.com/office/drawing/2014/main" id="{99B6F261-DFFE-42EB-1D6E-2E626E999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319" y="3806866"/>
            <a:ext cx="3794352" cy="2371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Java (programming language) - Wikipedia">
            <a:extLst>
              <a:ext uri="{FF2B5EF4-FFF2-40B4-BE49-F238E27FC236}">
                <a16:creationId xmlns:a16="http://schemas.microsoft.com/office/drawing/2014/main" id="{54FE383E-663D-2DC3-7B7B-4059DD831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738" y="2108200"/>
            <a:ext cx="1245514" cy="1693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8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E6E2-092F-C178-F6F4-63A242CDCE87}"/>
              </a:ext>
            </a:extLst>
          </p:cNvPr>
          <p:cNvSpPr>
            <a:spLocks noGrp="1"/>
          </p:cNvSpPr>
          <p:nvPr>
            <p:ph type="title"/>
          </p:nvPr>
        </p:nvSpPr>
        <p:spPr/>
        <p:txBody>
          <a:bodyPr/>
          <a:lstStyle/>
          <a:p>
            <a:r>
              <a:rPr lang="en-IN" dirty="0"/>
              <a:t>Methods in Selenium </a:t>
            </a:r>
          </a:p>
        </p:txBody>
      </p:sp>
      <p:sp>
        <p:nvSpPr>
          <p:cNvPr id="4" name="Content Placeholder 2">
            <a:extLst>
              <a:ext uri="{FF2B5EF4-FFF2-40B4-BE49-F238E27FC236}">
                <a16:creationId xmlns:a16="http://schemas.microsoft.com/office/drawing/2014/main" id="{1532C30A-0CAD-6061-EC57-399815A50130}"/>
              </a:ext>
            </a:extLst>
          </p:cNvPr>
          <p:cNvSpPr>
            <a:spLocks noGrp="1"/>
          </p:cNvSpPr>
          <p:nvPr>
            <p:ph idx="1"/>
          </p:nvPr>
        </p:nvSpPr>
        <p:spPr>
          <a:xfrm>
            <a:off x="1241069" y="1963629"/>
            <a:ext cx="9709862" cy="4146886"/>
          </a:xfrm>
        </p:spPr>
        <p:txBody>
          <a:bodyPr>
            <a:noAutofit/>
          </a:bodyPr>
          <a:lstStyle/>
          <a:p>
            <a:pPr>
              <a:buFont typeface="Wingdings" panose="05000000000000000000" pitchFamily="2" charset="2"/>
              <a:buChar char="§"/>
            </a:pPr>
            <a:r>
              <a:rPr lang="en-IN" sz="2200" dirty="0">
                <a:solidFill>
                  <a:schemeClr val="tx1"/>
                </a:solidFill>
                <a:latin typeface="Calibri" panose="020F0502020204030204" pitchFamily="34" charset="0"/>
                <a:cs typeface="Calibri" panose="020F0502020204030204" pitchFamily="34" charset="0"/>
              </a:rPr>
              <a:t>init webdriver </a:t>
            </a:r>
          </a:p>
          <a:p>
            <a:pPr marL="0" indent="0">
              <a:buNone/>
            </a:pPr>
            <a:r>
              <a:rPr lang="en-IN" sz="2200" dirty="0">
                <a:solidFill>
                  <a:schemeClr val="tx1"/>
                </a:solidFill>
                <a:latin typeface="Calibri" panose="020F0502020204030204" pitchFamily="34" charset="0"/>
                <a:cs typeface="Calibri" panose="020F0502020204030204" pitchFamily="34" charset="0"/>
              </a:rPr>
              <a:t>	WebDriver driver = new ChromeDriver(); </a:t>
            </a:r>
          </a:p>
          <a:p>
            <a:pPr>
              <a:buFont typeface="Wingdings" panose="05000000000000000000" pitchFamily="2" charset="2"/>
              <a:buChar char="§"/>
            </a:pPr>
            <a:r>
              <a:rPr lang="en-IN" sz="2200" dirty="0">
                <a:solidFill>
                  <a:schemeClr val="tx1"/>
                </a:solidFill>
                <a:latin typeface="Calibri" panose="020F0502020204030204" pitchFamily="34" charset="0"/>
                <a:cs typeface="Calibri" panose="020F0502020204030204" pitchFamily="34" charset="0"/>
              </a:rPr>
              <a:t>open url </a:t>
            </a:r>
          </a:p>
          <a:p>
            <a:pPr marL="0" indent="0">
              <a:buNone/>
            </a:pPr>
            <a:r>
              <a:rPr lang="en-IN" sz="2200" dirty="0">
                <a:solidFill>
                  <a:schemeClr val="tx1"/>
                </a:solidFill>
                <a:latin typeface="Calibri" panose="020F0502020204030204" pitchFamily="34" charset="0"/>
                <a:cs typeface="Calibri" panose="020F0502020204030204" pitchFamily="34" charset="0"/>
              </a:rPr>
              <a:t>	driver.get(“google.com”); </a:t>
            </a:r>
          </a:p>
          <a:p>
            <a:pPr>
              <a:buFont typeface="Wingdings" panose="05000000000000000000" pitchFamily="2" charset="2"/>
              <a:buChar char="§"/>
            </a:pPr>
            <a:r>
              <a:rPr lang="en-IN" sz="2200" dirty="0">
                <a:solidFill>
                  <a:schemeClr val="tx1"/>
                </a:solidFill>
                <a:latin typeface="Calibri" panose="020F0502020204030204" pitchFamily="34" charset="0"/>
                <a:cs typeface="Calibri" panose="020F0502020204030204" pitchFamily="34" charset="0"/>
              </a:rPr>
              <a:t>init webElement </a:t>
            </a:r>
          </a:p>
          <a:p>
            <a:pPr marL="0" indent="0">
              <a:buNone/>
            </a:pPr>
            <a:r>
              <a:rPr lang="en-IN" sz="2200" dirty="0">
                <a:solidFill>
                  <a:schemeClr val="tx1"/>
                </a:solidFill>
                <a:latin typeface="Calibri" panose="020F0502020204030204" pitchFamily="34" charset="0"/>
                <a:cs typeface="Calibri" panose="020F0502020204030204" pitchFamily="34" charset="0"/>
              </a:rPr>
              <a:t>	WebElement button1 = driver.findElement(By.id(“button”); </a:t>
            </a:r>
          </a:p>
          <a:p>
            <a:pPr>
              <a:buFont typeface="Wingdings" panose="05000000000000000000" pitchFamily="2" charset="2"/>
              <a:buChar char="§"/>
            </a:pPr>
            <a:r>
              <a:rPr lang="en-IN" sz="2200" dirty="0">
                <a:solidFill>
                  <a:schemeClr val="tx1"/>
                </a:solidFill>
                <a:latin typeface="Calibri" panose="020F0502020204030204" pitchFamily="34" charset="0"/>
                <a:cs typeface="Calibri" panose="020F0502020204030204" pitchFamily="34" charset="0"/>
              </a:rPr>
              <a:t>click an element </a:t>
            </a:r>
          </a:p>
          <a:p>
            <a:pPr marL="0" indent="0">
              <a:buNone/>
            </a:pPr>
            <a:r>
              <a:rPr lang="en-IN" sz="2200" dirty="0">
                <a:solidFill>
                  <a:schemeClr val="tx1"/>
                </a:solidFill>
                <a:latin typeface="Calibri" panose="020F0502020204030204" pitchFamily="34" charset="0"/>
                <a:cs typeface="Calibri" panose="020F0502020204030204" pitchFamily="34" charset="0"/>
              </a:rPr>
              <a:t>	driver.findElement(By.id(“button”)).click(); </a:t>
            </a:r>
          </a:p>
        </p:txBody>
      </p:sp>
    </p:spTree>
    <p:extLst>
      <p:ext uri="{BB962C8B-B14F-4D97-AF65-F5344CB8AC3E}">
        <p14:creationId xmlns:p14="http://schemas.microsoft.com/office/powerpoint/2010/main" val="103346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3AAECA-FC09-900F-855B-186AA08F65D5}"/>
              </a:ext>
            </a:extLst>
          </p:cNvPr>
          <p:cNvSpPr txBox="1">
            <a:spLocks/>
          </p:cNvSpPr>
          <p:nvPr/>
        </p:nvSpPr>
        <p:spPr>
          <a:xfrm>
            <a:off x="582601" y="237418"/>
            <a:ext cx="10515600" cy="5892531"/>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enter text</a:t>
            </a:r>
          </a:p>
          <a:p>
            <a:pPr marL="0" indent="0">
              <a:buFont typeface="Calibri" panose="020F0502020204030204" pitchFamily="34" charset="0"/>
              <a:buNone/>
            </a:pPr>
            <a:r>
              <a:rPr lang="en-IN" sz="2400" dirty="0">
                <a:latin typeface="Calibri" panose="020F0502020204030204" pitchFamily="34" charset="0"/>
                <a:cs typeface="Calibri" panose="020F0502020204030204" pitchFamily="34" charset="0"/>
              </a:rPr>
              <a:t>	 driver.findElement(By.id(“textbox”)).sendkey(“Hello”); </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refresh the page</a:t>
            </a:r>
          </a:p>
          <a:p>
            <a:pPr marL="0" indent="0">
              <a:buFont typeface="Calibri" panose="020F0502020204030204" pitchFamily="34" charset="0"/>
              <a:buNone/>
            </a:pPr>
            <a:r>
              <a:rPr lang="en-IN" sz="2400" dirty="0">
                <a:latin typeface="Calibri" panose="020F0502020204030204" pitchFamily="34" charset="0"/>
                <a:cs typeface="Calibri" panose="020F0502020204030204" pitchFamily="34" charset="0"/>
              </a:rPr>
              <a:t>	 driver.navigate().refresh(): </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navigate </a:t>
            </a:r>
          </a:p>
          <a:p>
            <a:pPr marL="0" indent="0">
              <a:buFont typeface="Calibri" panose="020F0502020204030204" pitchFamily="34" charset="0"/>
              <a:buNone/>
            </a:pPr>
            <a:r>
              <a:rPr lang="en-IN" sz="2400" dirty="0">
                <a:latin typeface="Calibri" panose="020F0502020204030204" pitchFamily="34" charset="0"/>
                <a:cs typeface="Calibri" panose="020F0502020204030204" pitchFamily="34" charset="0"/>
              </a:rPr>
              <a:t>	driver.navigate().forward(); or driver.navigate().back(); </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drag and drop </a:t>
            </a:r>
          </a:p>
          <a:p>
            <a:pPr marL="0" indent="0">
              <a:buFont typeface="Calibri" panose="020F0502020204030204" pitchFamily="34" charset="0"/>
              <a:buNone/>
            </a:pPr>
            <a:r>
              <a:rPr lang="en-IN" sz="2400" dirty="0">
                <a:latin typeface="Calibri" panose="020F0502020204030204" pitchFamily="34" charset="0"/>
                <a:cs typeface="Calibri" panose="020F0502020204030204" pitchFamily="34" charset="0"/>
              </a:rPr>
              <a:t>	WebElement element = driver.findElement(By.name("origin")); </a:t>
            </a:r>
          </a:p>
          <a:p>
            <a:pPr marL="0" indent="0">
              <a:buFont typeface="Calibri" panose="020F0502020204030204" pitchFamily="34" charset="0"/>
              <a:buNone/>
            </a:pPr>
            <a:r>
              <a:rPr lang="en-IN" sz="2400" dirty="0">
                <a:latin typeface="Calibri" panose="020F0502020204030204" pitchFamily="34" charset="0"/>
                <a:cs typeface="Calibri" panose="020F0502020204030204" pitchFamily="34" charset="0"/>
              </a:rPr>
              <a:t>	WebElement target = driver.findElement(By.name("new")); </a:t>
            </a:r>
          </a:p>
          <a:p>
            <a:pPr marL="0" indent="0">
              <a:buFont typeface="Calibri" panose="020F0502020204030204" pitchFamily="34" charset="0"/>
              <a:buNone/>
            </a:pPr>
            <a:r>
              <a:rPr lang="en-IN" sz="2400" dirty="0">
                <a:latin typeface="Calibri" panose="020F0502020204030204" pitchFamily="34" charset="0"/>
                <a:cs typeface="Calibri" panose="020F0502020204030204" pitchFamily="34" charset="0"/>
              </a:rPr>
              <a:t>	(new Actions(driver)).dragAndDrop(element, new).perform();</a:t>
            </a: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387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867C-D486-BF59-501B-BFC8307C7A1B}"/>
              </a:ext>
            </a:extLst>
          </p:cNvPr>
          <p:cNvSpPr>
            <a:spLocks noGrp="1"/>
          </p:cNvSpPr>
          <p:nvPr>
            <p:ph type="title"/>
          </p:nvPr>
        </p:nvSpPr>
        <p:spPr/>
        <p:txBody>
          <a:bodyPr/>
          <a:lstStyle/>
          <a:p>
            <a:r>
              <a:rPr lang="en-US" dirty="0"/>
              <a:t>Automation Testing Tools</a:t>
            </a:r>
            <a:endParaRPr lang="en-IN" dirty="0"/>
          </a:p>
        </p:txBody>
      </p:sp>
      <p:sp>
        <p:nvSpPr>
          <p:cNvPr id="3" name="Content Placeholder 2">
            <a:extLst>
              <a:ext uri="{FF2B5EF4-FFF2-40B4-BE49-F238E27FC236}">
                <a16:creationId xmlns:a16="http://schemas.microsoft.com/office/drawing/2014/main" id="{EB4E373D-E424-037B-6994-930942B6D68D}"/>
              </a:ext>
            </a:extLst>
          </p:cNvPr>
          <p:cNvSpPr>
            <a:spLocks noGrp="1"/>
          </p:cNvSpPr>
          <p:nvPr>
            <p:ph idx="1"/>
          </p:nvPr>
        </p:nvSpPr>
        <p:spPr>
          <a:xfrm>
            <a:off x="1097280" y="1934029"/>
            <a:ext cx="2603863" cy="4249056"/>
          </a:xfrm>
        </p:spPr>
        <p:txBody>
          <a:bodyPr>
            <a:noAutofit/>
          </a:bodyPr>
          <a:lstStyle/>
          <a:p>
            <a:r>
              <a:rPr lang="en-US" sz="2200" dirty="0">
                <a:latin typeface="Calibri" panose="020F0502020204030204" pitchFamily="34" charset="0"/>
                <a:cs typeface="Calibri" panose="020F0502020204030204" pitchFamily="34" charset="0"/>
              </a:rPr>
              <a:t>1. Selenium</a:t>
            </a:r>
          </a:p>
          <a:p>
            <a:r>
              <a:rPr lang="en-US" sz="2200" dirty="0">
                <a:latin typeface="Calibri" panose="020F0502020204030204" pitchFamily="34" charset="0"/>
                <a:cs typeface="Calibri" panose="020F0502020204030204" pitchFamily="34" charset="0"/>
              </a:rPr>
              <a:t>2 Cucumber</a:t>
            </a:r>
          </a:p>
          <a:p>
            <a:r>
              <a:rPr lang="en-US" sz="2200" dirty="0">
                <a:latin typeface="Calibri" panose="020F0502020204030204" pitchFamily="34" charset="0"/>
                <a:cs typeface="Calibri" panose="020F0502020204030204" pitchFamily="34" charset="0"/>
              </a:rPr>
              <a:t>3 Appium</a:t>
            </a:r>
          </a:p>
          <a:p>
            <a:r>
              <a:rPr lang="en-US" sz="2200" dirty="0">
                <a:latin typeface="Calibri" panose="020F0502020204030204" pitchFamily="34" charset="0"/>
                <a:cs typeface="Calibri" panose="020F0502020204030204" pitchFamily="34" charset="0"/>
              </a:rPr>
              <a:t>4 WorkSoft</a:t>
            </a:r>
          </a:p>
          <a:p>
            <a:r>
              <a:rPr lang="en-US" sz="2200" dirty="0">
                <a:latin typeface="Calibri" panose="020F0502020204030204" pitchFamily="34" charset="0"/>
                <a:cs typeface="Calibri" panose="020F0502020204030204" pitchFamily="34" charset="0"/>
              </a:rPr>
              <a:t>5 SoapUI</a:t>
            </a:r>
          </a:p>
          <a:p>
            <a:r>
              <a:rPr lang="en-US" sz="2200" dirty="0">
                <a:latin typeface="Calibri" panose="020F0502020204030204" pitchFamily="34" charset="0"/>
                <a:cs typeface="Calibri" panose="020F0502020204030204" pitchFamily="34" charset="0"/>
              </a:rPr>
              <a:t>6 JMeter</a:t>
            </a:r>
          </a:p>
          <a:p>
            <a:r>
              <a:rPr lang="en-US" sz="2200" dirty="0">
                <a:latin typeface="Calibri" panose="020F0502020204030204" pitchFamily="34" charset="0"/>
                <a:cs typeface="Calibri" panose="020F0502020204030204" pitchFamily="34" charset="0"/>
              </a:rPr>
              <a:t>7 postman</a:t>
            </a:r>
          </a:p>
          <a:p>
            <a:r>
              <a:rPr lang="en-US" sz="2200" dirty="0">
                <a:latin typeface="Calibri" panose="020F0502020204030204" pitchFamily="34" charset="0"/>
                <a:cs typeface="Calibri" panose="020F0502020204030204" pitchFamily="34" charset="0"/>
              </a:rPr>
              <a:t>8 Katalon</a:t>
            </a:r>
          </a:p>
          <a:p>
            <a:r>
              <a:rPr lang="en-US" sz="2200" dirty="0">
                <a:latin typeface="Calibri" panose="020F0502020204030204" pitchFamily="34" charset="0"/>
                <a:cs typeface="Calibri" panose="020F0502020204030204" pitchFamily="34" charset="0"/>
              </a:rPr>
              <a:t> </a:t>
            </a:r>
          </a:p>
          <a:p>
            <a:endParaRPr lang="en-IN" sz="2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3804C7D-8892-4325-B5D6-32CA37094D90}"/>
              </a:ext>
            </a:extLst>
          </p:cNvPr>
          <p:cNvPicPr>
            <a:picLocks noChangeAspect="1"/>
          </p:cNvPicPr>
          <p:nvPr/>
        </p:nvPicPr>
        <p:blipFill>
          <a:blip r:embed="rId2"/>
          <a:stretch>
            <a:fillRect/>
          </a:stretch>
        </p:blipFill>
        <p:spPr>
          <a:xfrm>
            <a:off x="4354286" y="2373733"/>
            <a:ext cx="6740434" cy="3369647"/>
          </a:xfrm>
          <a:prstGeom prst="rect">
            <a:avLst/>
          </a:prstGeom>
        </p:spPr>
      </p:pic>
    </p:spTree>
    <p:extLst>
      <p:ext uri="{BB962C8B-B14F-4D97-AF65-F5344CB8AC3E}">
        <p14:creationId xmlns:p14="http://schemas.microsoft.com/office/powerpoint/2010/main" val="184729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7C4F-13F0-9C90-0C07-1D287F95584F}"/>
              </a:ext>
            </a:extLst>
          </p:cNvPr>
          <p:cNvSpPr>
            <a:spLocks noGrp="1"/>
          </p:cNvSpPr>
          <p:nvPr>
            <p:ph type="title"/>
          </p:nvPr>
        </p:nvSpPr>
        <p:spPr/>
        <p:txBody>
          <a:bodyPr/>
          <a:lstStyle/>
          <a:p>
            <a:r>
              <a:rPr lang="en-IN" dirty="0"/>
              <a:t>Conclusion</a:t>
            </a:r>
          </a:p>
        </p:txBody>
      </p:sp>
      <p:sp>
        <p:nvSpPr>
          <p:cNvPr id="4" name="Content Placeholder 2">
            <a:extLst>
              <a:ext uri="{FF2B5EF4-FFF2-40B4-BE49-F238E27FC236}">
                <a16:creationId xmlns:a16="http://schemas.microsoft.com/office/drawing/2014/main" id="{73907A5E-0CB0-00E5-26FB-F6370AA6F3EE}"/>
              </a:ext>
            </a:extLst>
          </p:cNvPr>
          <p:cNvSpPr>
            <a:spLocks noGrp="1"/>
          </p:cNvSpPr>
          <p:nvPr>
            <p:ph idx="1"/>
          </p:nvPr>
        </p:nvSpPr>
        <p:spPr>
          <a:xfrm>
            <a:off x="679427" y="2238829"/>
            <a:ext cx="10894106" cy="3760788"/>
          </a:xfrm>
        </p:spPr>
        <p:txBody>
          <a:bodyPr>
            <a:noAutofit/>
          </a:bodyPr>
          <a:lstStyle/>
          <a:p>
            <a:pPr marL="0" indent="0">
              <a:buNone/>
            </a:pPr>
            <a:r>
              <a:rPr lang="en-US" sz="2400" dirty="0">
                <a:latin typeface="Calibri" panose="020F0502020204030204" pitchFamily="34" charset="0"/>
                <a:cs typeface="Calibri" panose="020F0502020204030204" pitchFamily="34" charset="0"/>
              </a:rPr>
              <a:t>	In this project have proposed new automation testing selenium webdriver framework to test the web based applications based on selenium webdriver. In order to test the web application proposed automation framework surely reduces the time required to write the test cases and increase the pass percentage of test cases. Tester can maintain the all features of zipperhq website from central place. </a:t>
            </a:r>
          </a:p>
          <a:p>
            <a:pPr marL="0" indent="0">
              <a:buNone/>
            </a:pPr>
            <a:r>
              <a:rPr lang="en-US" sz="2400" dirty="0">
                <a:latin typeface="Calibri" panose="020F0502020204030204" pitchFamily="34" charset="0"/>
                <a:cs typeface="Calibri" panose="020F0502020204030204" pitchFamily="34" charset="0"/>
              </a:rPr>
              <a:t>	This framework is very useful for dynamically changing web applications. The automation test scripts are easy to understand using this framework. In this way selenium webdriver framework helps organization to test web applications efficiently.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0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6E91-29A0-1359-C2FA-C9AE9CC16CAC}"/>
              </a:ext>
            </a:extLst>
          </p:cNvPr>
          <p:cNvSpPr>
            <a:spLocks noGrp="1"/>
          </p:cNvSpPr>
          <p:nvPr>
            <p:ph type="title"/>
          </p:nvPr>
        </p:nvSpPr>
        <p:spPr>
          <a:xfrm>
            <a:off x="1066800" y="1978243"/>
            <a:ext cx="10058400" cy="1450757"/>
          </a:xfrm>
        </p:spPr>
        <p:txBody>
          <a:bodyPr>
            <a:normAutofit/>
          </a:bodyPr>
          <a:lstStyle/>
          <a:p>
            <a:pPr algn="ctr"/>
            <a:r>
              <a:rPr lang="en-IN" sz="7200" dirty="0"/>
              <a:t>Thanks</a:t>
            </a:r>
          </a:p>
        </p:txBody>
      </p:sp>
    </p:spTree>
    <p:extLst>
      <p:ext uri="{BB962C8B-B14F-4D97-AF65-F5344CB8AC3E}">
        <p14:creationId xmlns:p14="http://schemas.microsoft.com/office/powerpoint/2010/main" val="31673075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{AEB448BF-D53A-4D2F-B52A-19A3425AFABF}tf33845126_win32</Template>
  <TotalTime>36</TotalTime>
  <Words>364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1_RetrospectVTI</vt:lpstr>
      <vt:lpstr>Zipperhq website testing using selenium webdriver</vt:lpstr>
      <vt:lpstr>Introduction</vt:lpstr>
      <vt:lpstr>Software Requirements</vt:lpstr>
      <vt:lpstr>Methods in Selenium </vt:lpstr>
      <vt:lpstr>PowerPoint Presentation</vt:lpstr>
      <vt:lpstr>Automation Testing Tools</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Zipperhq website testing using selenium webdriver</dc:title>
  <dc:creator>gauri salunke</dc:creator>
  <cp:lastModifiedBy>gauri salunke</cp:lastModifiedBy>
  <cp:revision>14</cp:revision>
  <dcterms:created xsi:type="dcterms:W3CDTF">2023-02-15T03:54:41Z</dcterms:created>
  <dcterms:modified xsi:type="dcterms:W3CDTF">2023-02-17T11:49:56Z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