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Montserrat Medium"/>
      <p:regular r:id="rId21"/>
      <p:bold r:id="rId22"/>
      <p:italic r:id="rId23"/>
      <p:boldItalic r:id="rId24"/>
    </p:embeddedFont>
    <p:embeddedFont>
      <p:font typeface="Antonio Light"/>
      <p:regular r:id="rId25"/>
      <p:bold r:id="rId26"/>
    </p:embeddedFont>
    <p:embeddedFont>
      <p:font typeface="Antonio"/>
      <p:bold r:id="rId27"/>
    </p:embeddedFont>
    <p:embeddedFont>
      <p:font typeface="DM Sans"/>
      <p:bold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FpoSDWL3b5F7+YSTX0XHJsBSx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9A8CEA-CC22-4C82-A373-D50DD3D36ABF}">
  <a:tblStyle styleId="{3B9A8CEA-CC22-4C82-A373-D50DD3D36A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ntonioLight-bold.fntdata"/><Relationship Id="rId25" Type="http://schemas.openxmlformats.org/officeDocument/2006/relationships/font" Target="fonts/AntonioLight-regular.fntdata"/><Relationship Id="rId28" Type="http://schemas.openxmlformats.org/officeDocument/2006/relationships/font" Target="fonts/DMSans-bold.fntdata"/><Relationship Id="rId27" Type="http://schemas.openxmlformats.org/officeDocument/2006/relationships/font" Target="fonts/Antoni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9144000" y="0"/>
            <a:ext cx="7137321" cy="7137321"/>
            <a:chOff x="0" y="0"/>
            <a:chExt cx="812800" cy="8128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9FCDFF"/>
                </a:gs>
                <a:gs pos="100000">
                  <a:srgbClr val="6F6296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4599105" y="5143500"/>
            <a:ext cx="4884164" cy="4884164"/>
            <a:chOff x="0" y="0"/>
            <a:chExt cx="812800" cy="81280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9FE5FF"/>
                </a:gs>
                <a:gs pos="100000">
                  <a:srgbClr val="6F6296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 flipH="1">
            <a:off x="16802847" y="9074087"/>
            <a:ext cx="365153" cy="347891"/>
          </a:xfrm>
          <a:custGeom>
            <a:rect b="b" l="l" r="r" t="t"/>
            <a:pathLst>
              <a:path extrusionOk="0"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flipH="1">
            <a:off x="9699449" y="1209032"/>
            <a:ext cx="7865055" cy="7865055"/>
          </a:xfrm>
          <a:custGeom>
            <a:rect b="b" l="l" r="r" t="t"/>
            <a:pathLst>
              <a:path extrusionOk="0" h="7865055" w="7865055">
                <a:moveTo>
                  <a:pt x="7865055" y="0"/>
                </a:moveTo>
                <a:lnTo>
                  <a:pt x="0" y="0"/>
                </a:lnTo>
                <a:lnTo>
                  <a:pt x="0" y="7865055"/>
                </a:lnTo>
                <a:lnTo>
                  <a:pt x="7865055" y="7865055"/>
                </a:lnTo>
                <a:lnTo>
                  <a:pt x="7865055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416607" y="3568820"/>
            <a:ext cx="9634504" cy="2873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6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8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DETECTION OF</a:t>
            </a:r>
            <a:endParaRPr/>
          </a:p>
          <a:p>
            <a:pPr indent="0" lvl="0" marL="0" marR="0" rtl="0" algn="just">
              <a:lnSpc>
                <a:spcPct val="116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8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PHISHING WEBSITES</a:t>
            </a:r>
            <a:endParaRPr/>
          </a:p>
          <a:p>
            <a:pPr indent="0" lvl="0" marL="0" marR="0" rtl="0" algn="just">
              <a:lnSpc>
                <a:spcPct val="116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8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USING DEEP LEARNING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502994" y="7601454"/>
            <a:ext cx="6560367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PRESENTED BY: GAURI PRADEEP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02994" y="8289975"/>
            <a:ext cx="803672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GUIDED BY : DR FOUSIA M SHAMSUDEEN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/>
          <p:nvPr/>
        </p:nvSpPr>
        <p:spPr>
          <a:xfrm>
            <a:off x="718583" y="2118289"/>
            <a:ext cx="8126955" cy="6879345"/>
          </a:xfrm>
          <a:custGeom>
            <a:rect b="b" l="l" r="r" t="t"/>
            <a:pathLst>
              <a:path extrusionOk="0" h="6879345" w="8126955">
                <a:moveTo>
                  <a:pt x="0" y="0"/>
                </a:moveTo>
                <a:lnTo>
                  <a:pt x="8126954" y="0"/>
                </a:lnTo>
                <a:lnTo>
                  <a:pt x="8126954" y="6879345"/>
                </a:lnTo>
                <a:lnTo>
                  <a:pt x="0" y="68793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10"/>
          <p:cNvSpPr/>
          <p:nvPr/>
        </p:nvSpPr>
        <p:spPr>
          <a:xfrm>
            <a:off x="9225624" y="2118289"/>
            <a:ext cx="8033676" cy="6879345"/>
          </a:xfrm>
          <a:custGeom>
            <a:rect b="b" l="l" r="r" t="t"/>
            <a:pathLst>
              <a:path extrusionOk="0" h="6879345" w="8033676">
                <a:moveTo>
                  <a:pt x="0" y="0"/>
                </a:moveTo>
                <a:lnTo>
                  <a:pt x="8033676" y="0"/>
                </a:lnTo>
                <a:lnTo>
                  <a:pt x="8033676" y="6879345"/>
                </a:lnTo>
                <a:lnTo>
                  <a:pt x="0" y="68793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10"/>
          <p:cNvSpPr txBox="1"/>
          <p:nvPr/>
        </p:nvSpPr>
        <p:spPr>
          <a:xfrm>
            <a:off x="4782060" y="618753"/>
            <a:ext cx="10215561" cy="848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71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 PERFORMANCE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/>
          <p:nvPr/>
        </p:nvSpPr>
        <p:spPr>
          <a:xfrm>
            <a:off x="1948270" y="1522467"/>
            <a:ext cx="14429561" cy="8110045"/>
          </a:xfrm>
          <a:custGeom>
            <a:rect b="b" l="l" r="r" t="t"/>
            <a:pathLst>
              <a:path extrusionOk="0" h="8110045" w="14429561">
                <a:moveTo>
                  <a:pt x="0" y="0"/>
                </a:moveTo>
                <a:lnTo>
                  <a:pt x="14429560" y="0"/>
                </a:lnTo>
                <a:lnTo>
                  <a:pt x="14429560" y="8110045"/>
                </a:lnTo>
                <a:lnTo>
                  <a:pt x="0" y="81100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11"/>
          <p:cNvSpPr txBox="1"/>
          <p:nvPr/>
        </p:nvSpPr>
        <p:spPr>
          <a:xfrm>
            <a:off x="5918893" y="355772"/>
            <a:ext cx="10215561" cy="69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71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WEB APP INTERFACE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/>
          <p:nvPr/>
        </p:nvSpPr>
        <p:spPr>
          <a:xfrm>
            <a:off x="1863803" y="1074721"/>
            <a:ext cx="14560395" cy="8183579"/>
          </a:xfrm>
          <a:custGeom>
            <a:rect b="b" l="l" r="r" t="t"/>
            <a:pathLst>
              <a:path extrusionOk="0" h="8183579" w="14560395">
                <a:moveTo>
                  <a:pt x="0" y="0"/>
                </a:moveTo>
                <a:lnTo>
                  <a:pt x="14560394" y="0"/>
                </a:lnTo>
                <a:lnTo>
                  <a:pt x="14560394" y="8183579"/>
                </a:lnTo>
                <a:lnTo>
                  <a:pt x="0" y="818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/>
        </p:nvSpPr>
        <p:spPr>
          <a:xfrm>
            <a:off x="4429546" y="618753"/>
            <a:ext cx="10215561" cy="848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71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FUTURE ENHANCEMENTS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907676" y="2666111"/>
            <a:ext cx="17259300" cy="4888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2594" lvl="1" marL="885186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Browser Extensions</a:t>
            </a:r>
            <a:endParaRPr/>
          </a:p>
          <a:p>
            <a:pPr indent="0" lvl="0" marL="0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2594" lvl="1" marL="885186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Type Classification</a:t>
            </a:r>
            <a:endParaRPr/>
          </a:p>
          <a:p>
            <a:pPr indent="0" lvl="0" marL="0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2594" lvl="1" marL="885186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advanced Meta-Learning Techniques</a:t>
            </a:r>
            <a:endParaRPr/>
          </a:p>
          <a:p>
            <a:pPr indent="0" lvl="0" marL="0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2594" lvl="1" marL="885186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Regional and Language-Specific Adaptation</a:t>
            </a:r>
            <a:endParaRPr/>
          </a:p>
          <a:p>
            <a:pPr indent="0" lvl="0" marL="0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/>
          <p:nvPr/>
        </p:nvSpPr>
        <p:spPr>
          <a:xfrm flipH="1">
            <a:off x="16802847" y="9074087"/>
            <a:ext cx="365153" cy="347891"/>
          </a:xfrm>
          <a:custGeom>
            <a:rect b="b" l="l" r="r" t="t"/>
            <a:pathLst>
              <a:path extrusionOk="0"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14"/>
          <p:cNvSpPr txBox="1"/>
          <p:nvPr/>
        </p:nvSpPr>
        <p:spPr>
          <a:xfrm>
            <a:off x="5646485" y="3352416"/>
            <a:ext cx="6995030" cy="24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545" u="none" cap="none" strike="noStrike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THANK</a:t>
            </a:r>
            <a:endParaRPr/>
          </a:p>
        </p:txBody>
      </p:sp>
      <p:grpSp>
        <p:nvGrpSpPr>
          <p:cNvPr id="197" name="Google Shape;197;p14"/>
          <p:cNvGrpSpPr/>
          <p:nvPr/>
        </p:nvGrpSpPr>
        <p:grpSpPr>
          <a:xfrm>
            <a:off x="4820397" y="2216333"/>
            <a:ext cx="2138817" cy="2138817"/>
            <a:chOff x="0" y="0"/>
            <a:chExt cx="812800" cy="812800"/>
          </a:xfrm>
        </p:grpSpPr>
        <p:sp>
          <p:nvSpPr>
            <p:cNvPr id="198" name="Google Shape;198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9FE5FF"/>
                </a:gs>
                <a:gs pos="100000">
                  <a:srgbClr val="6F6296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4"/>
          <p:cNvSpPr txBox="1"/>
          <p:nvPr/>
        </p:nvSpPr>
        <p:spPr>
          <a:xfrm>
            <a:off x="9144000" y="5210175"/>
            <a:ext cx="4272627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545" u="none" cap="none" strike="noStrike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 flipH="1">
            <a:off x="16802847" y="9074087"/>
            <a:ext cx="365153" cy="347891"/>
          </a:xfrm>
          <a:custGeom>
            <a:rect b="b" l="l" r="r" t="t"/>
            <a:pathLst>
              <a:path extrusionOk="0"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0" name="Google Shape;100;p2"/>
          <p:cNvGrpSpPr/>
          <p:nvPr/>
        </p:nvGrpSpPr>
        <p:grpSpPr>
          <a:xfrm>
            <a:off x="10708574" y="3530753"/>
            <a:ext cx="1148007" cy="1148007"/>
            <a:chOff x="0" y="0"/>
            <a:chExt cx="812800" cy="812800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9FE5FF"/>
                </a:gs>
                <a:gs pos="100000">
                  <a:srgbClr val="6F6296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16985424" y="6551005"/>
            <a:ext cx="1148007" cy="1148007"/>
            <a:chOff x="0" y="0"/>
            <a:chExt cx="812800" cy="812800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9FE5FF"/>
                </a:gs>
                <a:gs pos="100000">
                  <a:srgbClr val="6F6296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11053596" y="3932155"/>
            <a:ext cx="6918937" cy="3192854"/>
          </a:xfrm>
          <a:custGeom>
            <a:rect b="b" l="l" r="r" t="t"/>
            <a:pathLst>
              <a:path extrusionOk="0" h="3192854" w="6918937">
                <a:moveTo>
                  <a:pt x="0" y="0"/>
                </a:moveTo>
                <a:lnTo>
                  <a:pt x="6918938" y="0"/>
                </a:lnTo>
                <a:lnTo>
                  <a:pt x="6918938" y="3192854"/>
                </a:lnTo>
                <a:lnTo>
                  <a:pt x="0" y="3192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3804" l="-6230" r="-6974" t="-20745"/>
            </a:stretch>
          </a:blipFill>
          <a:ln>
            <a:noFill/>
          </a:ln>
        </p:spPr>
      </p:sp>
      <p:sp>
        <p:nvSpPr>
          <p:cNvPr id="107" name="Google Shape;107;p2"/>
          <p:cNvSpPr txBox="1"/>
          <p:nvPr/>
        </p:nvSpPr>
        <p:spPr>
          <a:xfrm>
            <a:off x="111407" y="2061134"/>
            <a:ext cx="17448020" cy="1287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0295" lvl="1" marL="880590" marR="0" rtl="0" algn="l">
              <a:lnSpc>
                <a:spcPct val="116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78"/>
              <a:buFont typeface="Arial"/>
              <a:buChar char="•"/>
            </a:pPr>
            <a:r>
              <a:rPr b="0" i="0" lang="en-US" sz="4078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is a type of cyberattack where attackers impersonate legitimate entities to deceive individuals into revealing sensitive information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5784495" y="547836"/>
            <a:ext cx="5913124" cy="848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71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569057" y="5345509"/>
            <a:ext cx="14954870" cy="473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Phishing: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799" lvl="1" marL="863597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Stealing personal or financial information.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799" lvl="1" marL="863597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Gaining unauthorized access to systems and networks.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251306" y="1433232"/>
            <a:ext cx="17760055" cy="7431135"/>
          </a:xfrm>
          <a:custGeom>
            <a:rect b="b" l="l" r="r" t="t"/>
            <a:pathLst>
              <a:path extrusionOk="0" h="7431135" w="17760055">
                <a:moveTo>
                  <a:pt x="0" y="0"/>
                </a:moveTo>
                <a:lnTo>
                  <a:pt x="17760055" y="0"/>
                </a:lnTo>
                <a:lnTo>
                  <a:pt x="17760055" y="7431136"/>
                </a:lnTo>
                <a:lnTo>
                  <a:pt x="0" y="7431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33" r="-434" t="0"/>
            </a:stretch>
          </a:blipFill>
          <a:ln>
            <a:noFill/>
          </a:ln>
        </p:spPr>
      </p:sp>
      <p:sp>
        <p:nvSpPr>
          <p:cNvPr id="115" name="Google Shape;115;p3"/>
          <p:cNvSpPr txBox="1"/>
          <p:nvPr/>
        </p:nvSpPr>
        <p:spPr>
          <a:xfrm>
            <a:off x="1997858" y="51308"/>
            <a:ext cx="13793198" cy="9773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69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4798496" y="647000"/>
            <a:ext cx="86910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70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GAP IDENTIFIED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864599" y="5792650"/>
            <a:ext cx="165588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70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PROPOSED SOLUTION  TO THE IDENTIFIED GAP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702008" y="1606750"/>
            <a:ext cx="16884000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799" lvl="1" marL="863597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Arial"/>
              <a:buChar char="•"/>
            </a:pPr>
            <a:r>
              <a:rPr b="1" i="0" lang="en-US" sz="3999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3999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Traditional machine learnin</a:t>
            </a:r>
            <a:r>
              <a:rPr b="0" i="0" lang="en-US" sz="3999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g approaches of</a:t>
            </a:r>
            <a:r>
              <a:rPr b="0" i="0" lang="en-US" sz="3999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ten struggle with accuracy and real-time detection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31799" lvl="1" marL="863597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Lack of Combined Feature Extraction when using a single deep learning model</a:t>
            </a:r>
            <a:endParaRPr/>
          </a:p>
          <a:p>
            <a:pPr indent="0" lvl="0" marL="0" marR="0" rtl="0" algn="ctr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702008" y="7361459"/>
            <a:ext cx="172881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799" lvl="1" marL="863597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meta-learning based CNN-BiLSTM hybrid model that enables combined 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feature extraction and improved adaptability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 flipH="1">
            <a:off x="16802847" y="9074087"/>
            <a:ext cx="365153" cy="347891"/>
          </a:xfrm>
          <a:custGeom>
            <a:rect b="b" l="l" r="r" t="t"/>
            <a:pathLst>
              <a:path extrusionOk="0"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9" name="Google Shape;129;p5"/>
          <p:cNvGrpSpPr/>
          <p:nvPr/>
        </p:nvGrpSpPr>
        <p:grpSpPr>
          <a:xfrm>
            <a:off x="11927375" y="8847975"/>
            <a:ext cx="1148007" cy="1148007"/>
            <a:chOff x="0" y="0"/>
            <a:chExt cx="812800" cy="812800"/>
          </a:xfrm>
        </p:grpSpPr>
        <p:sp>
          <p:nvSpPr>
            <p:cNvPr id="130" name="Google Shape;13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9FE5FF"/>
                </a:gs>
                <a:gs pos="100000">
                  <a:srgbClr val="6F6296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5"/>
          <p:cNvSpPr txBox="1"/>
          <p:nvPr/>
        </p:nvSpPr>
        <p:spPr>
          <a:xfrm>
            <a:off x="574003" y="1972742"/>
            <a:ext cx="172593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799" lvl="1" marL="863597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Develop a hybrid CNN-BiLSTM model based on Meta-learning approach to allow combined feature extraction.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12606295" y="5248636"/>
            <a:ext cx="4561705" cy="4561705"/>
          </a:xfrm>
          <a:custGeom>
            <a:rect b="b" l="l" r="r" t="t"/>
            <a:pathLst>
              <a:path extrusionOk="0" h="4561705" w="4561705">
                <a:moveTo>
                  <a:pt x="0" y="0"/>
                </a:moveTo>
                <a:lnTo>
                  <a:pt x="4561705" y="0"/>
                </a:lnTo>
                <a:lnTo>
                  <a:pt x="4561705" y="4561705"/>
                </a:lnTo>
                <a:lnTo>
                  <a:pt x="0" y="4561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5"/>
          <p:cNvSpPr txBox="1"/>
          <p:nvPr/>
        </p:nvSpPr>
        <p:spPr>
          <a:xfrm>
            <a:off x="4671049" y="575672"/>
            <a:ext cx="7964115" cy="848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71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 flipH="1">
            <a:off x="16802847" y="9074087"/>
            <a:ext cx="365153" cy="347891"/>
          </a:xfrm>
          <a:custGeom>
            <a:rect b="b" l="l" r="r" t="t"/>
            <a:pathLst>
              <a:path extrusionOk="0"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0" name="Google Shape;140;p6"/>
          <p:cNvGrpSpPr/>
          <p:nvPr/>
        </p:nvGrpSpPr>
        <p:grpSpPr>
          <a:xfrm>
            <a:off x="12061161" y="8847975"/>
            <a:ext cx="1148007" cy="1148007"/>
            <a:chOff x="0" y="0"/>
            <a:chExt cx="812800" cy="812800"/>
          </a:xfrm>
        </p:grpSpPr>
        <p:sp>
          <p:nvSpPr>
            <p:cNvPr id="141" name="Google Shape;141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9FE5FF"/>
                </a:gs>
                <a:gs pos="100000">
                  <a:srgbClr val="6F6296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6"/>
          <p:cNvSpPr txBox="1"/>
          <p:nvPr/>
        </p:nvSpPr>
        <p:spPr>
          <a:xfrm>
            <a:off x="1028700" y="2575487"/>
            <a:ext cx="17259300" cy="5488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2594" lvl="1" marL="885186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a hybrid deep learning model.</a:t>
            </a:r>
            <a:endParaRPr/>
          </a:p>
          <a:p>
            <a:pPr indent="0" lvl="0" marL="0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2594" lvl="1" marL="885186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adaptability, introduce  Meta-learning approach.</a:t>
            </a:r>
            <a:endParaRPr/>
          </a:p>
          <a:p>
            <a:pPr indent="0" lvl="0" marL="0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2594" lvl="1" marL="885186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the URL as phishing or legitimate.</a:t>
            </a:r>
            <a:endParaRPr/>
          </a:p>
          <a:p>
            <a:pPr indent="0" lvl="0" marL="0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2594" lvl="1" marL="885186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99"/>
              <a:buFont typeface="Arial"/>
              <a:buChar char="•"/>
            </a:pPr>
            <a:r>
              <a:rPr b="0" i="0" lang="en-US" sz="40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web app to provide real-time phishing url detection.</a:t>
            </a:r>
            <a:endParaRPr/>
          </a:p>
          <a:p>
            <a:pPr indent="0" lvl="0" marL="0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6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9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4" name="Google Shape;144;p6"/>
          <p:cNvGrpSpPr/>
          <p:nvPr/>
        </p:nvGrpSpPr>
        <p:grpSpPr>
          <a:xfrm>
            <a:off x="16467183" y="4965728"/>
            <a:ext cx="1148007" cy="1148007"/>
            <a:chOff x="0" y="0"/>
            <a:chExt cx="812800" cy="812800"/>
          </a:xfrm>
        </p:grpSpPr>
        <p:sp>
          <p:nvSpPr>
            <p:cNvPr id="145" name="Google Shape;145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9FE5FF"/>
                </a:gs>
                <a:gs pos="100000">
                  <a:srgbClr val="6F6296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4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6"/>
          <p:cNvSpPr txBox="1"/>
          <p:nvPr/>
        </p:nvSpPr>
        <p:spPr>
          <a:xfrm>
            <a:off x="6177245" y="575672"/>
            <a:ext cx="7964115" cy="859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71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OBJECTIVES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 flipH="1">
            <a:off x="16802847" y="9074087"/>
            <a:ext cx="365153" cy="347891"/>
          </a:xfrm>
          <a:custGeom>
            <a:rect b="b" l="l" r="r" t="t"/>
            <a:pathLst>
              <a:path extrusionOk="0"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7"/>
          <p:cNvSpPr txBox="1"/>
          <p:nvPr/>
        </p:nvSpPr>
        <p:spPr>
          <a:xfrm>
            <a:off x="1028700" y="1890676"/>
            <a:ext cx="13319256" cy="7183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7982" lvl="1" marL="875964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7"/>
              <a:buFont typeface="Arial"/>
              <a:buChar char="•"/>
            </a:pPr>
            <a:r>
              <a:rPr b="0" i="0" lang="en-US" sz="40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</a:t>
            </a:r>
            <a:endParaRPr/>
          </a:p>
          <a:p>
            <a:pPr indent="0" lvl="0" marL="0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57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7982" lvl="1" marL="875964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7"/>
              <a:buFont typeface="Arial"/>
              <a:buChar char="•"/>
            </a:pPr>
            <a:r>
              <a:rPr b="0" i="0" lang="en-US" sz="40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CNN-BiLSTM Model Development</a:t>
            </a:r>
            <a:endParaRPr/>
          </a:p>
          <a:p>
            <a:pPr indent="0" lvl="0" marL="0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57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7982" lvl="1" marL="875964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7"/>
              <a:buFont typeface="Arial"/>
              <a:buChar char="•"/>
            </a:pPr>
            <a:r>
              <a:rPr b="0" i="0" lang="en-US" sz="40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Meta-learning approach using Reptile algorithm</a:t>
            </a:r>
            <a:endParaRPr/>
          </a:p>
          <a:p>
            <a:pPr indent="0" lvl="0" marL="0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57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7982" lvl="1" marL="875964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7"/>
              <a:buFont typeface="Arial"/>
              <a:buChar char="•"/>
            </a:pPr>
            <a:r>
              <a:rPr b="0" i="0" lang="en-US" sz="40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to optimize model performance</a:t>
            </a:r>
            <a:endParaRPr/>
          </a:p>
          <a:p>
            <a:pPr indent="0" lvl="0" marL="0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57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7982" lvl="1" marL="875964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7"/>
              <a:buFont typeface="Arial"/>
              <a:buChar char="•"/>
            </a:pPr>
            <a:r>
              <a:rPr b="0" i="0" lang="en-US" sz="40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best model</a:t>
            </a:r>
            <a:endParaRPr/>
          </a:p>
          <a:p>
            <a:pPr indent="0" lvl="0" marL="0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57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7982" lvl="1" marL="875964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7"/>
              <a:buFont typeface="Arial"/>
              <a:buChar char="•"/>
            </a:pPr>
            <a:r>
              <a:rPr b="0" i="0" lang="en-US" sz="40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/>
          </a:p>
          <a:p>
            <a:pPr indent="0" lvl="0" marL="0" marR="0" rtl="0" algn="l">
              <a:lnSpc>
                <a:spcPct val="11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57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5856778" y="618753"/>
            <a:ext cx="7964115" cy="848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71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1594389" y="1566710"/>
            <a:ext cx="15099221" cy="8007894"/>
          </a:xfrm>
          <a:custGeom>
            <a:rect b="b" l="l" r="r" t="t"/>
            <a:pathLst>
              <a:path extrusionOk="0" h="8007894" w="15099221">
                <a:moveTo>
                  <a:pt x="0" y="0"/>
                </a:moveTo>
                <a:lnTo>
                  <a:pt x="15099222" y="0"/>
                </a:lnTo>
                <a:lnTo>
                  <a:pt x="15099222" y="8007894"/>
                </a:lnTo>
                <a:lnTo>
                  <a:pt x="0" y="8007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8"/>
          <p:cNvSpPr txBox="1"/>
          <p:nvPr/>
        </p:nvSpPr>
        <p:spPr>
          <a:xfrm>
            <a:off x="5697429" y="394426"/>
            <a:ext cx="10215561" cy="848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71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BLOCK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3F81"/>
            </a:gs>
            <a:gs pos="100000">
              <a:srgbClr val="288198"/>
            </a:gs>
          </a:gsLst>
          <a:lin ang="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9"/>
          <p:cNvGraphicFramePr/>
          <p:nvPr/>
        </p:nvGraphicFramePr>
        <p:xfrm>
          <a:off x="5486400" y="26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{3B9A8CEA-CC22-4C82-A373-D50DD3D36ABF}</a:tableStyleId>
              </a:tblPr>
              <a:tblGrid>
                <a:gridCol w="3657600"/>
                <a:gridCol w="3657600"/>
              </a:tblGrid>
              <a:tr h="134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699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99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97.50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99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99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97.80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99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99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97.17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99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99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97.49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9"/>
          <p:cNvSpPr txBox="1"/>
          <p:nvPr/>
        </p:nvSpPr>
        <p:spPr>
          <a:xfrm>
            <a:off x="7549424" y="618753"/>
            <a:ext cx="3189152" cy="848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71" u="sng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