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68" r:id="rId5"/>
    <p:sldId id="261" r:id="rId6"/>
    <p:sldId id="262" r:id="rId7"/>
    <p:sldId id="259" r:id="rId8"/>
    <p:sldId id="260" r:id="rId9"/>
    <p:sldId id="271" r:id="rId10"/>
    <p:sldId id="263" r:id="rId11"/>
    <p:sldId id="264" r:id="rId12"/>
    <p:sldId id="265" r:id="rId13"/>
    <p:sldId id="266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7C70-16E8-45A2-89CD-80512D9E1EA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F2B3C-583D-4A6E-B06D-6F9DCA63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F2B3C-583D-4A6E-B06D-6F9DCA63A5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5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F2B3C-583D-4A6E-B06D-6F9DCA63A5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31BF-8295-D7CB-6F72-B56A80315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A59E-3493-2B0A-6B04-9E5E85AA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D4C3-FE45-BF17-99F8-357CA2DF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2245-D908-451E-8B5F-D516530BD4EC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51965-9B3A-5951-C953-70F647E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52A7-75A0-7EF8-6914-9843B0A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7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501-2A3B-246A-7FBC-AEE60DB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A9B3-D3E9-27B6-D031-B409E7702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452A-77E6-9195-BF5F-91E5CEC3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3EE5-FF88-4747-9C5C-8735BB9D74A8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B72C-FF0E-7175-6144-F3301588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92FB-0158-05B6-BEF1-5F690F1E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2C1B4-5794-E918-229B-67229F215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5138E-6A67-0C7D-60F2-CAA3CE70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3FCD-7912-8278-339A-70F3E041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C6C-0ED7-4E56-AB72-4B0B73FCC23E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1CB2-8ABA-4825-EBFF-88268FD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FE99-FB8E-0394-DCE2-4692925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C3C8-E735-0CD1-DC23-57EED9F1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682B-A4E4-C1EB-62E8-F8967749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068E-816F-3FF1-7A4C-62CDACF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B7C-EC74-1FAB-8DEE-4F7671D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5A30-C088-FBD0-BB19-7A3437EA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D314-8E90-00B8-8775-825C75BE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8736-7ADE-8E0D-1182-794A8C38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53B1-5FFF-4B0B-AD1C-4ACCDE3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633-71B7-4073-8C37-A967AD1D3BA4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845F-7479-DF81-7140-7F7070C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24E-A315-056C-A038-951F5669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47EC-66AC-272D-F093-C43A3DF5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E8D-5009-A153-CCE4-85358EAD6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9E88-213D-B06B-8A6F-7C785799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5B3D-1175-0299-1943-A8BAB74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F29-D825-4023-B788-1C5E952B95EA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682A-733B-E920-4E7B-6347A71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8069-C9A0-5F86-5C97-6616AB6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08B-E9FA-09BF-750E-2E3F8626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E2BB-F1D7-C010-262D-06B477C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108C-3D9F-3B14-2576-A03A5ACF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6D055-2B64-76FB-F63E-2ACCB5F0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D3483-51B7-08DC-89F8-BA7E8B7B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EFE2E-C617-F5CC-2646-187032E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23B-ACF3-49A9-8BD2-873336C1710A}" type="datetime1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4DAB9-DFAC-E7F3-D0D4-F7DE635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6B11B-D409-21DE-1D85-55ADC2A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6F6-628C-A234-5CC7-BDE5B284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3C22F-E95C-52BD-C168-60C35ABA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234F-3AAC-4A33-8B2F-55DF753E572E}" type="datetime1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7D8C-9338-164C-9DE7-E05179CF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B9F2A-A45D-AEB3-DCFD-B96025E1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6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3F32-8D20-F32D-D155-208FA0A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F962-69BB-4EFC-A766-3BED11E3E0D1}" type="datetime1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7A59-19C8-8683-C119-99D179BE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11D57-6745-109B-83A8-D1602901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6AD-5347-C646-3524-A414632D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0D9A-58E0-583B-18CF-359B4463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0843-A898-858C-2A6F-DF65465D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805B-29B8-E49E-EA47-D84894B7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5F2-66EF-4FAC-BF69-CB5B6CD01CA4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54F1-C0D6-8F03-54D2-B2F7A7A6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CA6E-14B2-0DB7-0188-1B3FC30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CE6F-11DA-9BB7-BC0A-75F858CE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7F91B-482E-6F80-BA29-C19142B7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E598-454A-17F1-F509-0DC38F12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9E849-A17A-5EA0-CE7C-B364680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3DBB-BF29-4FF7-9637-2B63CE824576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C9D5-91C7-9660-56D0-A48F416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3FBE-AD81-3C05-4421-BD9CDE7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D651A-7967-9272-6017-77EF26A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45DA-118A-FD0B-42F0-2C734D05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F10D-8494-42BA-6B7A-BC921DF9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BF79-E403-404B-8062-E8FAAED895CF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9282-6A61-2B0C-3D39-D4340CEE1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F492-D80B-DABB-F560-CD3809BC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Live-Project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Animal behaviour Prediction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C64D0-9239-3211-2549-BC85AF56FAA0}"/>
              </a:ext>
            </a:extLst>
          </p:cNvPr>
          <p:cNvSpPr txBox="1"/>
          <p:nvPr/>
        </p:nvSpPr>
        <p:spPr>
          <a:xfrm>
            <a:off x="0" y="60173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Gauri Golande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3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D730-3C9C-4169-E170-1D7FD333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 of acceleration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2121-8BBD-8814-BCC6-0FE8DEC5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1" y="1690688"/>
            <a:ext cx="11169445" cy="43714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After reducing the dimensions using PCA technique and using k-means clustering method, the following categories were obtained.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Optimal used k = 4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2377-B16C-A9CC-0664-254FF5F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B5251-5202-A742-9B01-07F68F97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10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203EB-962B-7708-034B-4457E293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62" y="3278765"/>
            <a:ext cx="4092295" cy="266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FF79B-186F-CE81-B89C-4D3177CF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27" y="3278764"/>
            <a:ext cx="5035873" cy="26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A0B-8CB7-6DCE-264C-D6D1460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9839" cy="1198204"/>
          </a:xfrm>
        </p:spPr>
        <p:txBody>
          <a:bodyPr/>
          <a:lstStyle/>
          <a:p>
            <a:r>
              <a:rPr lang="en-IN" dirty="0"/>
              <a:t>X-Acceleration vs timestamp with 3 sec interval: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BD9-8C9E-16DA-BCEB-5BA47DD0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0223-BE54-8B91-AA21-5E4A8CA7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11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9997-7072-EED5-729A-0F3B1CD7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/>
          <a:lstStyle/>
          <a:p>
            <a:r>
              <a:rPr lang="en-US" dirty="0"/>
              <a:t>Clusters observed on x-acceleration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DD695-77B9-1863-8EC7-8D40D843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12" y="2050382"/>
            <a:ext cx="8482265" cy="44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183A-98C2-6F13-3A7D-FC2DC12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16148" cy="1235266"/>
          </a:xfrm>
        </p:spPr>
        <p:txBody>
          <a:bodyPr/>
          <a:lstStyle/>
          <a:p>
            <a:r>
              <a:rPr lang="en-IN" dirty="0"/>
              <a:t>Y-Acceleration vs timestamp with 3 sec interval: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BB6E-6004-A2F1-EA7E-5CB3BCCA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</p:spPr>
        <p:txBody>
          <a:bodyPr/>
          <a:lstStyle/>
          <a:p>
            <a:r>
              <a:rPr lang="en-US" dirty="0"/>
              <a:t>Clusters observed on y-acceleration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EA2A-22B2-A456-AA76-B47B85A6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AF635-7BBE-4854-3258-FD38F1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70857-E24D-6DE3-AEC2-291D7614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22" y="1891850"/>
            <a:ext cx="8922356" cy="44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ACC-4679-8DCA-384E-FC7E7B53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37490" cy="1188372"/>
          </a:xfrm>
        </p:spPr>
        <p:txBody>
          <a:bodyPr/>
          <a:lstStyle/>
          <a:p>
            <a:r>
              <a:rPr lang="en-IN" dirty="0"/>
              <a:t>Z-Acceleration vs timestamp with 3 sec interval: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E9C2-B88E-22F1-1732-CE96C1D8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1"/>
            <a:ext cx="10515600" cy="4692292"/>
          </a:xfrm>
        </p:spPr>
        <p:txBody>
          <a:bodyPr/>
          <a:lstStyle/>
          <a:p>
            <a:r>
              <a:rPr lang="en-US" dirty="0"/>
              <a:t>Clusters observed on z-acceleration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9454-4CBB-A4A6-59A2-3C8CDF4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BECC1-6BE3-6112-47D9-186E2444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66BF-14B0-FFEC-5427-98D813CE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37" y="1958029"/>
            <a:ext cx="9096141" cy="46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Model building &amp; evaluation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1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7763-9A9F-8FDC-6B6F-800C315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and evaluation stage: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DD09-B8A5-F8F7-D9EE-D5DA8F7A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used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classification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classification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SVM classification model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7EEB-3FC3-3158-CB51-06E466A0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A6B7-B789-CBB2-90F9-EB1AF6D2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Research of the given problem statement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A039-B0C4-E328-EF62-DD85B4DB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C103D-F3CD-C89D-C468-34139A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D6FF1-57B4-9162-ADC4-67D4DC0E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63" y="157536"/>
            <a:ext cx="6726474" cy="6542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40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Data Analytics Phase: Drawing Insights from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ED0-F327-9C79-40AA-C308FE42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(24 hrs time interval):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15F4-489A-04D8-0653-3315A35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1115674" cy="326707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For all the 3 axes the acceleration recorded from 18:00:00-22:00:00 hrs (for more than 60s) give indication that the cattle might be ruminating.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(ruminating behavior </a:t>
            </a:r>
            <a:r>
              <a:rPr lang="en-US" sz="1400" dirty="0">
                <a:solidFill>
                  <a:srgbClr val="111111"/>
                </a:solidFill>
                <a:latin typeface="Roboto" panose="020F0502020204030204" pitchFamily="2" charset="0"/>
              </a:rPr>
              <a:t>is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instances where it persisted for more than 60 s)</a:t>
            </a:r>
            <a:endParaRPr lang="en-IN" sz="1400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4F8C1F-27A8-D273-DFCF-64C094DE6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0" r="2801"/>
          <a:stretch/>
        </p:blipFill>
        <p:spPr>
          <a:xfrm>
            <a:off x="4033874" y="1405088"/>
            <a:ext cx="3960000" cy="1792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1D1F1-AC75-5A70-91B8-44FE5653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6071"/>
            <a:ext cx="3960000" cy="1742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EC77A-2A70-3218-0F84-33D2E9CBEF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68"/>
          <a:stretch/>
        </p:blipFill>
        <p:spPr>
          <a:xfrm>
            <a:off x="8067748" y="1386071"/>
            <a:ext cx="3960000" cy="183045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E622EC0-C816-E85B-7ED6-70F94AB8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CD9D-A8B0-4288-8E62-379E5DC57ED7}" type="datetime1">
              <a:rPr lang="en-IN" smtClean="0"/>
              <a:t>10-04-2024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2C0DAE-2ECB-2AB9-EFCE-8DCFD98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5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ED0-F327-9C79-40AA-C308FE42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(12 hrs time interval):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15F4-489A-04D8-0653-3315A35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1441223"/>
            <a:ext cx="4800600" cy="519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Sudden ups in positive direction seen in the acceleration might be indication of cattle </a:t>
            </a:r>
            <a:r>
              <a:rPr lang="en-US" sz="2000" dirty="0"/>
              <a:t>standing up (transition) - rising from a lying state to a standing state</a:t>
            </a:r>
            <a:r>
              <a:rPr lang="en-IN" sz="2000" dirty="0"/>
              <a:t> </a:t>
            </a:r>
          </a:p>
          <a:p>
            <a:pPr marL="514350" indent="-514350">
              <a:buAutoNum type="arabicPeriod"/>
            </a:pPr>
            <a:r>
              <a:rPr lang="en-IN" sz="2000" dirty="0"/>
              <a:t>Sudden dips in negative direction seen in the acceleration might be indication of cattle </a:t>
            </a:r>
            <a:r>
              <a:rPr lang="en-US" sz="2000" dirty="0"/>
              <a:t>lying down (transition) - changing from a standing state to a lying state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8B694-0B76-3294-E9C2-E45C2E03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45512"/>
            <a:ext cx="3240000" cy="1388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8C308-F652-B9C0-FFBB-7AE281B68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0" r="2203"/>
          <a:stretch/>
        </p:blipFill>
        <p:spPr>
          <a:xfrm>
            <a:off x="266700" y="2969614"/>
            <a:ext cx="3240000" cy="1424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E70AD-EB27-9A22-1020-095736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7"/>
          <a:stretch/>
        </p:blipFill>
        <p:spPr>
          <a:xfrm>
            <a:off x="266700" y="4529382"/>
            <a:ext cx="3240000" cy="1392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934C33-F63F-4F23-5FD3-A3B768CD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175" y="1441223"/>
            <a:ext cx="3240000" cy="1392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A8018-F747-E2FF-B194-AC1E28A3F4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79"/>
          <a:stretch/>
        </p:blipFill>
        <p:spPr>
          <a:xfrm>
            <a:off x="3655175" y="2996701"/>
            <a:ext cx="3240000" cy="1392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9DAAC-CEB0-BD7D-C2FF-BA573FDF5C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33"/>
          <a:stretch/>
        </p:blipFill>
        <p:spPr>
          <a:xfrm>
            <a:off x="3655175" y="4529382"/>
            <a:ext cx="3240000" cy="142760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30796A0-F63A-E894-F7C9-AF17BBD2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DA05-36FA-49DF-9465-F5C665B41A8D}" type="datetime1">
              <a:rPr lang="en-IN" smtClean="0"/>
              <a:t>10-04-2024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8FD532-5847-6047-7353-2E4BAAD3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64D-857A-5244-D9E9-76BD01CA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(6 hrs time interval):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4775-AE6A-0E96-BD19-624A4D2D5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2238" r="3323" b="511"/>
          <a:stretch/>
        </p:blipFill>
        <p:spPr>
          <a:xfrm>
            <a:off x="22860" y="1759186"/>
            <a:ext cx="3600000" cy="1590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BCD7-90F5-4BEE-0848-DB398904E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" t="1490" r="1160"/>
          <a:stretch/>
        </p:blipFill>
        <p:spPr>
          <a:xfrm>
            <a:off x="60637" y="3405643"/>
            <a:ext cx="3600000" cy="162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90803-F82A-BB20-9C92-66E249B865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" t="4848" r="1447"/>
          <a:stretch/>
        </p:blipFill>
        <p:spPr>
          <a:xfrm>
            <a:off x="22860" y="5031815"/>
            <a:ext cx="3600000" cy="159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8E3DB-EF6C-2307-52C1-96A990EA22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61"/>
          <a:stretch/>
        </p:blipFill>
        <p:spPr>
          <a:xfrm>
            <a:off x="3660637" y="1759186"/>
            <a:ext cx="3600000" cy="1572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54660-1F09-0CA8-597F-60B7CD96F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637" y="3387395"/>
            <a:ext cx="3600000" cy="1596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50D450-E0BE-2590-6BFE-1CFCE29AAC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14" r="241" b="1035"/>
          <a:stretch/>
        </p:blipFill>
        <p:spPr>
          <a:xfrm>
            <a:off x="3622860" y="5048093"/>
            <a:ext cx="3600000" cy="15780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62B5B6-828A-9614-272C-8500594E1FE4}"/>
              </a:ext>
            </a:extLst>
          </p:cNvPr>
          <p:cNvSpPr txBox="1"/>
          <p:nvPr/>
        </p:nvSpPr>
        <p:spPr>
          <a:xfrm>
            <a:off x="7467599" y="1538699"/>
            <a:ext cx="46637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Uniform acceleration recorded (as indicated in yellow dotted line) could be an indication of the cattle resting</a:t>
            </a:r>
          </a:p>
          <a:p>
            <a:pPr marL="514350" indent="-514350">
              <a:buAutoNum type="arabicPeriod"/>
            </a:pPr>
            <a:r>
              <a:rPr lang="en-IN" sz="2000" dirty="0"/>
              <a:t>Acceleration movement recorded around at 07:00:00 indicates that the cattle is feeding. </a:t>
            </a:r>
          </a:p>
          <a:p>
            <a:pPr marL="514350" indent="-514350">
              <a:buAutoNum type="arabicPeriod"/>
            </a:pPr>
            <a:endParaRPr lang="en-IN" sz="2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21012-F3A3-167F-61A8-041987B3CB42}"/>
              </a:ext>
            </a:extLst>
          </p:cNvPr>
          <p:cNvSpPr/>
          <p:nvPr/>
        </p:nvSpPr>
        <p:spPr>
          <a:xfrm>
            <a:off x="1638300" y="1343025"/>
            <a:ext cx="257175" cy="541972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6E95931B-E4EF-2B44-C351-144F7F79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31529"/>
            <a:ext cx="2743200" cy="365125"/>
          </a:xfrm>
        </p:spPr>
        <p:txBody>
          <a:bodyPr/>
          <a:lstStyle/>
          <a:p>
            <a:fld id="{33277EEA-F257-4D02-88D6-4D6A1F55B38F}" type="datetime1">
              <a:rPr lang="en-IN" smtClean="0"/>
              <a:t>10-04-2024</a:t>
            </a:fld>
            <a:endParaRPr lang="en-IN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34EA133-77E8-2CF0-146D-F63C49E1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D4775-AE6A-0E96-BD19-624A4D2D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t="2238" r="3323" b="511"/>
          <a:stretch/>
        </p:blipFill>
        <p:spPr>
          <a:xfrm>
            <a:off x="45719" y="1790700"/>
            <a:ext cx="2736000" cy="1208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BCD7-90F5-4BEE-0848-DB398904E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t="1490" r="1160"/>
          <a:stretch/>
        </p:blipFill>
        <p:spPr>
          <a:xfrm>
            <a:off x="22861" y="3315601"/>
            <a:ext cx="2736000" cy="1235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90803-F82A-BB20-9C92-66E249B86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" t="4848" r="1447"/>
          <a:stretch/>
        </p:blipFill>
        <p:spPr>
          <a:xfrm>
            <a:off x="22861" y="4952998"/>
            <a:ext cx="2736000" cy="1211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8E3DB-EF6C-2307-52C1-96A990EA22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1"/>
          <a:stretch/>
        </p:blipFill>
        <p:spPr>
          <a:xfrm>
            <a:off x="3108750" y="1804568"/>
            <a:ext cx="2736000" cy="119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54660-1F09-0CA8-597F-60B7CD96F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50" y="3372376"/>
            <a:ext cx="2736000" cy="121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50D450-E0BE-2590-6BFE-1CFCE29AAC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14" r="241" b="1035"/>
          <a:stretch/>
        </p:blipFill>
        <p:spPr>
          <a:xfrm>
            <a:off x="3108750" y="4952998"/>
            <a:ext cx="2736000" cy="1199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6D35E2-64CE-2DAA-0255-B6D394129B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0" r="1372"/>
          <a:stretch/>
        </p:blipFill>
        <p:spPr>
          <a:xfrm>
            <a:off x="6344609" y="1804568"/>
            <a:ext cx="2736000" cy="1221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22FFE1-6CAA-9877-451D-4A5282BBE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4609" y="3429000"/>
            <a:ext cx="2736000" cy="12395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2BD73E-1748-F661-F656-6C7030ADABA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1073"/>
          <a:stretch/>
        </p:blipFill>
        <p:spPr>
          <a:xfrm>
            <a:off x="6344609" y="4952998"/>
            <a:ext cx="2736000" cy="1236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69113E-DDEF-105F-D25E-4D8E2D231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7640" y="1825154"/>
            <a:ext cx="2736000" cy="12011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56B4E1-D611-DCB4-D8B3-734FF60A8A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7640" y="3429000"/>
            <a:ext cx="2736000" cy="12102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66B529-D52D-F25E-204E-5997E4F02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7640" y="4952998"/>
            <a:ext cx="2736000" cy="12188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5BEEC41-C1EC-8346-B082-6E0F3ADF456C}"/>
              </a:ext>
            </a:extLst>
          </p:cNvPr>
          <p:cNvSpPr/>
          <p:nvPr/>
        </p:nvSpPr>
        <p:spPr>
          <a:xfrm>
            <a:off x="4248150" y="1313089"/>
            <a:ext cx="857250" cy="509109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84A3CB-2AC3-DB98-E3EF-28BE238EEC39}"/>
              </a:ext>
            </a:extLst>
          </p:cNvPr>
          <p:cNvSpPr/>
          <p:nvPr/>
        </p:nvSpPr>
        <p:spPr>
          <a:xfrm>
            <a:off x="9925050" y="1208314"/>
            <a:ext cx="1428750" cy="509109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40337-790A-6F21-EF1D-4BA09F6DEC51}"/>
              </a:ext>
            </a:extLst>
          </p:cNvPr>
          <p:cNvSpPr txBox="1"/>
          <p:nvPr/>
        </p:nvSpPr>
        <p:spPr>
          <a:xfrm>
            <a:off x="45720" y="182812"/>
            <a:ext cx="12003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Yellow dotted lines indicate that the acceleration captured for huge time interval could be indication of cattle ruminating.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4B71A-B2D2-8957-2EC0-7BA1739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B90-987B-4AAA-81CA-968AFF9FD1BC}" type="datetime1">
              <a:rPr lang="en-IN" smtClean="0"/>
              <a:t>10-04-2024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851632-D330-B90C-B975-D126C61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– PCA and K-Means clustering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352</Words>
  <Application>Microsoft Office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Calibri Light</vt:lpstr>
      <vt:lpstr>Roboto</vt:lpstr>
      <vt:lpstr>Wingdings</vt:lpstr>
      <vt:lpstr>Office Theme</vt:lpstr>
      <vt:lpstr>Live-Project</vt:lpstr>
      <vt:lpstr>Milestone-1</vt:lpstr>
      <vt:lpstr>PowerPoint Presentation</vt:lpstr>
      <vt:lpstr>Milestone-2</vt:lpstr>
      <vt:lpstr>Acceleration vs Timestamp graph (24 hrs time interval):</vt:lpstr>
      <vt:lpstr>Acceleration vs Timestamp graph (12 hrs time interval):</vt:lpstr>
      <vt:lpstr>Acceleration vs Timestamp graph (6 hrs time interval):</vt:lpstr>
      <vt:lpstr>PowerPoint Presentation</vt:lpstr>
      <vt:lpstr>Milestone-3</vt:lpstr>
      <vt:lpstr>Cluster Analysis of acceleration data: </vt:lpstr>
      <vt:lpstr>X-Acceleration vs timestamp with 3 sec interval:</vt:lpstr>
      <vt:lpstr>Y-Acceleration vs timestamp with 3 sec interval:</vt:lpstr>
      <vt:lpstr>Z-Acceleration vs timestamp with 3 sec interval:</vt:lpstr>
      <vt:lpstr>Milestone-4</vt:lpstr>
      <vt:lpstr>Model building and evaluation stage: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Milestone-2</dc:title>
  <dc:creator>Gauri Golande</dc:creator>
  <cp:lastModifiedBy>Gauri Golande</cp:lastModifiedBy>
  <cp:revision>11</cp:revision>
  <dcterms:created xsi:type="dcterms:W3CDTF">2023-11-21T14:03:40Z</dcterms:created>
  <dcterms:modified xsi:type="dcterms:W3CDTF">2024-04-10T15:35:14Z</dcterms:modified>
</cp:coreProperties>
</file>