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57" r:id="rId3"/>
    <p:sldId id="259" r:id="rId4"/>
    <p:sldId id="261" r:id="rId5"/>
    <p:sldId id="258" r:id="rId6"/>
    <p:sldId id="263" r:id="rId7"/>
    <p:sldId id="264" r:id="rId8"/>
    <p:sldId id="265" r:id="rId9"/>
    <p:sldId id="267" r:id="rId10"/>
    <p:sldId id="262" r:id="rId11"/>
    <p:sldId id="266" r:id="rId12"/>
    <p:sldId id="268" r:id="rId13"/>
    <p:sldId id="275" r:id="rId14"/>
    <p:sldId id="276" r:id="rId15"/>
    <p:sldId id="277" r:id="rId16"/>
    <p:sldId id="278" r:id="rId17"/>
    <p:sldId id="280" r:id="rId18"/>
    <p:sldId id="281" r:id="rId19"/>
    <p:sldId id="269" r:id="rId20"/>
    <p:sldId id="270" r:id="rId21"/>
    <p:sldId id="271" r:id="rId22"/>
    <p:sldId id="272" r:id="rId23"/>
    <p:sldId id="273" r:id="rId24"/>
    <p:sldId id="274"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22-Nov-19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0.16</a:t>
            </a:r>
            <a:r>
              <a:rPr lang="en-US" baseline="0" dirty="0" smtClean="0"/>
              <a:t>  0.16  0.08  0.08</a:t>
            </a: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0.16 0.16 0.08 0.08</a:t>
            </a: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22-Nov-19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22-Nov-19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22-Nov-19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twitter.com/en/apps"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dev.twitter.com/rest/public" TargetMode="External"/><Relationship Id="rId2" Type="http://schemas.openxmlformats.org/officeDocument/2006/relationships/hyperlink" Target="http://docs.tweepy.org/en/v3.5.0/" TargetMode="External"/><Relationship Id="rId1" Type="http://schemas.openxmlformats.org/officeDocument/2006/relationships/slideLayout" Target="../slideLayouts/slideLayout6.xml"/><Relationship Id="rId4" Type="http://schemas.openxmlformats.org/officeDocument/2006/relationships/hyperlink" Target="http://textblob.readthedocs.io/en/de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9127" y="1915716"/>
            <a:ext cx="3568695" cy="1289821"/>
          </a:xfrm>
        </p:spPr>
        <p:txBody>
          <a:bodyPr>
            <a:normAutofit fontScale="90000"/>
          </a:bodyPr>
          <a:lstStyle/>
          <a:p>
            <a:pPr algn="ctr"/>
            <a:r>
              <a:rPr lang="en-US" dirty="0"/>
              <a:t>Twitter Sentiment Analysis using Python</a:t>
            </a:r>
          </a:p>
        </p:txBody>
      </p:sp>
    </p:spTree>
    <p:extLst>
      <p:ext uri="{BB962C8B-B14F-4D97-AF65-F5344CB8AC3E}">
        <p14:creationId xmlns:p14="http://schemas.microsoft.com/office/powerpoint/2010/main" xmlns="" val="36392037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761716" y="396560"/>
            <a:ext cx="5406239" cy="908258"/>
          </a:xfrm>
        </p:spPr>
        <p:txBody>
          <a:bodyPr/>
          <a:lstStyle/>
          <a:p>
            <a:r>
              <a:rPr lang="en-US" dirty="0" smtClean="0"/>
              <a:t>Proposed System</a:t>
            </a:r>
            <a:endParaRPr lang="en-US" dirty="0"/>
          </a:p>
        </p:txBody>
      </p:sp>
      <p:pic>
        <p:nvPicPr>
          <p:cNvPr id="12"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329127" y="1562135"/>
            <a:ext cx="6271416" cy="3040687"/>
          </a:xfrm>
        </p:spPr>
      </p:pic>
    </p:spTree>
    <p:extLst>
      <p:ext uri="{BB962C8B-B14F-4D97-AF65-F5344CB8AC3E}">
        <p14:creationId xmlns:p14="http://schemas.microsoft.com/office/powerpoint/2010/main" xmlns="" val="3671225564"/>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890625" y="321550"/>
            <a:ext cx="5582148" cy="372246"/>
          </a:xfrm>
        </p:spPr>
        <p:txBody>
          <a:bodyPr>
            <a:normAutofit fontScale="90000"/>
          </a:bodyPr>
          <a:lstStyle/>
          <a:p>
            <a:pPr algn="ctr"/>
            <a:r>
              <a:rPr lang="en-US" dirty="0" smtClean="0"/>
              <a:t>Implementation of proposed project</a:t>
            </a:r>
            <a:endParaRPr lang="en-US" dirty="0"/>
          </a:p>
        </p:txBody>
      </p:sp>
      <p:sp>
        <p:nvSpPr>
          <p:cNvPr id="8" name="Content Placeholder 2"/>
          <p:cNvSpPr>
            <a:spLocks noGrp="1"/>
          </p:cNvSpPr>
          <p:nvPr>
            <p:ph idx="1"/>
          </p:nvPr>
        </p:nvSpPr>
        <p:spPr>
          <a:xfrm>
            <a:off x="369871" y="1726058"/>
            <a:ext cx="8650840" cy="2589088"/>
          </a:xfrm>
        </p:spPr>
        <p:txBody>
          <a:bodyPr>
            <a:noAutofit/>
          </a:bodyPr>
          <a:lstStyle/>
          <a:p>
            <a:pPr marL="457200" indent="-457200" algn="l">
              <a:buFont typeface="+mj-lt"/>
              <a:buAutoNum type="arabicPeriod"/>
            </a:pPr>
            <a:endParaRPr lang="en-US" sz="2000" b="0" dirty="0" smtClean="0"/>
          </a:p>
          <a:p>
            <a:pPr marL="457200" indent="-457200" algn="l">
              <a:buFont typeface="+mj-lt"/>
              <a:buAutoNum type="arabicPeriod"/>
            </a:pPr>
            <a:endParaRPr lang="en-US" sz="2000" b="0" dirty="0" smtClean="0"/>
          </a:p>
          <a:p>
            <a:pPr marL="457200" indent="-457200" algn="l">
              <a:buFont typeface="+mj-lt"/>
              <a:buAutoNum type="arabicPeriod"/>
            </a:pPr>
            <a:endParaRPr lang="en-US" sz="2000" b="0" dirty="0" smtClean="0"/>
          </a:p>
          <a:p>
            <a:pPr marL="457200" indent="-457200" algn="l">
              <a:buFont typeface="+mj-lt"/>
              <a:buAutoNum type="arabicPeriod"/>
            </a:pPr>
            <a:r>
              <a:rPr lang="en-US" sz="2000" b="0" dirty="0" err="1" smtClean="0"/>
              <a:t>Retrive</a:t>
            </a:r>
            <a:r>
              <a:rPr lang="en-US" sz="2000" b="0" dirty="0" smtClean="0"/>
              <a:t> Tweets related to particular entity . We have collected 200 tweets at a time.</a:t>
            </a:r>
          </a:p>
          <a:p>
            <a:pPr marL="457200" indent="-457200" algn="l">
              <a:buFont typeface="+mj-lt"/>
              <a:buAutoNum type="arabicPeriod"/>
            </a:pPr>
            <a:r>
              <a:rPr lang="en-US" sz="2000" b="0" dirty="0" err="1" smtClean="0"/>
              <a:t>Textblob</a:t>
            </a:r>
            <a:r>
              <a:rPr lang="en-US" sz="2000" b="0" dirty="0" smtClean="0"/>
              <a:t> – Used </a:t>
            </a:r>
            <a:r>
              <a:rPr lang="en-US" sz="2000" b="0" dirty="0" err="1" smtClean="0"/>
              <a:t>textbob</a:t>
            </a:r>
            <a:r>
              <a:rPr lang="en-US" sz="2000" b="0" dirty="0" smtClean="0"/>
              <a:t> to classify tweets on the basis of their polarity into positive, negative or neutral.</a:t>
            </a:r>
          </a:p>
          <a:p>
            <a:pPr marL="457200" indent="-457200" algn="l">
              <a:buFont typeface="+mj-lt"/>
              <a:buAutoNum type="arabicPeriod"/>
            </a:pPr>
            <a:r>
              <a:rPr lang="en-US" sz="2000" b="0" dirty="0" smtClean="0"/>
              <a:t>As a result outcome we have displayed percentage of positive, negative and neutral tweets. As well as displayed top 10 positive and negative tweets. </a:t>
            </a:r>
          </a:p>
          <a:p>
            <a:pPr marL="457200" indent="-457200" algn="l">
              <a:buFont typeface="+mj-lt"/>
              <a:buAutoNum type="arabicPeriod"/>
            </a:pPr>
            <a:endParaRPr lang="en-US" sz="2000" b="0" dirty="0"/>
          </a:p>
        </p:txBody>
      </p:sp>
    </p:spTree>
    <p:extLst>
      <p:ext uri="{BB962C8B-B14F-4D97-AF65-F5344CB8AC3E}">
        <p14:creationId xmlns:p14="http://schemas.microsoft.com/office/powerpoint/2010/main" xmlns="" val="382515555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890625" y="321550"/>
            <a:ext cx="5582148" cy="372246"/>
          </a:xfrm>
        </p:spPr>
        <p:txBody>
          <a:bodyPr>
            <a:normAutofit fontScale="90000"/>
          </a:bodyPr>
          <a:lstStyle/>
          <a:p>
            <a:pPr algn="l"/>
            <a:r>
              <a:rPr lang="en-US" dirty="0"/>
              <a:t>Implementation of proposed project</a:t>
            </a:r>
          </a:p>
        </p:txBody>
      </p:sp>
      <p:sp>
        <p:nvSpPr>
          <p:cNvPr id="8" name="Content Placeholder 2"/>
          <p:cNvSpPr>
            <a:spLocks noGrp="1"/>
          </p:cNvSpPr>
          <p:nvPr>
            <p:ph idx="1"/>
          </p:nvPr>
        </p:nvSpPr>
        <p:spPr>
          <a:xfrm>
            <a:off x="215757" y="1869897"/>
            <a:ext cx="8650840" cy="3164440"/>
          </a:xfrm>
        </p:spPr>
        <p:txBody>
          <a:bodyPr>
            <a:noAutofit/>
          </a:bodyPr>
          <a:lstStyle/>
          <a:p>
            <a:pPr marL="285750" indent="-285750" algn="l" fontAlgn="base">
              <a:buFont typeface="Arial" panose="020B0604020202020204" pitchFamily="34" charset="0"/>
              <a:buChar char="•"/>
            </a:pPr>
            <a:r>
              <a:rPr lang="en-US" sz="2000" b="0" dirty="0"/>
              <a:t>In order to fetch tweets through Twitter API, one needs to register an App through their twitter account. Follow these steps for the same:</a:t>
            </a:r>
          </a:p>
          <a:p>
            <a:pPr marL="285750" indent="-285750" algn="l" fontAlgn="base">
              <a:buFont typeface="Arial" panose="020B0604020202020204" pitchFamily="34" charset="0"/>
              <a:buChar char="•"/>
            </a:pPr>
            <a:r>
              <a:rPr lang="en-US" sz="2000" b="0" dirty="0"/>
              <a:t>Open this </a:t>
            </a:r>
            <a:r>
              <a:rPr lang="en-US" sz="2000" b="0" dirty="0" smtClean="0"/>
              <a:t> ”</a:t>
            </a:r>
            <a:r>
              <a:rPr lang="en-US" sz="2000" b="0" dirty="0" smtClean="0">
                <a:hlinkClick r:id="rId2"/>
              </a:rPr>
              <a:t> </a:t>
            </a:r>
            <a:r>
              <a:rPr lang="en-US" sz="2000" b="0" dirty="0">
                <a:hlinkClick r:id="rId2"/>
              </a:rPr>
              <a:t>https://developer.twitter.com/en/apps</a:t>
            </a:r>
            <a:r>
              <a:rPr lang="en-US" sz="2000" b="0" dirty="0" smtClean="0"/>
              <a:t>”</a:t>
            </a:r>
            <a:r>
              <a:rPr lang="en-US" sz="2000" b="0" dirty="0"/>
              <a:t> and click the button: ‘Create New App’</a:t>
            </a:r>
          </a:p>
          <a:p>
            <a:pPr marL="285750" indent="-285750" algn="l" fontAlgn="base">
              <a:buFont typeface="Arial" panose="020B0604020202020204" pitchFamily="34" charset="0"/>
              <a:buChar char="•"/>
            </a:pPr>
            <a:r>
              <a:rPr lang="en-US" sz="2000" b="0" dirty="0"/>
              <a:t>Fill the application details. You can leave the callback </a:t>
            </a:r>
            <a:r>
              <a:rPr lang="en-US" sz="2000" b="0" dirty="0" err="1"/>
              <a:t>url</a:t>
            </a:r>
            <a:r>
              <a:rPr lang="en-US" sz="2000" b="0" dirty="0"/>
              <a:t> field empty.</a:t>
            </a:r>
          </a:p>
          <a:p>
            <a:pPr marL="285750" indent="-285750" algn="l" fontAlgn="base">
              <a:buFont typeface="Arial" panose="020B0604020202020204" pitchFamily="34" charset="0"/>
              <a:buChar char="•"/>
            </a:pPr>
            <a:r>
              <a:rPr lang="en-US" sz="2000" b="0" dirty="0"/>
              <a:t>Once the app is created, you will be redirected to the app page.</a:t>
            </a:r>
          </a:p>
          <a:p>
            <a:pPr marL="285750" indent="-285750" algn="l" fontAlgn="base">
              <a:buFont typeface="Arial" panose="020B0604020202020204" pitchFamily="34" charset="0"/>
              <a:buChar char="•"/>
            </a:pPr>
            <a:r>
              <a:rPr lang="en-US" sz="2000" b="0" dirty="0"/>
              <a:t>Open the ‘Keys and Access Tokens’ tab.</a:t>
            </a:r>
          </a:p>
          <a:p>
            <a:pPr marL="285750" indent="-285750" algn="l" fontAlgn="base">
              <a:buFont typeface="Arial" panose="020B0604020202020204" pitchFamily="34" charset="0"/>
              <a:buChar char="•"/>
            </a:pPr>
            <a:r>
              <a:rPr lang="en-US" sz="2000" b="0" dirty="0"/>
              <a:t>Copy ‘Consumer Key’, ‘Consumer Secret’, ‘Access token’ and ‘Access Token Secret’.</a:t>
            </a:r>
          </a:p>
          <a:p>
            <a:pPr marL="285750" indent="-285750" algn="l">
              <a:buFont typeface="Arial" panose="020B0604020202020204" pitchFamily="34" charset="0"/>
              <a:buChar char="•"/>
            </a:pPr>
            <a:endParaRPr lang="en-US" sz="2000" b="0" dirty="0"/>
          </a:p>
        </p:txBody>
      </p:sp>
    </p:spTree>
    <p:extLst>
      <p:ext uri="{BB962C8B-B14F-4D97-AF65-F5344CB8AC3E}">
        <p14:creationId xmlns:p14="http://schemas.microsoft.com/office/powerpoint/2010/main" xmlns="" val="414305725"/>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890625" y="321550"/>
            <a:ext cx="5582148" cy="372246"/>
          </a:xfrm>
        </p:spPr>
        <p:txBody>
          <a:bodyPr>
            <a:normAutofit fontScale="90000"/>
          </a:bodyPr>
          <a:lstStyle/>
          <a:p>
            <a:pPr algn="l"/>
            <a:r>
              <a:rPr lang="en-US" dirty="0" smtClean="0"/>
              <a:t>Naïve Bayes Algorithm</a:t>
            </a:r>
            <a:endParaRPr lang="en-US" dirty="0"/>
          </a:p>
        </p:txBody>
      </p:sp>
      <p:sp>
        <p:nvSpPr>
          <p:cNvPr id="8" name="Content Placeholder 2"/>
          <p:cNvSpPr>
            <a:spLocks noGrp="1"/>
          </p:cNvSpPr>
          <p:nvPr>
            <p:ph idx="1"/>
          </p:nvPr>
        </p:nvSpPr>
        <p:spPr>
          <a:xfrm>
            <a:off x="215757" y="1869897"/>
            <a:ext cx="8650840" cy="3164440"/>
          </a:xfrm>
        </p:spPr>
        <p:txBody>
          <a:bodyPr>
            <a:noAutofit/>
          </a:bodyPr>
          <a:lstStyle/>
          <a:p>
            <a:pPr marL="457200" indent="-457200" algn="l" fontAlgn="base">
              <a:buFont typeface="+mj-lt"/>
              <a:buAutoNum type="arabicPeriod"/>
            </a:pPr>
            <a:r>
              <a:rPr lang="en-US" sz="2000" b="0" dirty="0" smtClean="0"/>
              <a:t>Determine the Train set and test set in your data set.</a:t>
            </a:r>
          </a:p>
          <a:p>
            <a:pPr marL="457200" indent="-457200" algn="l" fontAlgn="base">
              <a:buFont typeface="+mj-lt"/>
              <a:buAutoNum type="arabicPeriod"/>
            </a:pPr>
            <a:endParaRPr lang="en-US" sz="2000" b="0" dirty="0" smtClean="0"/>
          </a:p>
          <a:p>
            <a:pPr marL="457200" indent="-457200" algn="l" fontAlgn="base">
              <a:buFont typeface="+mj-lt"/>
              <a:buAutoNum type="arabicPeriod"/>
            </a:pPr>
            <a:r>
              <a:rPr lang="en-US" sz="2000" b="0" dirty="0" smtClean="0"/>
              <a:t>Convert the data set into a frequency table.</a:t>
            </a:r>
          </a:p>
          <a:p>
            <a:pPr marL="457200" indent="-457200" algn="l" fontAlgn="base">
              <a:buFont typeface="+mj-lt"/>
              <a:buAutoNum type="arabicPeriod"/>
            </a:pPr>
            <a:endParaRPr lang="en-US" sz="2000" b="0" dirty="0" smtClean="0"/>
          </a:p>
          <a:p>
            <a:pPr marL="457200" indent="-457200" algn="l" fontAlgn="base">
              <a:buFont typeface="+mj-lt"/>
              <a:buAutoNum type="arabicPeriod"/>
            </a:pPr>
            <a:r>
              <a:rPr lang="en-US" sz="2000" b="0" dirty="0" smtClean="0"/>
              <a:t>Compute the prior.</a:t>
            </a:r>
          </a:p>
          <a:p>
            <a:pPr marL="457200" indent="-457200" algn="l" fontAlgn="base">
              <a:buFont typeface="+mj-lt"/>
              <a:buAutoNum type="arabicPeriod"/>
            </a:pPr>
            <a:endParaRPr lang="en-US" sz="2000" b="0" dirty="0" smtClean="0"/>
          </a:p>
          <a:p>
            <a:pPr marL="457200" indent="-457200" algn="l" fontAlgn="base">
              <a:buFont typeface="+mj-lt"/>
              <a:buAutoNum type="arabicPeriod"/>
            </a:pPr>
            <a:r>
              <a:rPr lang="en-US" sz="2000" b="0" dirty="0" smtClean="0"/>
              <a:t>Compute the conditional probability.</a:t>
            </a:r>
          </a:p>
          <a:p>
            <a:pPr marL="457200" indent="-457200" algn="l" fontAlgn="base">
              <a:buFont typeface="+mj-lt"/>
              <a:buAutoNum type="arabicPeriod"/>
            </a:pPr>
            <a:endParaRPr lang="en-US" sz="2000" b="0" dirty="0" smtClean="0"/>
          </a:p>
          <a:p>
            <a:pPr marL="457200" indent="-457200" algn="l" fontAlgn="base">
              <a:buFont typeface="+mj-lt"/>
              <a:buAutoNum type="arabicPeriod"/>
            </a:pPr>
            <a:r>
              <a:rPr lang="en-US" sz="2000" b="0" dirty="0" smtClean="0"/>
              <a:t>Compute the posterior probability.</a:t>
            </a:r>
          </a:p>
        </p:txBody>
      </p:sp>
    </p:spTree>
    <p:extLst>
      <p:ext uri="{BB962C8B-B14F-4D97-AF65-F5344CB8AC3E}">
        <p14:creationId xmlns:p14="http://schemas.microsoft.com/office/powerpoint/2010/main" xmlns="" val="414305725"/>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561852" y="363591"/>
            <a:ext cx="5582148" cy="372246"/>
          </a:xfrm>
        </p:spPr>
        <p:txBody>
          <a:bodyPr>
            <a:normAutofit fontScale="90000"/>
          </a:bodyPr>
          <a:lstStyle/>
          <a:p>
            <a:pPr marL="457200" indent="-457200" fontAlgn="base"/>
            <a:r>
              <a:rPr lang="en-US" dirty="0" smtClean="0"/>
              <a:t>Determine the Train set and test set in your data set.</a:t>
            </a:r>
            <a:endParaRPr lang="en-US" dirty="0" smtClean="0"/>
          </a:p>
        </p:txBody>
      </p:sp>
      <p:sp>
        <p:nvSpPr>
          <p:cNvPr id="8" name="Content Placeholder 2"/>
          <p:cNvSpPr>
            <a:spLocks noGrp="1"/>
          </p:cNvSpPr>
          <p:nvPr>
            <p:ph idx="1"/>
          </p:nvPr>
        </p:nvSpPr>
        <p:spPr>
          <a:xfrm>
            <a:off x="215757" y="1869897"/>
            <a:ext cx="8650840" cy="3164440"/>
          </a:xfrm>
        </p:spPr>
        <p:txBody>
          <a:bodyPr>
            <a:noAutofit/>
          </a:bodyPr>
          <a:lstStyle/>
          <a:p>
            <a:pPr marL="457200" indent="-457200" algn="l" fontAlgn="base"/>
            <a:r>
              <a:rPr lang="en-US" sz="2000" b="0" dirty="0" smtClean="0"/>
              <a:t>Words 		    Class</a:t>
            </a:r>
          </a:p>
          <a:p>
            <a:pPr marL="457200" indent="-457200" algn="l" fontAlgn="base"/>
            <a:endParaRPr lang="en-US" sz="2000" b="0" dirty="0" smtClean="0"/>
          </a:p>
          <a:p>
            <a:pPr marL="457200" indent="-457200" algn="l" fontAlgn="base"/>
            <a:r>
              <a:rPr lang="en-US" sz="2000" b="0" dirty="0" smtClean="0"/>
              <a:t>Don’t Buy               Negative </a:t>
            </a:r>
          </a:p>
          <a:p>
            <a:pPr marL="457200" indent="-457200" algn="l" fontAlgn="base"/>
            <a:r>
              <a:rPr lang="en-US" sz="2000" b="0" dirty="0" smtClean="0"/>
              <a:t>Hanged		Negative</a:t>
            </a:r>
          </a:p>
          <a:p>
            <a:pPr marL="457200" indent="-457200" algn="l" fontAlgn="base"/>
            <a:r>
              <a:rPr lang="en-US" sz="2000" b="0" dirty="0" smtClean="0"/>
              <a:t>Great Camera	Positive</a:t>
            </a:r>
          </a:p>
          <a:p>
            <a:pPr marL="457200" indent="-457200" algn="l" fontAlgn="base"/>
            <a:r>
              <a:rPr lang="en-US" sz="2000" b="0" dirty="0" smtClean="0"/>
              <a:t>Durable		Positive</a:t>
            </a:r>
          </a:p>
          <a:p>
            <a:pPr marL="457200" indent="-457200" algn="l" fontAlgn="base"/>
            <a:r>
              <a:rPr lang="en-US" sz="2000" b="0" dirty="0" smtClean="0"/>
              <a:t>Bad			Negative</a:t>
            </a:r>
          </a:p>
          <a:p>
            <a:pPr marL="457200" indent="-457200" algn="l" fontAlgn="base"/>
            <a:endParaRPr lang="en-US" sz="2000" b="0" dirty="0" smtClean="0"/>
          </a:p>
          <a:p>
            <a:pPr marL="457200" indent="-457200" algn="l" fontAlgn="base"/>
            <a:endParaRPr lang="en-US" sz="2000" b="0" dirty="0" smtClean="0"/>
          </a:p>
        </p:txBody>
      </p:sp>
    </p:spTree>
    <p:extLst>
      <p:ext uri="{BB962C8B-B14F-4D97-AF65-F5344CB8AC3E}">
        <p14:creationId xmlns:p14="http://schemas.microsoft.com/office/powerpoint/2010/main" xmlns="" val="414305725"/>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561852" y="542267"/>
            <a:ext cx="5582148" cy="372246"/>
          </a:xfrm>
        </p:spPr>
        <p:txBody>
          <a:bodyPr>
            <a:normAutofit fontScale="90000"/>
          </a:bodyPr>
          <a:lstStyle/>
          <a:p>
            <a:pPr marL="457200" indent="-457200" fontAlgn="base"/>
            <a:r>
              <a:rPr lang="en-US" dirty="0" smtClean="0"/>
              <a:t>Convert the data set into a frequency table.</a:t>
            </a:r>
            <a:br>
              <a:rPr lang="en-US" dirty="0" smtClean="0"/>
            </a:br>
            <a:r>
              <a:rPr lang="en-US" dirty="0" smtClean="0"/>
              <a:t>.</a:t>
            </a:r>
            <a:endParaRPr lang="en-US" dirty="0" smtClean="0"/>
          </a:p>
        </p:txBody>
      </p:sp>
      <p:sp>
        <p:nvSpPr>
          <p:cNvPr id="8" name="Content Placeholder 2"/>
          <p:cNvSpPr>
            <a:spLocks noGrp="1"/>
          </p:cNvSpPr>
          <p:nvPr>
            <p:ph idx="1"/>
          </p:nvPr>
        </p:nvSpPr>
        <p:spPr>
          <a:xfrm>
            <a:off x="215757" y="998483"/>
            <a:ext cx="8650840" cy="4035854"/>
          </a:xfrm>
        </p:spPr>
        <p:txBody>
          <a:bodyPr>
            <a:noAutofit/>
          </a:bodyPr>
          <a:lstStyle/>
          <a:p>
            <a:pPr marL="457200" indent="-457200" algn="l" fontAlgn="base"/>
            <a:endParaRPr lang="en-US" sz="2000" b="0" dirty="0" smtClean="0"/>
          </a:p>
          <a:p>
            <a:pPr marL="457200" indent="-457200" algn="l" fontAlgn="base"/>
            <a:endParaRPr lang="en-US" sz="2000" b="0" dirty="0" smtClean="0"/>
          </a:p>
          <a:p>
            <a:pPr marL="457200" indent="-457200" algn="l" fontAlgn="base"/>
            <a:r>
              <a:rPr lang="en-US" sz="1400" b="0" dirty="0" smtClean="0"/>
              <a:t>Words 		   	 Positive			Negative</a:t>
            </a:r>
            <a:endParaRPr lang="en-US" sz="1400" b="0" dirty="0" smtClean="0"/>
          </a:p>
          <a:p>
            <a:pPr marL="457200" indent="-457200" algn="l" fontAlgn="base"/>
            <a:r>
              <a:rPr lang="en-US" sz="1400" b="0" dirty="0" smtClean="0"/>
              <a:t>Don’t				0			1</a:t>
            </a:r>
          </a:p>
          <a:p>
            <a:pPr marL="457200" indent="-457200" algn="l" fontAlgn="base"/>
            <a:r>
              <a:rPr lang="en-US" sz="1400" b="0" dirty="0" smtClean="0"/>
              <a:t>Buy				0			1</a:t>
            </a:r>
          </a:p>
          <a:p>
            <a:pPr marL="457200" indent="-457200" algn="l" fontAlgn="base"/>
            <a:r>
              <a:rPr lang="en-US" sz="1400" b="0" dirty="0" smtClean="0"/>
              <a:t>Hanged			0			1</a:t>
            </a:r>
          </a:p>
          <a:p>
            <a:pPr marL="457200" indent="-457200" algn="l" fontAlgn="base"/>
            <a:r>
              <a:rPr lang="en-US" sz="1400" b="0" dirty="0" smtClean="0"/>
              <a:t>Great				1			0</a:t>
            </a:r>
          </a:p>
          <a:p>
            <a:pPr marL="457200" indent="-457200" algn="l" fontAlgn="base"/>
            <a:r>
              <a:rPr lang="en-US" sz="1400" b="0" dirty="0" smtClean="0"/>
              <a:t> Camera			1			0</a:t>
            </a:r>
          </a:p>
          <a:p>
            <a:pPr marL="457200" indent="-457200" algn="l" fontAlgn="base"/>
            <a:r>
              <a:rPr lang="en-US" sz="1400" b="0" dirty="0" smtClean="0"/>
              <a:t>Durable			1			0</a:t>
            </a:r>
          </a:p>
          <a:p>
            <a:pPr marL="457200" indent="-457200" algn="l" fontAlgn="base"/>
            <a:r>
              <a:rPr lang="en-US" sz="1400" b="0" dirty="0" smtClean="0"/>
              <a:t>Phone			1			1</a:t>
            </a:r>
          </a:p>
          <a:p>
            <a:pPr marL="457200" indent="-457200" algn="l" fontAlgn="base"/>
            <a:r>
              <a:rPr lang="en-US" sz="1400" b="0" dirty="0" smtClean="0"/>
              <a:t>Got 				0			1</a:t>
            </a:r>
          </a:p>
          <a:p>
            <a:pPr marL="457200" indent="-457200" algn="l" fontAlgn="base"/>
            <a:r>
              <a:rPr lang="en-US" sz="1400" b="0" dirty="0" smtClean="0"/>
              <a:t>Battery 			0			1</a:t>
            </a:r>
          </a:p>
          <a:p>
            <a:pPr marL="457200" indent="-457200" algn="l" fontAlgn="base"/>
            <a:r>
              <a:rPr lang="en-US" sz="1400" b="0" dirty="0" smtClean="0"/>
              <a:t>Drains 			0			1</a:t>
            </a:r>
          </a:p>
          <a:p>
            <a:pPr marL="457200" indent="-457200" algn="l" fontAlgn="base"/>
            <a:r>
              <a:rPr lang="en-US" sz="1400" b="0" dirty="0" smtClean="0"/>
              <a:t>Fast 				0			1</a:t>
            </a:r>
          </a:p>
          <a:p>
            <a:pPr marL="457200" indent="-457200" algn="l" fontAlgn="base"/>
            <a:endParaRPr lang="en-US" sz="2000" b="0" dirty="0" smtClean="0"/>
          </a:p>
        </p:txBody>
      </p:sp>
    </p:spTree>
    <p:extLst>
      <p:ext uri="{BB962C8B-B14F-4D97-AF65-F5344CB8AC3E}">
        <p14:creationId xmlns:p14="http://schemas.microsoft.com/office/powerpoint/2010/main" xmlns="" val="414305725"/>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561852" y="542267"/>
            <a:ext cx="5582148" cy="372246"/>
          </a:xfrm>
        </p:spPr>
        <p:txBody>
          <a:bodyPr>
            <a:normAutofit fontScale="90000"/>
          </a:bodyPr>
          <a:lstStyle/>
          <a:p>
            <a:pPr marL="457200" indent="-457200" fontAlgn="base"/>
            <a:r>
              <a:rPr lang="en-US" dirty="0" smtClean="0"/>
              <a:t>Compute the prior.</a:t>
            </a:r>
            <a:br>
              <a:rPr lang="en-US" dirty="0" smtClean="0"/>
            </a:br>
            <a:r>
              <a:rPr lang="en-US" dirty="0" smtClean="0"/>
              <a:t/>
            </a:r>
            <a:br>
              <a:rPr lang="en-US" dirty="0" smtClean="0"/>
            </a:br>
            <a:r>
              <a:rPr lang="en-US" dirty="0" smtClean="0"/>
              <a:t>.</a:t>
            </a:r>
            <a:endParaRPr lang="en-US" dirty="0" smtClean="0"/>
          </a:p>
        </p:txBody>
      </p:sp>
      <p:sp>
        <p:nvSpPr>
          <p:cNvPr id="8" name="Content Placeholder 2"/>
          <p:cNvSpPr>
            <a:spLocks noGrp="1"/>
          </p:cNvSpPr>
          <p:nvPr>
            <p:ph idx="1"/>
          </p:nvPr>
        </p:nvSpPr>
        <p:spPr>
          <a:xfrm>
            <a:off x="215757" y="1869897"/>
            <a:ext cx="8650840" cy="3164440"/>
          </a:xfrm>
        </p:spPr>
        <p:txBody>
          <a:bodyPr>
            <a:noAutofit/>
          </a:bodyPr>
          <a:lstStyle/>
          <a:p>
            <a:pPr marL="457200" indent="-457200" algn="l" fontAlgn="base"/>
            <a:r>
              <a:rPr lang="en-US" sz="2000" b="0" dirty="0" smtClean="0"/>
              <a:t>P(C) = </a:t>
            </a:r>
            <a:r>
              <a:rPr lang="en-US" sz="2000" b="0" dirty="0" err="1" smtClean="0"/>
              <a:t>Nc</a:t>
            </a:r>
            <a:r>
              <a:rPr lang="en-US" sz="2000" b="0" dirty="0" smtClean="0"/>
              <a:t> </a:t>
            </a:r>
            <a:r>
              <a:rPr lang="en-US" sz="2000" b="0" dirty="0" smtClean="0"/>
              <a:t>/ N</a:t>
            </a:r>
          </a:p>
          <a:p>
            <a:pPr marL="457200" indent="-457200" algn="l" fontAlgn="base"/>
            <a:endParaRPr lang="en-US" sz="2000" b="0" dirty="0" smtClean="0"/>
          </a:p>
          <a:p>
            <a:pPr marL="457200" indent="-457200" algn="l" fontAlgn="base"/>
            <a:r>
              <a:rPr lang="en-US" sz="2000" b="0" dirty="0" err="1" smtClean="0"/>
              <a:t>Nc</a:t>
            </a:r>
            <a:r>
              <a:rPr lang="en-US" sz="2000" b="0" dirty="0" smtClean="0"/>
              <a:t> = Total count of particular class in training set.</a:t>
            </a:r>
          </a:p>
          <a:p>
            <a:pPr marL="457200" indent="-457200" algn="l" fontAlgn="base"/>
            <a:r>
              <a:rPr lang="en-US" sz="2000" b="0" dirty="0" smtClean="0"/>
              <a:t>N = Total count of class in Training set.</a:t>
            </a:r>
          </a:p>
          <a:p>
            <a:pPr marL="457200" indent="-457200" algn="l" fontAlgn="base"/>
            <a:endParaRPr lang="en-US" sz="2000" b="0" dirty="0" smtClean="0"/>
          </a:p>
          <a:p>
            <a:pPr marL="457200" indent="-457200" algn="l" fontAlgn="base"/>
            <a:r>
              <a:rPr lang="en-US" sz="2000" b="0" dirty="0" smtClean="0"/>
              <a:t>P(Positive) = 2/5 = 0.4</a:t>
            </a:r>
          </a:p>
          <a:p>
            <a:pPr marL="457200" indent="-457200" algn="l" fontAlgn="base"/>
            <a:r>
              <a:rPr lang="en-US" sz="2000" b="0" dirty="0" smtClean="0"/>
              <a:t>P(Negative) = 3//5 = 0.6 </a:t>
            </a:r>
          </a:p>
          <a:p>
            <a:pPr marL="457200" indent="-457200" algn="l" fontAlgn="base"/>
            <a:endParaRPr lang="en-US" sz="2000" b="0" dirty="0" smtClean="0"/>
          </a:p>
          <a:p>
            <a:pPr marL="457200" indent="-457200" algn="l" fontAlgn="base"/>
            <a:endParaRPr lang="en-US" sz="2000" b="0" dirty="0" smtClean="0"/>
          </a:p>
        </p:txBody>
      </p:sp>
    </p:spTree>
    <p:extLst>
      <p:ext uri="{BB962C8B-B14F-4D97-AF65-F5344CB8AC3E}">
        <p14:creationId xmlns:p14="http://schemas.microsoft.com/office/powerpoint/2010/main" xmlns="" val="414305725"/>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561852" y="542267"/>
            <a:ext cx="5582148" cy="372246"/>
          </a:xfrm>
        </p:spPr>
        <p:txBody>
          <a:bodyPr>
            <a:normAutofit fontScale="90000"/>
          </a:bodyPr>
          <a:lstStyle/>
          <a:p>
            <a:pPr marL="457200" indent="-457200" fontAlgn="base"/>
            <a:r>
              <a:rPr lang="en-US" dirty="0" smtClean="0"/>
              <a:t>.</a:t>
            </a:r>
            <a:br>
              <a:rPr lang="en-US" dirty="0" smtClean="0"/>
            </a:br>
            <a:r>
              <a:rPr lang="en-US" dirty="0" smtClean="0"/>
              <a:t>.</a:t>
            </a:r>
            <a:r>
              <a:rPr lang="en-US" dirty="0" smtClean="0"/>
              <a:t/>
            </a:r>
            <a:br>
              <a:rPr lang="en-US" dirty="0" smtClean="0"/>
            </a:br>
            <a:r>
              <a:rPr lang="en-US" dirty="0" smtClean="0"/>
              <a:t> Compute the conditional probability. </a:t>
            </a:r>
            <a:br>
              <a:rPr lang="en-US" dirty="0" smtClean="0"/>
            </a:br>
            <a:r>
              <a:rPr lang="en-US" dirty="0" smtClean="0"/>
              <a:t/>
            </a:r>
            <a:br>
              <a:rPr lang="en-US" dirty="0" smtClean="0"/>
            </a:br>
            <a:r>
              <a:rPr lang="en-US" dirty="0" smtClean="0"/>
              <a:t>.</a:t>
            </a:r>
            <a:endParaRPr lang="en-US" dirty="0" smtClean="0"/>
          </a:p>
        </p:txBody>
      </p:sp>
      <p:sp>
        <p:nvSpPr>
          <p:cNvPr id="8" name="Content Placeholder 2"/>
          <p:cNvSpPr>
            <a:spLocks noGrp="1"/>
          </p:cNvSpPr>
          <p:nvPr>
            <p:ph idx="1"/>
          </p:nvPr>
        </p:nvSpPr>
        <p:spPr>
          <a:xfrm>
            <a:off x="215757" y="1869897"/>
            <a:ext cx="8650840" cy="3164440"/>
          </a:xfrm>
        </p:spPr>
        <p:txBody>
          <a:bodyPr>
            <a:noAutofit/>
          </a:bodyPr>
          <a:lstStyle/>
          <a:p>
            <a:pPr marL="457200" indent="-457200" algn="l" fontAlgn="base"/>
            <a:r>
              <a:rPr lang="en-US" sz="2000" b="0" dirty="0" smtClean="0"/>
              <a:t>P(</a:t>
            </a:r>
            <a:r>
              <a:rPr lang="en-US" sz="2000" b="0" dirty="0" err="1" smtClean="0"/>
              <a:t>w|c</a:t>
            </a:r>
            <a:r>
              <a:rPr lang="en-US" sz="2000" b="0" dirty="0" smtClean="0"/>
              <a:t>) = count(</a:t>
            </a:r>
            <a:r>
              <a:rPr lang="en-US" sz="2000" b="0" dirty="0" err="1" smtClean="0"/>
              <a:t>w,c</a:t>
            </a:r>
            <a:r>
              <a:rPr lang="en-US" sz="2000" b="0" dirty="0" smtClean="0"/>
              <a:t>) + 1 / count(c) + |v|</a:t>
            </a:r>
          </a:p>
          <a:p>
            <a:pPr marL="457200" indent="-457200" algn="l" fontAlgn="base"/>
            <a:endParaRPr lang="en-US" sz="2000" b="0" dirty="0" smtClean="0"/>
          </a:p>
          <a:p>
            <a:pPr marL="457200" indent="-457200" algn="l" fontAlgn="base"/>
            <a:r>
              <a:rPr lang="en-US" sz="2000" b="0" dirty="0" smtClean="0"/>
              <a:t>w = Word attribute.</a:t>
            </a:r>
          </a:p>
          <a:p>
            <a:pPr marL="457200" indent="-457200" algn="l" fontAlgn="base"/>
            <a:r>
              <a:rPr lang="en-US" sz="2000" b="0" dirty="0" smtClean="0"/>
              <a:t>c = Class.</a:t>
            </a:r>
          </a:p>
          <a:p>
            <a:pPr marL="457200" indent="-457200" algn="l" fontAlgn="base"/>
            <a:r>
              <a:rPr lang="en-US" sz="2000" b="0" dirty="0" smtClean="0"/>
              <a:t>|v| = Vocabulary.</a:t>
            </a:r>
          </a:p>
          <a:p>
            <a:pPr marL="457200" indent="-457200" algn="l" fontAlgn="base"/>
            <a:endParaRPr lang="en-US" sz="2000" b="0" dirty="0" smtClean="0"/>
          </a:p>
          <a:p>
            <a:pPr marL="457200" indent="-457200" algn="l" fontAlgn="base"/>
            <a:r>
              <a:rPr lang="en-US" sz="2000" b="0" dirty="0" smtClean="0"/>
              <a:t>P(Great | Positive) = 1+1/4+11 = 0.13</a:t>
            </a:r>
          </a:p>
          <a:p>
            <a:pPr marL="457200" indent="-457200" algn="l" fontAlgn="base"/>
            <a:r>
              <a:rPr lang="en-US" sz="2000" b="0" dirty="0" smtClean="0"/>
              <a:t>P(Great | Negative) =  = 0+1/8+11 = 0.05</a:t>
            </a:r>
          </a:p>
          <a:p>
            <a:pPr marL="457200" indent="-457200" algn="l" fontAlgn="base"/>
            <a:endParaRPr lang="en-US" sz="2000" b="0" dirty="0" smtClean="0"/>
          </a:p>
          <a:p>
            <a:pPr marL="457200" indent="-457200" algn="l" fontAlgn="base"/>
            <a:endParaRPr lang="en-US" sz="2000" b="0" dirty="0" smtClean="0"/>
          </a:p>
        </p:txBody>
      </p:sp>
    </p:spTree>
    <p:extLst>
      <p:ext uri="{BB962C8B-B14F-4D97-AF65-F5344CB8AC3E}">
        <p14:creationId xmlns:p14="http://schemas.microsoft.com/office/powerpoint/2010/main" xmlns="" val="414305725"/>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561852" y="542267"/>
            <a:ext cx="5582148" cy="372246"/>
          </a:xfrm>
        </p:spPr>
        <p:txBody>
          <a:bodyPr>
            <a:normAutofit fontScale="90000"/>
          </a:bodyPr>
          <a:lstStyle/>
          <a:p>
            <a:pPr marL="457200" indent="-457200" fontAlgn="base"/>
            <a:r>
              <a:rPr lang="en-US" dirty="0" smtClean="0"/>
              <a:t>.</a:t>
            </a:r>
            <a:br>
              <a:rPr lang="en-US" dirty="0" smtClean="0"/>
            </a:br>
            <a:r>
              <a:rPr lang="en-US" dirty="0" smtClean="0"/>
              <a:t>.</a:t>
            </a:r>
            <a:r>
              <a:rPr lang="en-US" dirty="0" smtClean="0"/>
              <a:t/>
            </a:r>
            <a:br>
              <a:rPr lang="en-US" dirty="0" smtClean="0"/>
            </a:br>
            <a:r>
              <a:rPr lang="en-US" dirty="0" smtClean="0"/>
              <a:t> Compute the posterior probability.</a:t>
            </a:r>
            <a:br>
              <a:rPr lang="en-US" dirty="0" smtClean="0"/>
            </a:br>
            <a:r>
              <a:rPr lang="en-US" dirty="0" smtClean="0"/>
              <a:t/>
            </a:r>
            <a:br>
              <a:rPr lang="en-US" dirty="0" smtClean="0"/>
            </a:br>
            <a:r>
              <a:rPr lang="en-US" dirty="0" smtClean="0"/>
              <a:t/>
            </a:r>
            <a:br>
              <a:rPr lang="en-US" dirty="0" smtClean="0"/>
            </a:br>
            <a:endParaRPr lang="en-US" dirty="0" smtClean="0"/>
          </a:p>
        </p:txBody>
      </p:sp>
      <p:sp>
        <p:nvSpPr>
          <p:cNvPr id="8" name="Content Placeholder 2"/>
          <p:cNvSpPr>
            <a:spLocks noGrp="1"/>
          </p:cNvSpPr>
          <p:nvPr>
            <p:ph idx="1"/>
          </p:nvPr>
        </p:nvSpPr>
        <p:spPr>
          <a:xfrm>
            <a:off x="215757" y="1869897"/>
            <a:ext cx="8650840" cy="3164440"/>
          </a:xfrm>
        </p:spPr>
        <p:txBody>
          <a:bodyPr>
            <a:noAutofit/>
          </a:bodyPr>
          <a:lstStyle/>
          <a:p>
            <a:pPr marL="457200" indent="-457200" algn="l" fontAlgn="base"/>
            <a:r>
              <a:rPr lang="en-US" sz="2000" b="0" dirty="0" err="1" smtClean="0"/>
              <a:t>Cmap</a:t>
            </a:r>
            <a:r>
              <a:rPr lang="en-US" sz="2000" b="0" dirty="0" smtClean="0"/>
              <a:t> = </a:t>
            </a:r>
            <a:r>
              <a:rPr lang="en-US" sz="2000" b="0" dirty="0" err="1" smtClean="0"/>
              <a:t>argmax</a:t>
            </a:r>
            <a:r>
              <a:rPr lang="en-US" sz="2000" b="0" dirty="0" smtClean="0"/>
              <a:t> P(x1,x2,…,</a:t>
            </a:r>
            <a:r>
              <a:rPr lang="en-US" sz="2000" b="0" dirty="0" err="1" smtClean="0"/>
              <a:t>xn</a:t>
            </a:r>
            <a:r>
              <a:rPr lang="en-US" sz="2000" b="0" dirty="0" smtClean="0"/>
              <a:t>) P(c)</a:t>
            </a:r>
          </a:p>
          <a:p>
            <a:pPr marL="457200" indent="-457200" algn="l" fontAlgn="base"/>
            <a:endParaRPr lang="en-US" sz="2000" b="0" dirty="0" smtClean="0"/>
          </a:p>
          <a:p>
            <a:pPr marL="457200" indent="-457200" algn="l" fontAlgn="base"/>
            <a:endParaRPr lang="en-US" sz="2000" b="0" dirty="0" smtClean="0"/>
          </a:p>
          <a:p>
            <a:pPr marL="457200" indent="-457200" algn="l" fontAlgn="base"/>
            <a:r>
              <a:rPr lang="en-US" sz="2000" b="0" dirty="0" smtClean="0"/>
              <a:t>P(Positive)  = (0.13) * (0.13) * (0.07) * (0.07) * (0.4) = 0.00003    Positive</a:t>
            </a:r>
          </a:p>
          <a:p>
            <a:pPr marL="457200" indent="-457200" algn="l" fontAlgn="base"/>
            <a:r>
              <a:rPr lang="en-US" sz="2000" b="0" dirty="0" smtClean="0"/>
              <a:t>P(Negative) = (0.05) * (0.11) * (0.11) * (0.05)  * (0.6) = 0.00002   Negative</a:t>
            </a:r>
          </a:p>
          <a:p>
            <a:pPr marL="457200" indent="-457200" algn="l" fontAlgn="base"/>
            <a:endParaRPr lang="en-US" sz="2000" b="0" dirty="0" smtClean="0"/>
          </a:p>
          <a:p>
            <a:pPr marL="457200" indent="-457200" algn="l" fontAlgn="base"/>
            <a:endParaRPr lang="en-US" sz="2000" b="0" dirty="0" smtClean="0"/>
          </a:p>
          <a:p>
            <a:pPr marL="457200" indent="-457200" algn="l" fontAlgn="base"/>
            <a:endParaRPr lang="en-US" sz="2000" b="0" dirty="0" smtClean="0"/>
          </a:p>
        </p:txBody>
      </p:sp>
    </p:spTree>
    <p:extLst>
      <p:ext uri="{BB962C8B-B14F-4D97-AF65-F5344CB8AC3E}">
        <p14:creationId xmlns:p14="http://schemas.microsoft.com/office/powerpoint/2010/main" xmlns="" val="414305725"/>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Flow</a:t>
            </a:r>
            <a:endParaRPr lang="en-US" dirty="0"/>
          </a:p>
        </p:txBody>
      </p:sp>
      <p:sp>
        <p:nvSpPr>
          <p:cNvPr id="8" name="TextBox 7"/>
          <p:cNvSpPr txBox="1"/>
          <p:nvPr/>
        </p:nvSpPr>
        <p:spPr>
          <a:xfrm>
            <a:off x="283779" y="1923393"/>
            <a:ext cx="8240111" cy="2862322"/>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Tokenization</a:t>
            </a:r>
          </a:p>
          <a:p>
            <a:pPr marL="342900" indent="-342900">
              <a:buFont typeface="+mj-lt"/>
              <a:buAutoNum type="arabicPeriod"/>
            </a:pPr>
            <a:endParaRPr lang="en-US" dirty="0" smtClean="0">
              <a:solidFill>
                <a:schemeClr val="bg1"/>
              </a:solidFill>
            </a:endParaRPr>
          </a:p>
          <a:p>
            <a:pPr marL="342900" indent="-342900">
              <a:buFont typeface="+mj-lt"/>
              <a:buAutoNum type="arabicPeriod"/>
            </a:pPr>
            <a:r>
              <a:rPr lang="en-US" dirty="0" smtClean="0">
                <a:solidFill>
                  <a:schemeClr val="bg1"/>
                </a:solidFill>
              </a:rPr>
              <a:t>Cleaning  the data</a:t>
            </a:r>
          </a:p>
          <a:p>
            <a:pPr marL="342900" indent="-342900">
              <a:buFont typeface="+mj-lt"/>
              <a:buAutoNum type="arabicPeriod"/>
            </a:pPr>
            <a:endParaRPr lang="en-US" dirty="0" smtClean="0">
              <a:solidFill>
                <a:schemeClr val="bg1"/>
              </a:solidFill>
            </a:endParaRPr>
          </a:p>
          <a:p>
            <a:pPr marL="342900" indent="-342900">
              <a:buFont typeface="+mj-lt"/>
              <a:buAutoNum type="arabicPeriod"/>
            </a:pPr>
            <a:r>
              <a:rPr lang="en-US" dirty="0" smtClean="0">
                <a:solidFill>
                  <a:schemeClr val="bg1"/>
                </a:solidFill>
              </a:rPr>
              <a:t>Removing Stop Words</a:t>
            </a:r>
          </a:p>
          <a:p>
            <a:pPr marL="342900" indent="-342900">
              <a:buFont typeface="+mj-lt"/>
              <a:buAutoNum type="arabicPeriod"/>
            </a:pPr>
            <a:endParaRPr lang="en-US" dirty="0" smtClean="0">
              <a:solidFill>
                <a:schemeClr val="bg1"/>
              </a:solidFill>
            </a:endParaRPr>
          </a:p>
          <a:p>
            <a:pPr marL="342900" indent="-342900">
              <a:buFont typeface="+mj-lt"/>
              <a:buAutoNum type="arabicPeriod"/>
            </a:pPr>
            <a:r>
              <a:rPr lang="en-US" dirty="0" smtClean="0">
                <a:solidFill>
                  <a:schemeClr val="bg1"/>
                </a:solidFill>
              </a:rPr>
              <a:t>Classification</a:t>
            </a:r>
          </a:p>
          <a:p>
            <a:pPr marL="342900" indent="-342900">
              <a:buFont typeface="+mj-lt"/>
              <a:buAutoNum type="arabicPeriod"/>
            </a:pPr>
            <a:endParaRPr lang="en-US" dirty="0" smtClean="0">
              <a:solidFill>
                <a:schemeClr val="bg1"/>
              </a:solidFill>
            </a:endParaRPr>
          </a:p>
          <a:p>
            <a:pPr marL="342900" indent="-342900">
              <a:buFont typeface="+mj-lt"/>
              <a:buAutoNum type="arabicPeriod"/>
            </a:pPr>
            <a:r>
              <a:rPr lang="en-US" dirty="0" smtClean="0">
                <a:solidFill>
                  <a:schemeClr val="bg1"/>
                </a:solidFill>
              </a:rPr>
              <a:t>Identifying Polarity</a:t>
            </a:r>
          </a:p>
          <a:p>
            <a:pPr marL="342900" indent="-342900">
              <a:buFont typeface="+mj-lt"/>
              <a:buAutoNum type="arabicPeriod"/>
            </a:pPr>
            <a:endParaRPr lang="en-US" dirty="0">
              <a:solidFill>
                <a:schemeClr val="bg1"/>
              </a:solidFill>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359650" y="0"/>
            <a:ext cx="5315258" cy="1013800"/>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rgbClr val="0070C0"/>
                </a:solidFill>
                <a:effectLst>
                  <a:outerShdw blurRad="50800" dist="38100" dir="2700000" algn="tl" rotWithShape="0">
                    <a:prstClr val="black">
                      <a:alpha val="40000"/>
                    </a:prstClr>
                  </a:outerShdw>
                </a:effectLst>
                <a:latin typeface="+mj-lt"/>
                <a:ea typeface="+mj-ea"/>
                <a:cs typeface="+mj-cs"/>
              </a:defRPr>
            </a:lvl1pPr>
          </a:lstStyle>
          <a:p>
            <a:r>
              <a:rPr lang="en-US" dirty="0" smtClean="0"/>
              <a:t>Introduction</a:t>
            </a:r>
            <a:endParaRPr lang="en-US" dirty="0"/>
          </a:p>
        </p:txBody>
      </p:sp>
      <p:sp>
        <p:nvSpPr>
          <p:cNvPr id="5" name="Content Placeholder 2"/>
          <p:cNvSpPr txBox="1">
            <a:spLocks/>
          </p:cNvSpPr>
          <p:nvPr/>
        </p:nvSpPr>
        <p:spPr>
          <a:xfrm>
            <a:off x="201964" y="1615538"/>
            <a:ext cx="8942036" cy="29231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Twitter is a popular microblogging service where users create status messages (called "tweets"). </a:t>
            </a:r>
          </a:p>
          <a:p>
            <a:r>
              <a:rPr lang="en-US" sz="2400" dirty="0" smtClean="0"/>
              <a:t>These tweets sometimes express opinions about different topics. </a:t>
            </a:r>
          </a:p>
          <a:p>
            <a:r>
              <a:rPr lang="en-US" sz="2400" dirty="0" smtClean="0"/>
              <a:t>Generally, this type of sentiment analysis is useful for consumers who are trying to research a product or service, or marketers researching public opinion of their company</a:t>
            </a:r>
            <a:endParaRPr lang="en-US" sz="2400" dirty="0"/>
          </a:p>
        </p:txBody>
      </p:sp>
    </p:spTree>
    <p:extLst>
      <p:ext uri="{BB962C8B-B14F-4D97-AF65-F5344CB8AC3E}">
        <p14:creationId xmlns:p14="http://schemas.microsoft.com/office/powerpoint/2010/main" xmlns="" val="4103309497"/>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t>
            </a:r>
            <a:endParaRPr lang="en-US" dirty="0"/>
          </a:p>
        </p:txBody>
      </p:sp>
      <p:sp>
        <p:nvSpPr>
          <p:cNvPr id="8" name="TextBox 7"/>
          <p:cNvSpPr txBox="1"/>
          <p:nvPr/>
        </p:nvSpPr>
        <p:spPr>
          <a:xfrm>
            <a:off x="462455" y="1786759"/>
            <a:ext cx="7998373" cy="3693319"/>
          </a:xfrm>
          <a:prstGeom prst="rect">
            <a:avLst/>
          </a:prstGeom>
          <a:noFill/>
        </p:spPr>
        <p:txBody>
          <a:bodyPr wrap="square" rtlCol="0">
            <a:spAutoFit/>
          </a:bodyPr>
          <a:lstStyle/>
          <a:p>
            <a:r>
              <a:rPr lang="en-US" dirty="0" smtClean="0">
                <a:solidFill>
                  <a:schemeClr val="bg1"/>
                </a:solidFill>
              </a:rPr>
              <a:t>Dividing </a:t>
            </a:r>
            <a:r>
              <a:rPr lang="en-US" dirty="0" err="1" smtClean="0">
                <a:solidFill>
                  <a:schemeClr val="bg1"/>
                </a:solidFill>
              </a:rPr>
              <a:t>commets</a:t>
            </a:r>
            <a:r>
              <a:rPr lang="en-US" dirty="0" smtClean="0">
                <a:solidFill>
                  <a:schemeClr val="bg1"/>
                </a:solidFill>
              </a:rPr>
              <a:t> into different sets of Statements.</a:t>
            </a:r>
          </a:p>
          <a:p>
            <a:endParaRPr lang="en-US" dirty="0" smtClean="0">
              <a:solidFill>
                <a:schemeClr val="bg1"/>
              </a:solidFill>
            </a:endParaRPr>
          </a:p>
          <a:p>
            <a:r>
              <a:rPr lang="en-US" dirty="0" smtClean="0">
                <a:solidFill>
                  <a:schemeClr val="bg1"/>
                </a:solidFill>
              </a:rPr>
              <a:t>For Example : The movie was great !</a:t>
            </a:r>
          </a:p>
          <a:p>
            <a:endParaRPr lang="en-US" dirty="0" smtClean="0">
              <a:solidFill>
                <a:schemeClr val="bg1"/>
              </a:solidFill>
            </a:endParaRPr>
          </a:p>
          <a:p>
            <a:r>
              <a:rPr lang="en-US" dirty="0" smtClean="0">
                <a:solidFill>
                  <a:schemeClr val="bg1"/>
                </a:solidFill>
              </a:rPr>
              <a:t>Tokenization of above statement is as follows :</a:t>
            </a:r>
          </a:p>
          <a:p>
            <a:endParaRPr lang="en-US" dirty="0" smtClean="0">
              <a:solidFill>
                <a:schemeClr val="bg1"/>
              </a:solidFill>
            </a:endParaRPr>
          </a:p>
          <a:p>
            <a:pPr>
              <a:buFont typeface="Wingdings" pitchFamily="2" charset="2"/>
              <a:buChar char="Ø"/>
            </a:pPr>
            <a:r>
              <a:rPr lang="en-US" dirty="0" smtClean="0">
                <a:solidFill>
                  <a:schemeClr val="bg1"/>
                </a:solidFill>
              </a:rPr>
              <a:t>The</a:t>
            </a:r>
          </a:p>
          <a:p>
            <a:pPr>
              <a:buFont typeface="Wingdings" pitchFamily="2" charset="2"/>
              <a:buChar char="Ø"/>
            </a:pPr>
            <a:r>
              <a:rPr lang="en-US" dirty="0" smtClean="0">
                <a:solidFill>
                  <a:schemeClr val="bg1"/>
                </a:solidFill>
              </a:rPr>
              <a:t>Movie</a:t>
            </a:r>
          </a:p>
          <a:p>
            <a:pPr>
              <a:buFont typeface="Wingdings" pitchFamily="2" charset="2"/>
              <a:buChar char="Ø"/>
            </a:pPr>
            <a:r>
              <a:rPr lang="en-US" dirty="0" smtClean="0">
                <a:solidFill>
                  <a:schemeClr val="bg1"/>
                </a:solidFill>
              </a:rPr>
              <a:t>Was</a:t>
            </a:r>
          </a:p>
          <a:p>
            <a:pPr>
              <a:buFont typeface="Wingdings" pitchFamily="2" charset="2"/>
              <a:buChar char="Ø"/>
            </a:pPr>
            <a:r>
              <a:rPr lang="en-US" dirty="0" smtClean="0">
                <a:solidFill>
                  <a:schemeClr val="bg1"/>
                </a:solidFill>
              </a:rPr>
              <a:t>Great</a:t>
            </a:r>
          </a:p>
          <a:p>
            <a:pPr>
              <a:buFont typeface="Wingdings" pitchFamily="2" charset="2"/>
              <a:buChar char="Ø"/>
            </a:pPr>
            <a:r>
              <a:rPr lang="en-US" dirty="0" smtClean="0">
                <a:solidFill>
                  <a:schemeClr val="bg1"/>
                </a:solidFill>
              </a:rPr>
              <a:t>!</a:t>
            </a:r>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the Data</a:t>
            </a:r>
            <a:endParaRPr lang="en-US" dirty="0"/>
          </a:p>
        </p:txBody>
      </p:sp>
      <p:sp>
        <p:nvSpPr>
          <p:cNvPr id="8" name="TextBox 7"/>
          <p:cNvSpPr txBox="1"/>
          <p:nvPr/>
        </p:nvSpPr>
        <p:spPr>
          <a:xfrm>
            <a:off x="462455" y="1786759"/>
            <a:ext cx="7998373" cy="3416320"/>
          </a:xfrm>
          <a:prstGeom prst="rect">
            <a:avLst/>
          </a:prstGeom>
          <a:noFill/>
        </p:spPr>
        <p:txBody>
          <a:bodyPr wrap="square" rtlCol="0">
            <a:spAutoFit/>
          </a:bodyPr>
          <a:lstStyle/>
          <a:p>
            <a:r>
              <a:rPr lang="en-US" dirty="0" smtClean="0">
                <a:solidFill>
                  <a:schemeClr val="bg1"/>
                </a:solidFill>
              </a:rPr>
              <a:t>Cleaning  of data can be done by removing  all the special characters from the comment/tweet.</a:t>
            </a:r>
          </a:p>
          <a:p>
            <a:endParaRPr lang="en-US" dirty="0" smtClean="0">
              <a:solidFill>
                <a:schemeClr val="bg1"/>
              </a:solidFill>
            </a:endParaRPr>
          </a:p>
          <a:p>
            <a:r>
              <a:rPr lang="en-US" dirty="0" smtClean="0">
                <a:solidFill>
                  <a:schemeClr val="bg1"/>
                </a:solidFill>
              </a:rPr>
              <a:t>Cleaned data of the above example is :</a:t>
            </a:r>
          </a:p>
          <a:p>
            <a:endParaRPr lang="en-US" dirty="0" smtClean="0">
              <a:solidFill>
                <a:schemeClr val="bg1"/>
              </a:solidFill>
            </a:endParaRPr>
          </a:p>
          <a:p>
            <a:pPr>
              <a:buFont typeface="Wingdings" pitchFamily="2" charset="2"/>
              <a:buChar char="Ø"/>
            </a:pPr>
            <a:r>
              <a:rPr lang="en-US" dirty="0" smtClean="0">
                <a:solidFill>
                  <a:schemeClr val="bg1"/>
                </a:solidFill>
              </a:rPr>
              <a:t>The</a:t>
            </a:r>
          </a:p>
          <a:p>
            <a:pPr>
              <a:buFont typeface="Wingdings" pitchFamily="2" charset="2"/>
              <a:buChar char="Ø"/>
            </a:pPr>
            <a:r>
              <a:rPr lang="en-US" dirty="0" smtClean="0">
                <a:solidFill>
                  <a:schemeClr val="bg1"/>
                </a:solidFill>
              </a:rPr>
              <a:t>Movie </a:t>
            </a:r>
          </a:p>
          <a:p>
            <a:pPr>
              <a:buFont typeface="Wingdings" pitchFamily="2" charset="2"/>
              <a:buChar char="Ø"/>
            </a:pPr>
            <a:r>
              <a:rPr lang="en-US" dirty="0" smtClean="0">
                <a:solidFill>
                  <a:schemeClr val="bg1"/>
                </a:solidFill>
              </a:rPr>
              <a:t>Was</a:t>
            </a:r>
          </a:p>
          <a:p>
            <a:pPr>
              <a:buFont typeface="Wingdings" pitchFamily="2" charset="2"/>
              <a:buChar char="Ø"/>
            </a:pPr>
            <a:r>
              <a:rPr lang="en-US" dirty="0" smtClean="0">
                <a:solidFill>
                  <a:schemeClr val="bg1"/>
                </a:solidFill>
              </a:rPr>
              <a:t>Great</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Stop Words</a:t>
            </a:r>
            <a:endParaRPr lang="en-US" dirty="0"/>
          </a:p>
        </p:txBody>
      </p:sp>
      <p:sp>
        <p:nvSpPr>
          <p:cNvPr id="8" name="TextBox 7"/>
          <p:cNvSpPr txBox="1"/>
          <p:nvPr/>
        </p:nvSpPr>
        <p:spPr>
          <a:xfrm>
            <a:off x="462455" y="1786759"/>
            <a:ext cx="7998373" cy="2585323"/>
          </a:xfrm>
          <a:prstGeom prst="rect">
            <a:avLst/>
          </a:prstGeom>
          <a:noFill/>
        </p:spPr>
        <p:txBody>
          <a:bodyPr wrap="square" rtlCol="0">
            <a:spAutoFit/>
          </a:bodyPr>
          <a:lstStyle/>
          <a:p>
            <a:r>
              <a:rPr lang="en-US" dirty="0" smtClean="0">
                <a:solidFill>
                  <a:schemeClr val="bg1"/>
                </a:solidFill>
              </a:rPr>
              <a:t>This step includes removing words which do not add any value to the analytics.</a:t>
            </a:r>
          </a:p>
          <a:p>
            <a:endParaRPr lang="en-US" dirty="0" smtClean="0">
              <a:solidFill>
                <a:schemeClr val="bg1"/>
              </a:solidFill>
            </a:endParaRPr>
          </a:p>
          <a:p>
            <a:r>
              <a:rPr lang="en-US" dirty="0" smtClean="0">
                <a:solidFill>
                  <a:schemeClr val="bg1"/>
                </a:solidFill>
              </a:rPr>
              <a:t>Removal of stop words for the above example is :</a:t>
            </a:r>
          </a:p>
          <a:p>
            <a:endParaRPr lang="en-US" dirty="0" smtClean="0">
              <a:solidFill>
                <a:schemeClr val="bg1"/>
              </a:solidFill>
            </a:endParaRPr>
          </a:p>
          <a:p>
            <a:pPr>
              <a:buFont typeface="Wingdings" pitchFamily="2" charset="2"/>
              <a:buChar char="Ø"/>
            </a:pPr>
            <a:r>
              <a:rPr lang="en-US" dirty="0" smtClean="0">
                <a:solidFill>
                  <a:schemeClr val="bg1"/>
                </a:solidFill>
              </a:rPr>
              <a:t>Movie </a:t>
            </a:r>
          </a:p>
          <a:p>
            <a:pPr>
              <a:buFont typeface="Wingdings" pitchFamily="2" charset="2"/>
              <a:buChar char="Ø"/>
            </a:pPr>
            <a:r>
              <a:rPr lang="en-US" dirty="0" smtClean="0">
                <a:solidFill>
                  <a:schemeClr val="bg1"/>
                </a:solidFill>
              </a:rPr>
              <a:t>Great</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8" name="TextBox 7"/>
          <p:cNvSpPr txBox="1"/>
          <p:nvPr/>
        </p:nvSpPr>
        <p:spPr>
          <a:xfrm>
            <a:off x="462455" y="1786759"/>
            <a:ext cx="7998373" cy="3693319"/>
          </a:xfrm>
          <a:prstGeom prst="rect">
            <a:avLst/>
          </a:prstGeom>
          <a:noFill/>
        </p:spPr>
        <p:txBody>
          <a:bodyPr wrap="square" rtlCol="0">
            <a:spAutoFit/>
          </a:bodyPr>
          <a:lstStyle/>
          <a:p>
            <a:r>
              <a:rPr lang="en-US" dirty="0" smtClean="0">
                <a:solidFill>
                  <a:schemeClr val="bg1"/>
                </a:solidFill>
              </a:rPr>
              <a:t>Applying Naïve Bayes classifier for classification of the words into positive or negative.</a:t>
            </a:r>
          </a:p>
          <a:p>
            <a:endParaRPr lang="en-US" dirty="0" smtClean="0">
              <a:solidFill>
                <a:schemeClr val="bg1"/>
              </a:solidFill>
            </a:endParaRPr>
          </a:p>
          <a:p>
            <a:pPr>
              <a:buFont typeface="Wingdings" pitchFamily="2" charset="2"/>
              <a:buChar char="Ø"/>
            </a:pPr>
            <a:r>
              <a:rPr lang="en-US" dirty="0" smtClean="0">
                <a:solidFill>
                  <a:schemeClr val="bg1"/>
                </a:solidFill>
              </a:rPr>
              <a:t>Movie   +/-</a:t>
            </a:r>
          </a:p>
          <a:p>
            <a:pPr>
              <a:buFont typeface="Wingdings" pitchFamily="2" charset="2"/>
              <a:buChar char="Ø"/>
            </a:pPr>
            <a:r>
              <a:rPr lang="en-US" dirty="0" smtClean="0">
                <a:solidFill>
                  <a:schemeClr val="bg1"/>
                </a:solidFill>
              </a:rPr>
              <a:t>Great    </a:t>
            </a:r>
            <a:r>
              <a:rPr lang="en-US" dirty="0" smtClean="0">
                <a:solidFill>
                  <a:schemeClr val="bg1"/>
                </a:solidFill>
              </a:rPr>
              <a:t>+/-</a:t>
            </a:r>
          </a:p>
          <a:p>
            <a:pPr>
              <a:buFont typeface="Wingdings" pitchFamily="2" charset="2"/>
              <a:buChar char="Ø"/>
            </a:pPr>
            <a:endParaRPr lang="en-US" dirty="0" smtClean="0">
              <a:solidFill>
                <a:schemeClr val="bg1"/>
              </a:solidFill>
            </a:endParaRPr>
          </a:p>
          <a:p>
            <a:r>
              <a:rPr lang="en-US" dirty="0" smtClean="0">
                <a:solidFill>
                  <a:schemeClr val="bg1"/>
                </a:solidFill>
              </a:rPr>
              <a:t>Classification for the above example is :</a:t>
            </a:r>
          </a:p>
          <a:p>
            <a:endParaRPr lang="en-US" dirty="0" smtClean="0">
              <a:solidFill>
                <a:schemeClr val="bg1"/>
              </a:solidFill>
            </a:endParaRPr>
          </a:p>
          <a:p>
            <a:pPr>
              <a:buFont typeface="Wingdings" pitchFamily="2" charset="2"/>
              <a:buChar char="Ø"/>
            </a:pPr>
            <a:r>
              <a:rPr lang="en-US" dirty="0" smtClean="0">
                <a:solidFill>
                  <a:schemeClr val="bg1"/>
                </a:solidFill>
              </a:rPr>
              <a:t>Movie   0</a:t>
            </a:r>
          </a:p>
          <a:p>
            <a:pPr>
              <a:buFont typeface="Wingdings" pitchFamily="2" charset="2"/>
              <a:buChar char="Ø"/>
            </a:pPr>
            <a:r>
              <a:rPr lang="en-US" dirty="0" smtClean="0">
                <a:solidFill>
                  <a:schemeClr val="bg1"/>
                </a:solidFill>
              </a:rPr>
              <a:t>Great    1</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Polarity</a:t>
            </a:r>
            <a:endParaRPr lang="en-US" dirty="0"/>
          </a:p>
        </p:txBody>
      </p:sp>
      <p:sp>
        <p:nvSpPr>
          <p:cNvPr id="8" name="TextBox 7"/>
          <p:cNvSpPr txBox="1"/>
          <p:nvPr/>
        </p:nvSpPr>
        <p:spPr>
          <a:xfrm>
            <a:off x="462455" y="1786759"/>
            <a:ext cx="7998373" cy="3416320"/>
          </a:xfrm>
          <a:prstGeom prst="rect">
            <a:avLst/>
          </a:prstGeom>
          <a:noFill/>
        </p:spPr>
        <p:txBody>
          <a:bodyPr wrap="square" rtlCol="0">
            <a:spAutoFit/>
          </a:bodyPr>
          <a:lstStyle/>
          <a:p>
            <a:r>
              <a:rPr lang="en-US" dirty="0" smtClean="0">
                <a:solidFill>
                  <a:schemeClr val="bg1"/>
                </a:solidFill>
              </a:rPr>
              <a:t>0 + 1 = 1 &lt;- Polarity</a:t>
            </a:r>
          </a:p>
          <a:p>
            <a:endParaRPr lang="en-US" dirty="0" smtClean="0">
              <a:solidFill>
                <a:schemeClr val="bg1"/>
              </a:solidFill>
            </a:endParaRPr>
          </a:p>
          <a:p>
            <a:r>
              <a:rPr lang="en-US" dirty="0" smtClean="0">
                <a:solidFill>
                  <a:schemeClr val="bg1"/>
                </a:solidFill>
              </a:rPr>
              <a:t>Polarity &gt; 0 = Positive Statement</a:t>
            </a:r>
          </a:p>
          <a:p>
            <a:endParaRPr lang="en-US" dirty="0" smtClean="0">
              <a:solidFill>
                <a:schemeClr val="bg1"/>
              </a:solidFill>
            </a:endParaRPr>
          </a:p>
          <a:p>
            <a:r>
              <a:rPr lang="en-US" dirty="0" smtClean="0">
                <a:solidFill>
                  <a:schemeClr val="bg1"/>
                </a:solidFill>
              </a:rPr>
              <a:t>From </a:t>
            </a:r>
            <a:r>
              <a:rPr lang="en-US" dirty="0" err="1" smtClean="0">
                <a:solidFill>
                  <a:schemeClr val="bg1"/>
                </a:solidFill>
              </a:rPr>
              <a:t>textblob</a:t>
            </a:r>
            <a:r>
              <a:rPr lang="en-US" dirty="0" smtClean="0">
                <a:solidFill>
                  <a:schemeClr val="bg1"/>
                </a:solidFill>
              </a:rPr>
              <a:t> import </a:t>
            </a:r>
            <a:r>
              <a:rPr lang="en-US" dirty="0" err="1" smtClean="0">
                <a:solidFill>
                  <a:schemeClr val="bg1"/>
                </a:solidFill>
              </a:rPr>
              <a:t>Textblob</a:t>
            </a:r>
            <a:endParaRPr lang="en-US" dirty="0" smtClean="0">
              <a:solidFill>
                <a:schemeClr val="bg1"/>
              </a:solidFill>
            </a:endParaRPr>
          </a:p>
          <a:p>
            <a:r>
              <a:rPr lang="en-US" dirty="0" smtClean="0">
                <a:solidFill>
                  <a:schemeClr val="bg1"/>
                </a:solidFill>
              </a:rPr>
              <a:t>Feedback1=“The food  at  </a:t>
            </a:r>
            <a:r>
              <a:rPr lang="en-US" dirty="0" err="1" smtClean="0">
                <a:solidFill>
                  <a:schemeClr val="bg1"/>
                </a:solidFill>
              </a:rPr>
              <a:t>radison</a:t>
            </a:r>
            <a:r>
              <a:rPr lang="en-US" dirty="0" smtClean="0">
                <a:solidFill>
                  <a:schemeClr val="bg1"/>
                </a:solidFill>
              </a:rPr>
              <a:t> was awesome ! “</a:t>
            </a:r>
          </a:p>
          <a:p>
            <a:r>
              <a:rPr lang="en-US" dirty="0" smtClean="0">
                <a:solidFill>
                  <a:schemeClr val="bg1"/>
                </a:solidFill>
              </a:rPr>
              <a:t>Blob1=</a:t>
            </a:r>
            <a:r>
              <a:rPr lang="en-US" dirty="0" err="1" smtClean="0">
                <a:solidFill>
                  <a:schemeClr val="bg1"/>
                </a:solidFill>
              </a:rPr>
              <a:t>Textblob</a:t>
            </a:r>
            <a:r>
              <a:rPr lang="en-US" dirty="0" smtClean="0">
                <a:solidFill>
                  <a:schemeClr val="bg1"/>
                </a:solidFill>
              </a:rPr>
              <a:t>(Feedback1)</a:t>
            </a:r>
          </a:p>
          <a:p>
            <a:r>
              <a:rPr lang="en-US" dirty="0" smtClean="0">
                <a:solidFill>
                  <a:schemeClr val="bg1"/>
                </a:solidFill>
              </a:rPr>
              <a:t>Print(Blob1.sentiment)</a:t>
            </a:r>
          </a:p>
          <a:p>
            <a:endParaRPr lang="en-US" dirty="0" smtClean="0">
              <a:solidFill>
                <a:schemeClr val="bg1"/>
              </a:solidFill>
            </a:endParaRPr>
          </a:p>
          <a:p>
            <a:r>
              <a:rPr lang="en-US" dirty="0" smtClean="0">
                <a:solidFill>
                  <a:schemeClr val="bg1"/>
                </a:solidFill>
              </a:rPr>
              <a:t>Output : </a:t>
            </a:r>
            <a:r>
              <a:rPr lang="en-US" dirty="0" err="1" smtClean="0">
                <a:solidFill>
                  <a:schemeClr val="bg1"/>
                </a:solidFill>
              </a:rPr>
              <a:t>Sentimrnt</a:t>
            </a:r>
            <a:r>
              <a:rPr lang="en-US" dirty="0" smtClean="0">
                <a:solidFill>
                  <a:schemeClr val="bg1"/>
                </a:solidFill>
              </a:rPr>
              <a:t>(</a:t>
            </a:r>
            <a:r>
              <a:rPr lang="en-US" dirty="0" err="1" smtClean="0">
                <a:solidFill>
                  <a:schemeClr val="bg1"/>
                </a:solidFill>
              </a:rPr>
              <a:t>Polahhrity</a:t>
            </a:r>
            <a:r>
              <a:rPr lang="en-US" dirty="0" smtClean="0">
                <a:solidFill>
                  <a:schemeClr val="bg1"/>
                </a:solidFill>
              </a:rPr>
              <a:t> = 0.1, Subjectivity=1.0)</a:t>
            </a:r>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3151" r="12723"/>
          <a:stretch/>
        </p:blipFill>
        <p:spPr>
          <a:xfrm>
            <a:off x="2116476" y="95467"/>
            <a:ext cx="5772881" cy="5019498"/>
          </a:xfrm>
          <a:prstGeom prst="rect">
            <a:avLst/>
          </a:prstGeom>
        </p:spPr>
      </p:pic>
    </p:spTree>
    <p:extLst>
      <p:ext uri="{BB962C8B-B14F-4D97-AF65-F5344CB8AC3E}">
        <p14:creationId xmlns:p14="http://schemas.microsoft.com/office/powerpoint/2010/main" xmlns="" val="1101633878"/>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74048" y="384732"/>
            <a:ext cx="4260604" cy="489168"/>
          </a:xfrm>
        </p:spPr>
        <p:txBody>
          <a:bodyPr>
            <a:normAutofit fontScale="90000"/>
          </a:bodyPr>
          <a:lstStyle/>
          <a:p>
            <a:r>
              <a:rPr lang="en-US" dirty="0" smtClean="0"/>
              <a:t>Sentiment Analysis</a:t>
            </a:r>
            <a:endParaRPr lang="en-US" dirty="0"/>
          </a:p>
        </p:txBody>
      </p:sp>
      <p:sp>
        <p:nvSpPr>
          <p:cNvPr id="5" name="Content Placeholder 2"/>
          <p:cNvSpPr>
            <a:spLocks noGrp="1"/>
          </p:cNvSpPr>
          <p:nvPr>
            <p:ph idx="1"/>
          </p:nvPr>
        </p:nvSpPr>
        <p:spPr>
          <a:xfrm>
            <a:off x="258766" y="1482930"/>
            <a:ext cx="8686853" cy="1774816"/>
          </a:xfrm>
        </p:spPr>
        <p:txBody>
          <a:bodyPr>
            <a:noAutofit/>
          </a:bodyPr>
          <a:lstStyle/>
          <a:p>
            <a:r>
              <a:rPr lang="en-US" sz="2400" dirty="0"/>
              <a:t>Sentiment Analysis is the process of ‘computationally’ determining whether a piece of writing is positive, negative or neutral. It’s also known as </a:t>
            </a:r>
            <a:r>
              <a:rPr lang="en-US" sz="2400" b="1" dirty="0"/>
              <a:t>opinion mining</a:t>
            </a:r>
            <a:r>
              <a:rPr lang="en-US" sz="2400" dirty="0"/>
              <a:t>, deriving the opinion or attitude of a </a:t>
            </a:r>
            <a:r>
              <a:rPr lang="en-US" sz="2400" dirty="0" smtClean="0"/>
              <a:t>speaker.</a:t>
            </a:r>
          </a:p>
          <a:p>
            <a:r>
              <a:rPr lang="en-US" sz="2400" dirty="0"/>
              <a:t>Why </a:t>
            </a:r>
            <a:r>
              <a:rPr lang="en-US" sz="2400" dirty="0" smtClean="0"/>
              <a:t>sentiment </a:t>
            </a:r>
            <a:r>
              <a:rPr lang="en-US" sz="2400" dirty="0"/>
              <a:t>analysis</a:t>
            </a:r>
            <a:r>
              <a:rPr lang="en-US" sz="2400" dirty="0" smtClean="0"/>
              <a:t>?</a:t>
            </a:r>
          </a:p>
          <a:p>
            <a:pPr lvl="1"/>
            <a:r>
              <a:rPr lang="en-US" sz="2400" dirty="0" smtClean="0"/>
              <a:t>Business</a:t>
            </a:r>
          </a:p>
          <a:p>
            <a:pPr lvl="1"/>
            <a:r>
              <a:rPr lang="en-US" sz="2400" dirty="0" smtClean="0"/>
              <a:t>Politics</a:t>
            </a:r>
          </a:p>
          <a:p>
            <a:pPr lvl="1"/>
            <a:r>
              <a:rPr lang="en-US" sz="2400" dirty="0" smtClean="0"/>
              <a:t>Public action</a:t>
            </a:r>
            <a:endParaRPr lang="en-US" sz="2400" dirty="0"/>
          </a:p>
        </p:txBody>
      </p:sp>
    </p:spTree>
    <p:extLst>
      <p:ext uri="{BB962C8B-B14F-4D97-AF65-F5344CB8AC3E}">
        <p14:creationId xmlns:p14="http://schemas.microsoft.com/office/powerpoint/2010/main" xmlns="" val="372163878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57201" y="521522"/>
            <a:ext cx="8187071" cy="196117"/>
          </a:xfrm>
        </p:spPr>
        <p:txBody>
          <a:bodyPr>
            <a:normAutofit fontScale="90000"/>
          </a:bodyPr>
          <a:lstStyle/>
          <a:p>
            <a:r>
              <a:rPr lang="en-US" dirty="0" smtClean="0"/>
              <a:t>Aim Of The Project</a:t>
            </a:r>
            <a:endParaRPr lang="en-US" dirty="0"/>
          </a:p>
        </p:txBody>
      </p:sp>
      <p:sp>
        <p:nvSpPr>
          <p:cNvPr id="13" name="Content Placeholder 2"/>
          <p:cNvSpPr>
            <a:spLocks noGrp="1"/>
          </p:cNvSpPr>
          <p:nvPr>
            <p:ph idx="1"/>
          </p:nvPr>
        </p:nvSpPr>
        <p:spPr>
          <a:xfrm>
            <a:off x="385282" y="3684825"/>
            <a:ext cx="8187070" cy="711560"/>
          </a:xfrm>
        </p:spPr>
        <p:txBody>
          <a:bodyPr>
            <a:noAutofit/>
          </a:bodyPr>
          <a:lstStyle/>
          <a:p>
            <a:pPr marL="342900" indent="-342900" algn="l">
              <a:buFont typeface="Arial" panose="020B0604020202020204" pitchFamily="34" charset="0"/>
              <a:buChar char="•"/>
            </a:pPr>
            <a:r>
              <a:rPr lang="en-US" b="0" dirty="0" smtClean="0"/>
              <a:t>The purpose of this project is to build an algorithm that can accurately classify Twitter messages as positive or negative, with respect to a query term. </a:t>
            </a:r>
          </a:p>
          <a:p>
            <a:pPr marL="342900" indent="-342900" algn="l">
              <a:buFont typeface="Arial" panose="020B0604020202020204" pitchFamily="34" charset="0"/>
              <a:buChar char="•"/>
            </a:pPr>
            <a:r>
              <a:rPr lang="en-US" b="0" dirty="0" smtClean="0"/>
              <a:t>Our hypothesis is that we can obtain high accuracy on classifying sentiment in Twitter messages using machine learning techniques.</a:t>
            </a:r>
            <a:endParaRPr lang="en-US" b="0" dirty="0"/>
          </a:p>
        </p:txBody>
      </p:sp>
    </p:spTree>
    <p:extLst>
      <p:ext uri="{BB962C8B-B14F-4D97-AF65-F5344CB8AC3E}">
        <p14:creationId xmlns:p14="http://schemas.microsoft.com/office/powerpoint/2010/main" xmlns="" val="417078371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016305" y="486040"/>
            <a:ext cx="7453478" cy="213700"/>
          </a:xfrm>
        </p:spPr>
        <p:txBody>
          <a:bodyPr>
            <a:normAutofit fontScale="90000"/>
          </a:bodyPr>
          <a:lstStyle/>
          <a:p>
            <a:r>
              <a:rPr lang="en-US" dirty="0" smtClean="0"/>
              <a:t>Applications</a:t>
            </a:r>
            <a:endParaRPr lang="en-US" dirty="0"/>
          </a:p>
        </p:txBody>
      </p:sp>
      <p:sp>
        <p:nvSpPr>
          <p:cNvPr id="8" name="Content Placeholder 2"/>
          <p:cNvSpPr>
            <a:spLocks noGrp="1"/>
          </p:cNvSpPr>
          <p:nvPr>
            <p:ph idx="1"/>
          </p:nvPr>
        </p:nvSpPr>
        <p:spPr>
          <a:xfrm>
            <a:off x="862192" y="3022618"/>
            <a:ext cx="7453477" cy="775355"/>
          </a:xfrm>
        </p:spPr>
        <p:txBody>
          <a:bodyPr>
            <a:noAutofit/>
          </a:bodyPr>
          <a:lstStyle/>
          <a:p>
            <a:pPr marL="342900" indent="-342900" algn="l">
              <a:buFont typeface="Arial" panose="020B0604020202020204" pitchFamily="34" charset="0"/>
              <a:buChar char="•"/>
            </a:pPr>
            <a:r>
              <a:rPr lang="en-US" b="0" dirty="0" smtClean="0"/>
              <a:t>Applications to Review-Related Websites</a:t>
            </a:r>
          </a:p>
          <a:p>
            <a:pPr marL="342900" indent="-342900" algn="l">
              <a:buFont typeface="Arial" panose="020B0604020202020204" pitchFamily="34" charset="0"/>
              <a:buChar char="•"/>
            </a:pPr>
            <a:r>
              <a:rPr lang="en-US" b="0" dirty="0" smtClean="0"/>
              <a:t>Applications as a Sub-Component Technology</a:t>
            </a:r>
          </a:p>
          <a:p>
            <a:pPr marL="342900" indent="-342900" algn="l">
              <a:buFont typeface="Arial" panose="020B0604020202020204" pitchFamily="34" charset="0"/>
              <a:buChar char="•"/>
            </a:pPr>
            <a:r>
              <a:rPr lang="en-US" b="0" dirty="0" smtClean="0"/>
              <a:t>Applications in Business and Government Intelligence</a:t>
            </a:r>
          </a:p>
          <a:p>
            <a:pPr marL="342900" indent="-342900" algn="l">
              <a:buFont typeface="Arial" panose="020B0604020202020204" pitchFamily="34" charset="0"/>
              <a:buChar char="•"/>
            </a:pPr>
            <a:r>
              <a:rPr lang="en-US" b="0" dirty="0" smtClean="0"/>
              <a:t>Applications across Different Domains</a:t>
            </a:r>
            <a:endParaRPr lang="en-US" b="0" dirty="0"/>
          </a:p>
        </p:txBody>
      </p:sp>
    </p:spTree>
    <p:extLst>
      <p:ext uri="{BB962C8B-B14F-4D97-AF65-F5344CB8AC3E}">
        <p14:creationId xmlns:p14="http://schemas.microsoft.com/office/powerpoint/2010/main" xmlns="" val="302953007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678326" y="280146"/>
            <a:ext cx="3753346" cy="602357"/>
          </a:xfrm>
        </p:spPr>
        <p:txBody>
          <a:bodyPr>
            <a:normAutofit fontScale="90000"/>
          </a:bodyPr>
          <a:lstStyle/>
          <a:p>
            <a:r>
              <a:rPr lang="en-US" dirty="0" smtClean="0"/>
              <a:t>Installations</a:t>
            </a:r>
            <a:endParaRPr lang="en-US" dirty="0"/>
          </a:p>
        </p:txBody>
      </p:sp>
      <p:sp>
        <p:nvSpPr>
          <p:cNvPr id="9" name="Content Placeholder 3"/>
          <p:cNvSpPr>
            <a:spLocks noGrp="1"/>
          </p:cNvSpPr>
          <p:nvPr>
            <p:ph sz="half" idx="2"/>
          </p:nvPr>
        </p:nvSpPr>
        <p:spPr>
          <a:xfrm>
            <a:off x="138223" y="1606917"/>
            <a:ext cx="8591107" cy="3294692"/>
          </a:xfrm>
        </p:spPr>
        <p:txBody>
          <a:bodyPr>
            <a:noAutofit/>
          </a:bodyPr>
          <a:lstStyle/>
          <a:p>
            <a:pPr marL="0" lvl="0" indent="0" algn="l" eaLnBrk="0" fontAlgn="base" hangingPunct="0">
              <a:spcBef>
                <a:spcPct val="0"/>
              </a:spcBef>
              <a:spcAft>
                <a:spcPct val="0"/>
              </a:spcAft>
              <a:buFontTx/>
              <a:buChar char="•"/>
            </a:pPr>
            <a:r>
              <a:rPr lang="en-US" sz="1800" b="1" dirty="0" err="1">
                <a:cs typeface="Times New Roman" panose="02020603050405020304" pitchFamily="18" charset="0"/>
              </a:rPr>
              <a:t>Tweepy</a:t>
            </a:r>
            <a:r>
              <a:rPr lang="en-US" sz="1800" b="1" dirty="0">
                <a:cs typeface="Times New Roman" panose="02020603050405020304" pitchFamily="18" charset="0"/>
              </a:rPr>
              <a:t>: </a:t>
            </a:r>
          </a:p>
          <a:p>
            <a:pPr marL="0" lvl="0" indent="0" algn="l" eaLnBrk="0" fontAlgn="base" hangingPunct="0">
              <a:spcBef>
                <a:spcPct val="0"/>
              </a:spcBef>
              <a:spcAft>
                <a:spcPct val="0"/>
              </a:spcAft>
              <a:buNone/>
            </a:pPr>
            <a:r>
              <a:rPr lang="en-US" sz="1800" dirty="0" err="1">
                <a:cs typeface="Times New Roman" panose="02020603050405020304" pitchFamily="18" charset="0"/>
                <a:hlinkClick r:id="rId2"/>
              </a:rPr>
              <a:t>tweepy</a:t>
            </a:r>
            <a:r>
              <a:rPr lang="en-US" sz="1800" dirty="0">
                <a:cs typeface="Times New Roman" panose="02020603050405020304" pitchFamily="18" charset="0"/>
                <a:hlinkClick r:id="rId2"/>
              </a:rPr>
              <a:t> </a:t>
            </a:r>
            <a:r>
              <a:rPr lang="en-US" sz="1800" dirty="0">
                <a:cs typeface="Times New Roman" panose="02020603050405020304" pitchFamily="18" charset="0"/>
              </a:rPr>
              <a:t>is the python client for the official </a:t>
            </a:r>
            <a:r>
              <a:rPr lang="en-US" sz="1800" dirty="0">
                <a:cs typeface="Times New Roman" panose="02020603050405020304" pitchFamily="18" charset="0"/>
                <a:hlinkClick r:id="rId3"/>
              </a:rPr>
              <a:t>Twitter API</a:t>
            </a:r>
            <a:r>
              <a:rPr lang="en-US" sz="1800" dirty="0">
                <a:cs typeface="Times New Roman" panose="02020603050405020304" pitchFamily="18" charset="0"/>
              </a:rPr>
              <a:t>.</a:t>
            </a:r>
            <a:br>
              <a:rPr lang="en-US" sz="1800" dirty="0">
                <a:cs typeface="Times New Roman" panose="02020603050405020304" pitchFamily="18" charset="0"/>
              </a:rPr>
            </a:br>
            <a:r>
              <a:rPr lang="en-US" sz="1800" dirty="0">
                <a:cs typeface="Times New Roman" panose="02020603050405020304" pitchFamily="18" charset="0"/>
              </a:rPr>
              <a:t>Install it using following pip command:</a:t>
            </a:r>
          </a:p>
          <a:p>
            <a:pPr marL="0" lvl="0" indent="0" algn="l" eaLnBrk="0" fontAlgn="base" hangingPunct="0">
              <a:spcBef>
                <a:spcPct val="0"/>
              </a:spcBef>
              <a:spcAft>
                <a:spcPct val="0"/>
              </a:spcAft>
              <a:buNone/>
            </a:pPr>
            <a:r>
              <a:rPr lang="en-US" sz="1600" dirty="0">
                <a:cs typeface="Times New Roman" panose="02020603050405020304" pitchFamily="18" charset="0"/>
              </a:rPr>
              <a:t>pip install </a:t>
            </a:r>
            <a:r>
              <a:rPr lang="en-US" sz="1600" dirty="0" err="1">
                <a:cs typeface="Times New Roman" panose="02020603050405020304" pitchFamily="18" charset="0"/>
              </a:rPr>
              <a:t>tweepy</a:t>
            </a:r>
            <a:endParaRPr lang="en-US" sz="1600" dirty="0">
              <a:cs typeface="Times New Roman" panose="02020603050405020304" pitchFamily="18" charset="0"/>
            </a:endParaRPr>
          </a:p>
          <a:p>
            <a:pPr marL="0" lvl="0" indent="0" algn="l" eaLnBrk="0" fontAlgn="base" hangingPunct="0">
              <a:spcBef>
                <a:spcPct val="0"/>
              </a:spcBef>
              <a:spcAft>
                <a:spcPct val="0"/>
              </a:spcAft>
              <a:buNone/>
            </a:pPr>
            <a:endParaRPr lang="en-US" sz="1800" dirty="0">
              <a:cs typeface="Times New Roman" panose="02020603050405020304" pitchFamily="18" charset="0"/>
            </a:endParaRPr>
          </a:p>
          <a:p>
            <a:pPr marL="0" lvl="0" indent="0" algn="l" eaLnBrk="0" fontAlgn="base" hangingPunct="0">
              <a:spcBef>
                <a:spcPct val="0"/>
              </a:spcBef>
              <a:spcAft>
                <a:spcPct val="0"/>
              </a:spcAft>
              <a:buFontTx/>
              <a:buChar char="•"/>
            </a:pPr>
            <a:r>
              <a:rPr lang="en-US" sz="1800" b="1" dirty="0" err="1">
                <a:cs typeface="Times New Roman" panose="02020603050405020304" pitchFamily="18" charset="0"/>
              </a:rPr>
              <a:t>TextBlob</a:t>
            </a:r>
            <a:r>
              <a:rPr lang="en-US" sz="1800" b="1" dirty="0">
                <a:cs typeface="Times New Roman" panose="02020603050405020304" pitchFamily="18" charset="0"/>
              </a:rPr>
              <a:t>:</a:t>
            </a:r>
          </a:p>
          <a:p>
            <a:pPr marL="0" lvl="0" indent="0" algn="l" eaLnBrk="0" fontAlgn="base" hangingPunct="0">
              <a:spcBef>
                <a:spcPct val="0"/>
              </a:spcBef>
              <a:spcAft>
                <a:spcPct val="0"/>
              </a:spcAft>
              <a:buNone/>
            </a:pPr>
            <a:r>
              <a:rPr lang="en-US" sz="1800" dirty="0" err="1">
                <a:cs typeface="Times New Roman" panose="02020603050405020304" pitchFamily="18" charset="0"/>
                <a:hlinkClick r:id="rId4"/>
              </a:rPr>
              <a:t>textblob</a:t>
            </a:r>
            <a:r>
              <a:rPr lang="en-US" sz="1800" dirty="0">
                <a:cs typeface="Times New Roman" panose="02020603050405020304" pitchFamily="18" charset="0"/>
              </a:rPr>
              <a:t> is the python library for processing textual data.</a:t>
            </a:r>
            <a:br>
              <a:rPr lang="en-US" sz="1800" dirty="0">
                <a:cs typeface="Times New Roman" panose="02020603050405020304" pitchFamily="18" charset="0"/>
              </a:rPr>
            </a:br>
            <a:r>
              <a:rPr lang="en-US" sz="1800" dirty="0">
                <a:cs typeface="Times New Roman" panose="02020603050405020304" pitchFamily="18" charset="0"/>
              </a:rPr>
              <a:t>Install it using following pip command:</a:t>
            </a:r>
          </a:p>
          <a:p>
            <a:pPr marL="0" lvl="0" indent="0" algn="l" eaLnBrk="0" fontAlgn="base" hangingPunct="0">
              <a:spcBef>
                <a:spcPct val="0"/>
              </a:spcBef>
              <a:spcAft>
                <a:spcPct val="0"/>
              </a:spcAft>
              <a:buNone/>
            </a:pPr>
            <a:r>
              <a:rPr lang="en-US" sz="1600" dirty="0">
                <a:cs typeface="Times New Roman" panose="02020603050405020304" pitchFamily="18" charset="0"/>
              </a:rPr>
              <a:t>pip install </a:t>
            </a:r>
            <a:r>
              <a:rPr lang="en-US" sz="1600" dirty="0" err="1">
                <a:cs typeface="Times New Roman" panose="02020603050405020304" pitchFamily="18" charset="0"/>
              </a:rPr>
              <a:t>textblob</a:t>
            </a:r>
            <a:endParaRPr lang="en-US" sz="1800" dirty="0">
              <a:cs typeface="Times New Roman" panose="02020603050405020304" pitchFamily="18" charset="0"/>
            </a:endParaRPr>
          </a:p>
          <a:p>
            <a:pPr marL="0" lvl="0" indent="0" algn="l" eaLnBrk="0" fontAlgn="base" hangingPunct="0">
              <a:spcBef>
                <a:spcPct val="0"/>
              </a:spcBef>
              <a:spcAft>
                <a:spcPct val="0"/>
              </a:spcAft>
              <a:buNone/>
            </a:pPr>
            <a:r>
              <a:rPr lang="en-US" sz="1800" dirty="0">
                <a:cs typeface="Times New Roman" panose="02020603050405020304" pitchFamily="18" charset="0"/>
              </a:rPr>
              <a:t>Also, we need to install some NLTK corpora using following command:</a:t>
            </a:r>
          </a:p>
          <a:p>
            <a:pPr marL="0" lvl="0" indent="0" algn="l" eaLnBrk="0" fontAlgn="base" hangingPunct="0">
              <a:spcBef>
                <a:spcPct val="0"/>
              </a:spcBef>
              <a:spcAft>
                <a:spcPct val="0"/>
              </a:spcAft>
              <a:buNone/>
            </a:pPr>
            <a:r>
              <a:rPr lang="en-US" sz="1600" dirty="0">
                <a:cs typeface="Times New Roman" panose="02020603050405020304" pitchFamily="18" charset="0"/>
              </a:rPr>
              <a:t>python -m </a:t>
            </a:r>
            <a:r>
              <a:rPr lang="en-US" sz="1600" dirty="0" err="1">
                <a:cs typeface="Times New Roman" panose="02020603050405020304" pitchFamily="18" charset="0"/>
              </a:rPr>
              <a:t>textblob.download_corpora</a:t>
            </a:r>
            <a:endParaRPr lang="en-US" sz="1800" dirty="0">
              <a:cs typeface="Times New Roman" panose="02020603050405020304" pitchFamily="18" charset="0"/>
            </a:endParaRPr>
          </a:p>
          <a:p>
            <a:pPr marL="0" lvl="0" indent="0" algn="l" eaLnBrk="0" fontAlgn="base" hangingPunct="0">
              <a:spcBef>
                <a:spcPct val="0"/>
              </a:spcBef>
              <a:spcAft>
                <a:spcPct val="0"/>
              </a:spcAft>
              <a:buNone/>
            </a:pPr>
            <a:r>
              <a:rPr lang="en-US" sz="1800" dirty="0">
                <a:cs typeface="Times New Roman" panose="02020603050405020304" pitchFamily="18" charset="0"/>
              </a:rPr>
              <a:t>(Corpora is nothing but a large and structured set of texts.)</a:t>
            </a:r>
          </a:p>
          <a:p>
            <a:pPr marL="0" lvl="0" indent="0" algn="l" eaLnBrk="0" fontAlgn="base" hangingPunct="0">
              <a:spcBef>
                <a:spcPct val="0"/>
              </a:spcBef>
              <a:spcAft>
                <a:spcPct val="0"/>
              </a:spcAft>
              <a:buNone/>
            </a:pPr>
            <a:endParaRPr lang="en-US" sz="2800" dirty="0">
              <a:cs typeface="Times New Roman" panose="02020603050405020304" pitchFamily="18" charset="0"/>
            </a:endParaRPr>
          </a:p>
        </p:txBody>
      </p:sp>
    </p:spTree>
    <p:extLst>
      <p:ext uri="{BB962C8B-B14F-4D97-AF65-F5344CB8AC3E}">
        <p14:creationId xmlns:p14="http://schemas.microsoft.com/office/powerpoint/2010/main" xmlns="" val="288229165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963376" y="374817"/>
            <a:ext cx="6900585" cy="471585"/>
          </a:xfrm>
        </p:spPr>
        <p:txBody>
          <a:bodyPr>
            <a:normAutofit fontScale="90000"/>
          </a:bodyPr>
          <a:lstStyle/>
          <a:p>
            <a:pPr algn="ctr"/>
            <a:r>
              <a:rPr lang="en-US" dirty="0" smtClean="0"/>
              <a:t>Implemented by </a:t>
            </a:r>
            <a:br>
              <a:rPr lang="en-US" dirty="0" smtClean="0"/>
            </a:br>
            <a:r>
              <a:rPr lang="en-US" dirty="0" smtClean="0"/>
              <a:t>Machine learning using python</a:t>
            </a:r>
            <a:endParaRPr lang="en-US" dirty="0"/>
          </a:p>
        </p:txBody>
      </p:sp>
      <p:sp>
        <p:nvSpPr>
          <p:cNvPr id="8" name="Content Placeholder 2"/>
          <p:cNvSpPr>
            <a:spLocks noGrp="1"/>
          </p:cNvSpPr>
          <p:nvPr>
            <p:ph idx="1"/>
          </p:nvPr>
        </p:nvSpPr>
        <p:spPr>
          <a:xfrm>
            <a:off x="713338" y="2051935"/>
            <a:ext cx="7886132" cy="3091565"/>
          </a:xfrm>
        </p:spPr>
        <p:txBody>
          <a:bodyPr>
            <a:noAutofit/>
          </a:bodyPr>
          <a:lstStyle/>
          <a:p>
            <a:pPr marL="285750" indent="-285750" algn="l">
              <a:buFont typeface="Arial" panose="020B0604020202020204" pitchFamily="34" charset="0"/>
              <a:buChar char="•"/>
            </a:pPr>
            <a:r>
              <a:rPr lang="en-US" sz="1800" b="0" dirty="0"/>
              <a:t>Machine learning is a type of artificial intelligence (AI) that provides computers with the ability to learn without being explicitly programmed. Machine learning focuses on the development of Computer Programs that can change when exposed to new data</a:t>
            </a:r>
            <a:r>
              <a:rPr lang="en-US" sz="1800" b="0" dirty="0" smtClean="0"/>
              <a:t>.</a:t>
            </a:r>
          </a:p>
          <a:p>
            <a:pPr marL="285750" indent="-285750" algn="l">
              <a:buFont typeface="Arial" panose="020B0604020202020204" pitchFamily="34" charset="0"/>
              <a:buChar char="•"/>
            </a:pPr>
            <a:r>
              <a:rPr lang="en-US" sz="1800" b="0" dirty="0" smtClean="0"/>
              <a:t>Types of machine </a:t>
            </a:r>
          </a:p>
          <a:p>
            <a:pPr algn="l"/>
            <a:r>
              <a:rPr lang="en-US" sz="1800" b="0" dirty="0"/>
              <a:t>	</a:t>
            </a:r>
            <a:r>
              <a:rPr lang="en-US" sz="1800" b="0" dirty="0" smtClean="0"/>
              <a:t>1. supervised learning</a:t>
            </a:r>
          </a:p>
          <a:p>
            <a:pPr lvl="2"/>
            <a:r>
              <a:rPr lang="en-US" b="0" dirty="0" smtClean="0">
                <a:solidFill>
                  <a:schemeClr val="bg1"/>
                </a:solidFill>
              </a:rPr>
              <a:t>2. Unsupervised learning</a:t>
            </a:r>
          </a:p>
          <a:p>
            <a:pPr lvl="2"/>
            <a:r>
              <a:rPr lang="en-US" b="0" dirty="0" smtClean="0">
                <a:solidFill>
                  <a:schemeClr val="bg1"/>
                </a:solidFill>
              </a:rPr>
              <a:t>3.Semi supervised learning</a:t>
            </a:r>
          </a:p>
          <a:p>
            <a:pPr lvl="2"/>
            <a:r>
              <a:rPr lang="en-US" b="0" dirty="0" smtClean="0">
                <a:solidFill>
                  <a:schemeClr val="bg1"/>
                </a:solidFill>
              </a:rPr>
              <a:t>4. Reinforcement learning</a:t>
            </a:r>
          </a:p>
          <a:p>
            <a:pPr lvl="2"/>
            <a:r>
              <a:rPr lang="en-US" b="0" dirty="0" smtClean="0">
                <a:solidFill>
                  <a:schemeClr val="bg1"/>
                </a:solidFill>
              </a:rPr>
              <a:t>5. Advice learning</a:t>
            </a:r>
          </a:p>
          <a:p>
            <a:pPr marL="285750" indent="-285750" algn="l">
              <a:buFont typeface="Arial" panose="020B0604020202020204" pitchFamily="34" charset="0"/>
              <a:buChar char="•"/>
            </a:pPr>
            <a:r>
              <a:rPr lang="en-US" sz="1800" b="0" dirty="0"/>
              <a:t>Python community has developed many modules to help programmers implement machine learning.</a:t>
            </a:r>
          </a:p>
        </p:txBody>
      </p:sp>
    </p:spTree>
    <p:extLst>
      <p:ext uri="{BB962C8B-B14F-4D97-AF65-F5344CB8AC3E}">
        <p14:creationId xmlns:p14="http://schemas.microsoft.com/office/powerpoint/2010/main" xmlns="" val="178469946"/>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047109" y="339047"/>
            <a:ext cx="3915062" cy="671269"/>
          </a:xfrm>
        </p:spPr>
        <p:txBody>
          <a:bodyPr/>
          <a:lstStyle/>
          <a:p>
            <a:r>
              <a:rPr lang="en-US" dirty="0" smtClean="0"/>
              <a:t>Challenges</a:t>
            </a:r>
            <a:endParaRPr lang="en-US" dirty="0"/>
          </a:p>
        </p:txBody>
      </p:sp>
      <p:sp>
        <p:nvSpPr>
          <p:cNvPr id="11" name="Content Placeholder 2"/>
          <p:cNvSpPr>
            <a:spLocks noGrp="1"/>
          </p:cNvSpPr>
          <p:nvPr>
            <p:ph idx="1"/>
          </p:nvPr>
        </p:nvSpPr>
        <p:spPr>
          <a:xfrm>
            <a:off x="0" y="3390072"/>
            <a:ext cx="8239011" cy="2434974"/>
          </a:xfrm>
        </p:spPr>
        <p:txBody>
          <a:bodyPr>
            <a:noAutofit/>
          </a:bodyPr>
          <a:lstStyle/>
          <a:p>
            <a:pPr marL="342900" indent="-342900" algn="l">
              <a:buFont typeface="Arial" panose="020B0604020202020204" pitchFamily="34" charset="0"/>
              <a:buChar char="•"/>
            </a:pPr>
            <a:r>
              <a:rPr lang="en-US" sz="2000" dirty="0" smtClean="0"/>
              <a:t>Tweets are highly unstructured and also non-grammatical </a:t>
            </a:r>
          </a:p>
          <a:p>
            <a:pPr marL="342900" indent="-342900" algn="l">
              <a:buFont typeface="Arial" panose="020B0604020202020204" pitchFamily="34" charset="0"/>
              <a:buChar char="•"/>
            </a:pPr>
            <a:endParaRPr lang="en-US" sz="2000" dirty="0"/>
          </a:p>
          <a:p>
            <a:pPr algn="l"/>
            <a:endParaRPr lang="en-US" sz="2000" dirty="0" smtClean="0"/>
          </a:p>
          <a:p>
            <a:pPr marL="342900" indent="-342900" algn="l">
              <a:buFont typeface="Arial" panose="020B0604020202020204" pitchFamily="34" charset="0"/>
              <a:buChar char="•"/>
            </a:pPr>
            <a:r>
              <a:rPr lang="en-US" sz="2000" dirty="0" smtClean="0"/>
              <a:t>Out of Vocabulary Words </a:t>
            </a:r>
          </a:p>
          <a:p>
            <a:pPr marL="342900" indent="-342900" algn="l">
              <a:buFont typeface="Arial" panose="020B0604020202020204" pitchFamily="34" charset="0"/>
              <a:buChar char="•"/>
            </a:pPr>
            <a:endParaRPr lang="en-US" sz="2000" dirty="0" smtClean="0"/>
          </a:p>
          <a:p>
            <a:pPr algn="l"/>
            <a:endParaRPr lang="en-US" sz="2000" dirty="0" smtClean="0"/>
          </a:p>
          <a:p>
            <a:pPr marL="342900" indent="-342900" algn="l">
              <a:buFont typeface="Arial" panose="020B0604020202020204" pitchFamily="34" charset="0"/>
              <a:buChar char="•"/>
            </a:pPr>
            <a:r>
              <a:rPr lang="en-US" sz="2000" dirty="0" smtClean="0"/>
              <a:t> Lexical Variation </a:t>
            </a:r>
          </a:p>
          <a:p>
            <a:pPr marL="342900" indent="-342900" algn="l">
              <a:buFont typeface="Arial" panose="020B0604020202020204" pitchFamily="34" charset="0"/>
              <a:buChar char="•"/>
            </a:pPr>
            <a:endParaRPr lang="en-US" sz="2000" dirty="0" smtClean="0"/>
          </a:p>
          <a:p>
            <a:pPr algn="l"/>
            <a:endParaRPr lang="en-US" sz="2000" dirty="0"/>
          </a:p>
          <a:p>
            <a:pPr marL="342900" indent="-342900" algn="l">
              <a:buFont typeface="Arial" panose="020B0604020202020204" pitchFamily="34" charset="0"/>
              <a:buChar char="•"/>
            </a:pPr>
            <a:r>
              <a:rPr lang="en-US" sz="2000" dirty="0" smtClean="0"/>
              <a:t>Extensive usage of acronyms like asap, </a:t>
            </a:r>
            <a:r>
              <a:rPr lang="en-US" sz="2000" dirty="0" err="1" smtClean="0"/>
              <a:t>lol</a:t>
            </a:r>
            <a:r>
              <a:rPr lang="en-US" sz="2000" dirty="0" smtClean="0"/>
              <a:t>, </a:t>
            </a:r>
            <a:r>
              <a:rPr lang="en-US" sz="2000" dirty="0" err="1" smtClean="0"/>
              <a:t>afaik</a:t>
            </a:r>
            <a:endParaRPr lang="en-US" sz="2000" dirty="0" smtClean="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p:txBody>
      </p:sp>
      <p:pic>
        <p:nvPicPr>
          <p:cNvPr id="15" name="Picture 1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6192" y="1847122"/>
            <a:ext cx="4544230" cy="55035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35841" y="2898785"/>
            <a:ext cx="4464932" cy="617377"/>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35841" y="4017475"/>
            <a:ext cx="4464932" cy="556597"/>
          </a:xfrm>
          <a:prstGeom prst="rect">
            <a:avLst/>
          </a:prstGeom>
        </p:spPr>
      </p:pic>
    </p:spTree>
    <p:extLst>
      <p:ext uri="{BB962C8B-B14F-4D97-AF65-F5344CB8AC3E}">
        <p14:creationId xmlns:p14="http://schemas.microsoft.com/office/powerpoint/2010/main" xmlns="" val="134167455"/>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Words>
  <Application>Microsoft Office PowerPoint</Application>
  <PresentationFormat>On-screen Show (16:9)</PresentationFormat>
  <Paragraphs>189</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Twitter Sentiment Analysis using Python</vt:lpstr>
      <vt:lpstr>Slide 2</vt:lpstr>
      <vt:lpstr>Slide 3</vt:lpstr>
      <vt:lpstr>Sentiment Analysis</vt:lpstr>
      <vt:lpstr>Aim Of The Project</vt:lpstr>
      <vt:lpstr>Applications</vt:lpstr>
      <vt:lpstr>Installations</vt:lpstr>
      <vt:lpstr>Implemented by  Machine learning using python</vt:lpstr>
      <vt:lpstr>Challenges</vt:lpstr>
      <vt:lpstr>Proposed System</vt:lpstr>
      <vt:lpstr>Implementation of proposed project</vt:lpstr>
      <vt:lpstr>Implementation of proposed project</vt:lpstr>
      <vt:lpstr>Naïve Bayes Algorithm</vt:lpstr>
      <vt:lpstr>Determine the Train set and test set in your data set.</vt:lpstr>
      <vt:lpstr>Convert the data set into a frequency table. .</vt:lpstr>
      <vt:lpstr>Compute the prior.  .</vt:lpstr>
      <vt:lpstr>. .  Compute the conditional probability.   .</vt:lpstr>
      <vt:lpstr>. .  Compute the posterior probability.   </vt:lpstr>
      <vt:lpstr>Execution Flow</vt:lpstr>
      <vt:lpstr>Tokenization</vt:lpstr>
      <vt:lpstr>Cleaning the Data</vt:lpstr>
      <vt:lpstr>Removing Stop Words</vt:lpstr>
      <vt:lpstr>Classification</vt:lpstr>
      <vt:lpstr>Identifying Polarity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2019-11-22T17:40:23Z</dcterms:modified>
</cp:coreProperties>
</file>