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B3EC5D-5DE3-42AC-8F4F-004FD1C7D002}" v="1" dt="2023-03-08T10:41:08.640"/>
  </p1510:revLst>
</p1510:revInfo>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28"/>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hadrao, Gauri Ramesh" userId="e04936ee-736b-4d97-a97e-f1e366cb4649" providerId="ADAL" clId="{B8B3EC5D-5DE3-42AC-8F4F-004FD1C7D002}"/>
    <pc:docChg chg="custSel modSld">
      <pc:chgData name="Devhadrao, Gauri Ramesh" userId="e04936ee-736b-4d97-a97e-f1e366cb4649" providerId="ADAL" clId="{B8B3EC5D-5DE3-42AC-8F4F-004FD1C7D002}" dt="2023-03-08T10:41:08.639" v="38"/>
      <pc:docMkLst>
        <pc:docMk/>
      </pc:docMkLst>
      <pc:sldChg chg="addSp delSp modSp mod">
        <pc:chgData name="Devhadrao, Gauri Ramesh" userId="e04936ee-736b-4d97-a97e-f1e366cb4649" providerId="ADAL" clId="{B8B3EC5D-5DE3-42AC-8F4F-004FD1C7D002}" dt="2023-03-08T10:41:08.639" v="38"/>
        <pc:sldMkLst>
          <pc:docMk/>
          <pc:sldMk cId="0" sldId="256"/>
        </pc:sldMkLst>
        <pc:spChg chg="mod">
          <ac:chgData name="Devhadrao, Gauri Ramesh" userId="e04936ee-736b-4d97-a97e-f1e366cb4649" providerId="ADAL" clId="{B8B3EC5D-5DE3-42AC-8F4F-004FD1C7D002}" dt="2023-03-03T09:06:31.972" v="18" actId="20577"/>
          <ac:spMkLst>
            <pc:docMk/>
            <pc:sldMk cId="0" sldId="256"/>
            <ac:spMk id="217" creationId="{00000000-0000-0000-0000-000000000000}"/>
          </ac:spMkLst>
        </pc:spChg>
        <pc:spChg chg="mod">
          <ac:chgData name="Devhadrao, Gauri Ramesh" userId="e04936ee-736b-4d97-a97e-f1e366cb4649" providerId="ADAL" clId="{B8B3EC5D-5DE3-42AC-8F4F-004FD1C7D002}" dt="2023-03-03T09:57:30.925" v="36" actId="20577"/>
          <ac:spMkLst>
            <pc:docMk/>
            <pc:sldMk cId="0" sldId="256"/>
            <ac:spMk id="229" creationId="{00000000-0000-0000-0000-000000000000}"/>
          </ac:spMkLst>
        </pc:spChg>
        <pc:graphicFrameChg chg="add mod">
          <ac:chgData name="Devhadrao, Gauri Ramesh" userId="e04936ee-736b-4d97-a97e-f1e366cb4649" providerId="ADAL" clId="{B8B3EC5D-5DE3-42AC-8F4F-004FD1C7D002}" dt="2023-03-08T10:41:08.639" v="38"/>
          <ac:graphicFrameMkLst>
            <pc:docMk/>
            <pc:sldMk cId="0" sldId="256"/>
            <ac:graphicFrameMk id="2" creationId="{3A3CA2A4-1B6A-D4FC-F914-AC1325A522D2}"/>
          </ac:graphicFrameMkLst>
        </pc:graphicFrameChg>
        <pc:graphicFrameChg chg="del">
          <ac:chgData name="Devhadrao, Gauri Ramesh" userId="e04936ee-736b-4d97-a97e-f1e366cb4649" providerId="ADAL" clId="{B8B3EC5D-5DE3-42AC-8F4F-004FD1C7D002}" dt="2023-03-08T10:40:56.806" v="37" actId="21"/>
          <ac:graphicFrameMkLst>
            <pc:docMk/>
            <pc:sldMk cId="0" sldId="256"/>
            <ac:graphicFrameMk id="216"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auriDevhadrao/Clou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github.com/abhishek3110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p1"/>
          <p:cNvSpPr txBox="1">
            <a:spLocks noGrp="1"/>
          </p:cNvSpPr>
          <p:nvPr>
            <p:ph type="body" idx="1"/>
          </p:nvPr>
        </p:nvSpPr>
        <p:spPr>
          <a:xfrm>
            <a:off x="4945337" y="2971294"/>
            <a:ext cx="4008437" cy="53320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dirty="0">
                <a:latin typeface="Times New Roman"/>
                <a:ea typeface="Times New Roman"/>
                <a:cs typeface="Times New Roman"/>
                <a:sym typeface="Times New Roman"/>
              </a:rPr>
              <a:t>Developed a </a:t>
            </a:r>
            <a:r>
              <a:rPr lang="en-US" sz="1200" b="1" dirty="0">
                <a:latin typeface="Times New Roman"/>
                <a:ea typeface="Times New Roman"/>
                <a:cs typeface="Times New Roman"/>
                <a:sym typeface="Times New Roman"/>
              </a:rPr>
              <a:t>WEB APPLICATION </a:t>
            </a:r>
            <a:r>
              <a:rPr lang="en-US" sz="1200" dirty="0">
                <a:latin typeface="Times New Roman"/>
                <a:ea typeface="Times New Roman"/>
                <a:cs typeface="Times New Roman"/>
                <a:sym typeface="Times New Roman"/>
              </a:rPr>
              <a:t>as part of case study using </a:t>
            </a:r>
            <a:r>
              <a:rPr lang="en-US" sz="1200" b="1" dirty="0">
                <a:latin typeface="Times New Roman"/>
                <a:ea typeface="Times New Roman"/>
                <a:cs typeface="Times New Roman"/>
                <a:sym typeface="Times New Roman"/>
              </a:rPr>
              <a:t>.NET WEBAPI</a:t>
            </a:r>
            <a:r>
              <a:rPr lang="en-US" sz="1200" dirty="0">
                <a:latin typeface="Times New Roman"/>
                <a:ea typeface="Times New Roman"/>
                <a:cs typeface="Times New Roman"/>
                <a:sym typeface="Times New Roman"/>
              </a:rPr>
              <a:t> , &amp; </a:t>
            </a:r>
            <a:r>
              <a:rPr lang="en-US" sz="1200" b="1" dirty="0">
                <a:latin typeface="Times New Roman"/>
                <a:ea typeface="Times New Roman"/>
                <a:cs typeface="Times New Roman"/>
                <a:sym typeface="Times New Roman"/>
              </a:rPr>
              <a:t>ANGULAR</a:t>
            </a:r>
            <a:r>
              <a:rPr lang="en-US" sz="1200" dirty="0">
                <a:solidFill>
                  <a:srgbClr val="242424"/>
                </a:solidFill>
                <a:latin typeface="Times New Roman"/>
                <a:ea typeface="Times New Roman"/>
                <a:cs typeface="Times New Roman"/>
                <a:sym typeface="Times New Roman"/>
              </a:rPr>
              <a:t>.</a:t>
            </a:r>
            <a:r>
              <a:rPr lang="en-US" dirty="0"/>
              <a:t> </a:t>
            </a:r>
            <a:endParaRPr lang="en-IN" u="sng" dirty="0">
              <a:solidFill>
                <a:schemeClr val="hlink"/>
              </a:solidFill>
              <a:highlight>
                <a:srgbClr val="FFFF00"/>
              </a:highlight>
            </a:endParaRPr>
          </a:p>
          <a:p>
            <a:pPr marL="0" lvl="0" indent="0" algn="l" rtl="0">
              <a:lnSpc>
                <a:spcPct val="114000"/>
              </a:lnSpc>
              <a:spcBef>
                <a:spcPts val="1000"/>
              </a:spcBef>
              <a:spcAft>
                <a:spcPts val="0"/>
              </a:spcAft>
              <a:buClr>
                <a:schemeClr val="dk1"/>
              </a:buClr>
              <a:buSzPts val="1000"/>
              <a:buNone/>
            </a:pPr>
            <a:endParaRPr sz="1200" b="1" dirty="0">
              <a:solidFill>
                <a:schemeClr val="accent2">
                  <a:lumMod val="75000"/>
                </a:schemeClr>
              </a:solidFill>
            </a:endParaRPr>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IN" dirty="0"/>
              <a:t>Developed Case Study on Roll Off using ASP. Net Core, Web API, and SQL Server Management Studio, User Interface created with HTML, CSS, JavaScript.</a:t>
            </a:r>
          </a:p>
          <a:p>
            <a:pPr marL="0" lvl="0" indent="0" algn="l" rtl="0">
              <a:lnSpc>
                <a:spcPct val="114000"/>
              </a:lnSpc>
              <a:spcBef>
                <a:spcPts val="1000"/>
              </a:spcBef>
              <a:spcAft>
                <a:spcPts val="0"/>
              </a:spcAft>
              <a:buClr>
                <a:schemeClr val="dk1"/>
              </a:buClr>
              <a:buSzPts val="1000"/>
            </a:pPr>
            <a:endParaRPr lang="en-IN" dirty="0"/>
          </a:p>
          <a:p>
            <a:pPr marL="0" lvl="0" indent="0" algn="l" rtl="0">
              <a:lnSpc>
                <a:spcPct val="114000"/>
              </a:lnSpc>
              <a:spcBef>
                <a:spcPts val="1000"/>
              </a:spcBef>
              <a:spcAft>
                <a:spcPts val="0"/>
              </a:spcAft>
              <a:buClr>
                <a:schemeClr val="dk1"/>
              </a:buClr>
              <a:buSzPts val="1000"/>
              <a:buNone/>
            </a:pPr>
            <a:r>
              <a:rPr lang="en-IN" b="1" dirty="0"/>
              <a:t>Tools Used:			Platform:</a:t>
            </a:r>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IN" dirty="0"/>
              <a:t>Visual Studio 2022 &amp; VS code	Google		 		</a:t>
            </a:r>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Analyst/Software Engineer</a:t>
            </a:r>
            <a:endParaRPr dirty="0"/>
          </a:p>
        </p:txBody>
      </p:sp>
      <p:sp>
        <p:nvSpPr>
          <p:cNvPr id="219" name="Google Shape;219;p1"/>
          <p:cNvSpPr txBox="1">
            <a:spLocks noGrp="1"/>
          </p:cNvSpPr>
          <p:nvPr>
            <p:ph type="body" idx="6"/>
          </p:nvPr>
        </p:nvSpPr>
        <p:spPr>
          <a:xfrm>
            <a:off x="3276599" y="1585723"/>
            <a:ext cx="3103179" cy="11213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gauri-Ramesh.devhadrao@capgemini.com</a:t>
            </a:r>
            <a:endParaRPr dirty="0"/>
          </a:p>
        </p:txBody>
      </p:sp>
      <p:sp>
        <p:nvSpPr>
          <p:cNvPr id="220" name="Google Shape;220;p1"/>
          <p:cNvSpPr txBox="1">
            <a:spLocks noGrp="1"/>
          </p:cNvSpPr>
          <p:nvPr>
            <p:ph type="body" idx="7"/>
          </p:nvPr>
        </p:nvSpPr>
        <p:spPr>
          <a:xfrm>
            <a:off x="3352483" y="1870841"/>
            <a:ext cx="2382837" cy="28784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+91 7447351047</a:t>
            </a:r>
            <a:endParaRPr dirty="0"/>
          </a:p>
        </p:txBody>
      </p:sp>
      <p:sp>
        <p:nvSpPr>
          <p:cNvPr id="221" name="Google Shape;221;p1"/>
          <p:cNvSpPr txBox="1">
            <a:spLocks noGrp="1"/>
          </p:cNvSpPr>
          <p:nvPr>
            <p:ph type="body" idx="8"/>
          </p:nvPr>
        </p:nvSpPr>
        <p:spPr>
          <a:xfrm>
            <a:off x="518736" y="2773544"/>
            <a:ext cx="3978346" cy="326148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p>
          <a:p>
            <a:pPr marL="0" lvl="0" indent="0" algn="l" rtl="0">
              <a:lnSpc>
                <a:spcPct val="114000"/>
              </a:lnSpc>
              <a:spcBef>
                <a:spcPts val="0"/>
              </a:spcBef>
              <a:spcAft>
                <a:spcPts val="0"/>
              </a:spcAft>
              <a:buClr>
                <a:schemeClr val="dk1"/>
              </a:buClr>
              <a:buSzPts val="1100"/>
            </a:pPr>
            <a:endParaRPr lang="en-US" sz="1100" b="1" dirty="0"/>
          </a:p>
          <a:p>
            <a:pPr marL="171450" indent="-171450">
              <a:spcBef>
                <a:spcPts val="0"/>
              </a:spcBef>
              <a:buSzPts val="1100"/>
              <a:buFont typeface="Arial" panose="020B0604020202020204" pitchFamily="34" charset="0"/>
              <a:buChar char="•"/>
            </a:pPr>
            <a:r>
              <a:rPr lang="en-IN" dirty="0"/>
              <a:t>Hands on experience  on </a:t>
            </a:r>
            <a:r>
              <a:rPr lang="en-IN" b="1" dirty="0"/>
              <a:t>C#, ADO.NET, SQL Server, Asp.NET MVC5 with WEBAPI.</a:t>
            </a:r>
          </a:p>
          <a:p>
            <a:pPr marL="171450" lvl="0" indent="-171450" algn="l" rtl="0">
              <a:lnSpc>
                <a:spcPct val="114000"/>
              </a:lnSpc>
              <a:spcBef>
                <a:spcPts val="1000"/>
              </a:spcBef>
              <a:spcAft>
                <a:spcPts val="0"/>
              </a:spcAft>
              <a:buClr>
                <a:schemeClr val="dk1"/>
              </a:buClr>
              <a:buSzPts val="1000"/>
              <a:buFont typeface="Arial"/>
              <a:buChar char="•"/>
            </a:pPr>
            <a:r>
              <a:rPr lang="en-US" dirty="0"/>
              <a:t>Knowledge on creating Single page web application using Angular.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lvl="0" indent="-171450" algn="l" rtl="0">
              <a:lnSpc>
                <a:spcPct val="114000"/>
              </a:lnSpc>
              <a:spcBef>
                <a:spcPts val="1000"/>
              </a:spcBef>
              <a:spcAft>
                <a:spcPts val="0"/>
              </a:spcAft>
              <a:buClr>
                <a:schemeClr val="dk1"/>
              </a:buClr>
              <a:buSzPts val="1000"/>
              <a:buFont typeface="Arial"/>
              <a:buChar char="•"/>
            </a:pPr>
            <a:r>
              <a:rPr lang="en-US" dirty="0"/>
              <a:t>Having Knowledge </a:t>
            </a:r>
            <a:r>
              <a:rPr lang="en-US" b="1" dirty="0"/>
              <a:t>on Git and GitHub.</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Experience in developing web pages using </a:t>
            </a:r>
            <a:r>
              <a:rPr lang="en-US" b="1" dirty="0"/>
              <a:t>HTML, CSS, JavaScript.</a:t>
            </a:r>
          </a:p>
          <a:p>
            <a:pPr marL="171450" lvl="0" indent="-171450" algn="l" rtl="0">
              <a:lnSpc>
                <a:spcPct val="114000"/>
              </a:lnSpc>
              <a:spcBef>
                <a:spcPts val="1000"/>
              </a:spcBef>
              <a:spcAft>
                <a:spcPts val="0"/>
              </a:spcAft>
              <a:buClr>
                <a:schemeClr val="dk1"/>
              </a:buClr>
              <a:buSzPts val="1000"/>
              <a:buFont typeface="Arial"/>
              <a:buChar char="•"/>
            </a:pPr>
            <a:r>
              <a:rPr lang="en-US" dirty="0"/>
              <a:t>Attended training on iTransform-Microsoft.Net.</a:t>
            </a:r>
          </a:p>
          <a:p>
            <a:pPr marL="0" indent="0"/>
            <a:r>
              <a:rPr lang="en-US" b="1" dirty="0"/>
              <a:t>   </a:t>
            </a:r>
          </a:p>
          <a:p>
            <a:pPr marL="0" indent="0"/>
            <a:r>
              <a:rPr lang="en-US" b="1" dirty="0"/>
              <a:t>      </a:t>
            </a:r>
          </a:p>
          <a:p>
            <a:pPr marL="0" indent="0"/>
            <a:r>
              <a:rPr lang="en-US" b="1" dirty="0"/>
              <a:t>       </a:t>
            </a:r>
            <a:r>
              <a:rPr lang="en-US" u="sng" dirty="0">
                <a:solidFill>
                  <a:schemeClr val="hlink"/>
                </a:solidFill>
                <a:latin typeface="Verdana"/>
                <a:ea typeface="Verdana"/>
                <a:cs typeface="Verdana"/>
                <a:sym typeface="Verdana"/>
                <a:hlinkClick r:id="rId3"/>
              </a:rPr>
              <a:t>GitHub Link </a:t>
            </a:r>
            <a:r>
              <a:rPr lang="en-US" dirty="0">
                <a:latin typeface="Verdana"/>
                <a:ea typeface="Verdana"/>
                <a:cs typeface="Verdana"/>
                <a:sym typeface="Verdana"/>
              </a:rPr>
              <a:t>               </a:t>
            </a:r>
            <a:endParaRPr lang="en-US" dirty="0"/>
          </a:p>
          <a:p>
            <a:pPr marL="0" lvl="0" indent="0" algn="l" rtl="0">
              <a:lnSpc>
                <a:spcPct val="114000"/>
              </a:lnSpc>
              <a:spcBef>
                <a:spcPts val="1000"/>
              </a:spcBef>
              <a:spcAft>
                <a:spcPts val="0"/>
              </a:spcAft>
              <a:buClr>
                <a:schemeClr val="dk1"/>
              </a:buClr>
              <a:buSzPts val="1000"/>
            </a:pPr>
            <a:endParaRPr lang="en-US" b="1" dirty="0"/>
          </a:p>
          <a:p>
            <a:pPr marL="171450" lvl="0" indent="-171450" algn="l" rtl="0">
              <a:lnSpc>
                <a:spcPct val="114000"/>
              </a:lnSpc>
              <a:spcBef>
                <a:spcPts val="1000"/>
              </a:spcBef>
              <a:spcAft>
                <a:spcPts val="0"/>
              </a:spcAft>
              <a:buClr>
                <a:schemeClr val="dk1"/>
              </a:buClr>
              <a:buSzPts val="1000"/>
              <a:buFont typeface="Arial"/>
              <a:buChar char="•"/>
            </a:pPr>
            <a:endParaRPr lang="en-US" b="1" dirty="0"/>
          </a:p>
          <a:p>
            <a:pPr marL="171450" indent="-171450">
              <a:buFont typeface="Arial"/>
              <a:buChar char="•"/>
            </a:pPr>
            <a:r>
              <a:rPr lang="en-US" b="1" dirty="0"/>
              <a:t>  </a:t>
            </a:r>
          </a:p>
          <a:p>
            <a:pPr marL="171450" lvl="0" indent="-171450" algn="l" rtl="0">
              <a:lnSpc>
                <a:spcPct val="114000"/>
              </a:lnSpc>
              <a:spcBef>
                <a:spcPts val="1000"/>
              </a:spcBef>
              <a:spcAft>
                <a:spcPts val="0"/>
              </a:spcAft>
              <a:buClr>
                <a:schemeClr val="dk1"/>
              </a:buClr>
              <a:buSzPts val="1000"/>
              <a:buFont typeface="Arial"/>
              <a:buChar char="•"/>
            </a:pPr>
            <a:endParaRPr dirty="0"/>
          </a:p>
          <a:p>
            <a:pPr marL="171450" lvl="0" indent="-107950" algn="l" rtl="0">
              <a:lnSpc>
                <a:spcPct val="114000"/>
              </a:lnSpc>
              <a:spcBef>
                <a:spcPts val="1000"/>
              </a:spcBef>
              <a:spcAft>
                <a:spcPts val="0"/>
              </a:spcAft>
              <a:buClr>
                <a:schemeClr val="dk1"/>
              </a:buClr>
              <a:buSzPts val="1000"/>
              <a:buFont typeface="Arial"/>
              <a:buNone/>
            </a:pP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Gauri Ramesh Devhadrao</a:t>
            </a:r>
            <a:endParaRPr dirty="0"/>
          </a:p>
        </p:txBody>
      </p:sp>
      <p:pic>
        <p:nvPicPr>
          <p:cNvPr id="223" name="Google Shape;223;p1">
            <a:hlinkClick r:id="rId4"/>
          </p:cNvPr>
          <p:cNvPicPr preferRelativeResize="0"/>
          <p:nvPr/>
        </p:nvPicPr>
        <p:blipFill rotWithShape="1">
          <a:blip r:embed="rId5">
            <a:alphaModFix/>
          </a:blip>
          <a:srcRect l="23582" t="2057" r="24331" b="4875"/>
          <a:stretch/>
        </p:blipFill>
        <p:spPr>
          <a:xfrm>
            <a:off x="298232" y="6097516"/>
            <a:ext cx="441007" cy="471488"/>
          </a:xfrm>
          <a:prstGeom prst="rect">
            <a:avLst/>
          </a:prstGeom>
          <a:noFill/>
          <a:ln>
            <a:noFill/>
          </a:ln>
        </p:spPr>
      </p:pic>
      <p:sp>
        <p:nvSpPr>
          <p:cNvPr id="224" name="Google Shape;224;p1"/>
          <p:cNvSpPr txBox="1"/>
          <p:nvPr/>
        </p:nvSpPr>
        <p:spPr>
          <a:xfrm>
            <a:off x="3115469" y="1929723"/>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5" name="Google Shape;225;p1"/>
          <p:cNvSpPr/>
          <p:nvPr/>
        </p:nvSpPr>
        <p:spPr>
          <a:xfrm>
            <a:off x="9337045" y="544227"/>
            <a:ext cx="2895283" cy="443198"/>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dirty="0">
                <a:solidFill>
                  <a:schemeClr val="dk1"/>
                </a:solidFill>
                <a:latin typeface="Verdana"/>
                <a:ea typeface="Verdana"/>
                <a:cs typeface="Verdana"/>
                <a:sym typeface="Verdana"/>
              </a:rPr>
              <a:t>Bachelor of Civil Engineering,</a:t>
            </a:r>
            <a:endParaRPr sz="1000" dirty="0">
              <a:solidFill>
                <a:schemeClr val="dk1"/>
              </a:solidFill>
              <a:latin typeface="Verdana"/>
              <a:ea typeface="Verdana"/>
              <a:cs typeface="Verdana"/>
              <a:sym typeface="Verdana"/>
            </a:endParaRPr>
          </a:p>
          <a:p>
            <a:pPr marL="0" marR="0" lvl="0" indent="0" algn="l" rtl="0">
              <a:lnSpc>
                <a:spcPct val="113999"/>
              </a:lnSpc>
              <a:spcBef>
                <a:spcPts val="0"/>
              </a:spcBef>
              <a:spcAft>
                <a:spcPts val="0"/>
              </a:spcAft>
              <a:buNone/>
            </a:pPr>
            <a:r>
              <a:rPr lang="en-US" sz="1000" dirty="0">
                <a:solidFill>
                  <a:schemeClr val="dk1"/>
                </a:solidFill>
                <a:latin typeface="Verdana"/>
                <a:ea typeface="Verdana"/>
                <a:cs typeface="Verdana"/>
                <a:sym typeface="Verdana"/>
              </a:rPr>
              <a:t>               2018-22</a:t>
            </a:r>
            <a:endParaRPr sz="1000" b="0" i="0" u="none" strike="noStrike" cap="none" dirty="0">
              <a:solidFill>
                <a:schemeClr val="dk1"/>
              </a:solidFill>
              <a:latin typeface="Verdana"/>
              <a:ea typeface="Verdana"/>
              <a:cs typeface="Verdana"/>
              <a:sym typeface="Verdana"/>
            </a:endParaRPr>
          </a:p>
        </p:txBody>
      </p:sp>
      <p:sp>
        <p:nvSpPr>
          <p:cNvPr id="226" name="Google Shape;226;p1"/>
          <p:cNvSpPr/>
          <p:nvPr/>
        </p:nvSpPr>
        <p:spPr>
          <a:xfrm>
            <a:off x="9241790" y="93980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dirty="0">
                <a:solidFill>
                  <a:srgbClr val="0070AD"/>
                </a:solidFill>
                <a:latin typeface="Verdana"/>
                <a:ea typeface="Verdana"/>
                <a:cs typeface="Verdana"/>
                <a:sym typeface="Verdana"/>
              </a:rPr>
              <a:t>   Skills</a:t>
            </a:r>
            <a:endParaRPr sz="1000" b="0" i="0" u="none" strike="noStrike" cap="none" dirty="0">
              <a:solidFill>
                <a:srgbClr val="000000"/>
              </a:solidFill>
              <a:latin typeface="Verdana"/>
              <a:ea typeface="Verdana"/>
              <a:cs typeface="Verdana"/>
              <a:sym typeface="Verdana"/>
            </a:endParaRPr>
          </a:p>
        </p:txBody>
      </p:sp>
      <p:sp>
        <p:nvSpPr>
          <p:cNvPr id="229" name="Google Shape;229;p1"/>
          <p:cNvSpPr txBox="1"/>
          <p:nvPr/>
        </p:nvSpPr>
        <p:spPr>
          <a:xfrm>
            <a:off x="3549869" y="1279863"/>
            <a:ext cx="1734208"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a:solidFill>
                  <a:schemeClr val="bg1"/>
                </a:solidFill>
                <a:latin typeface="Verdana" panose="020B0604030504040204" pitchFamily="34" charset="0"/>
                <a:ea typeface="Verdana" panose="020B0604030504040204" pitchFamily="34" charset="0"/>
                <a:cs typeface="Calibri" panose="020F0502020204030204" pitchFamily="34" charset="0"/>
              </a:rPr>
              <a:t>MUMBAI</a:t>
            </a:r>
            <a:endParaRPr sz="1050" b="1"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sp>
        <p:nvSpPr>
          <p:cNvPr id="3" name="Google Shape;227;p1">
            <a:extLst>
              <a:ext uri="{FF2B5EF4-FFF2-40B4-BE49-F238E27FC236}">
                <a16:creationId xmlns:a16="http://schemas.microsoft.com/office/drawing/2014/main" id="{BC57AFFF-8C42-397C-7114-808A1E30E65A}"/>
              </a:ext>
            </a:extLst>
          </p:cNvPr>
          <p:cNvSpPr txBox="1"/>
          <p:nvPr/>
        </p:nvSpPr>
        <p:spPr>
          <a:xfrm>
            <a:off x="2470792" y="1081080"/>
            <a:ext cx="339883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sp>
        <p:nvSpPr>
          <p:cNvPr id="4" name="Google Shape;227;p1">
            <a:extLst>
              <a:ext uri="{FF2B5EF4-FFF2-40B4-BE49-F238E27FC236}">
                <a16:creationId xmlns:a16="http://schemas.microsoft.com/office/drawing/2014/main" id="{91462D2F-53DA-28E0-27F3-2EB1371769FE}"/>
              </a:ext>
            </a:extLst>
          </p:cNvPr>
          <p:cNvSpPr txBox="1"/>
          <p:nvPr/>
        </p:nvSpPr>
        <p:spPr>
          <a:xfrm>
            <a:off x="2544499" y="1062555"/>
            <a:ext cx="3321005" cy="342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sp>
        <p:nvSpPr>
          <p:cNvPr id="7" name="Picture Placeholder 6">
            <a:extLst>
              <a:ext uri="{FF2B5EF4-FFF2-40B4-BE49-F238E27FC236}">
                <a16:creationId xmlns:a16="http://schemas.microsoft.com/office/drawing/2014/main" id="{6381D071-FCDB-C285-143A-3441330290E0}"/>
              </a:ext>
            </a:extLst>
          </p:cNvPr>
          <p:cNvSpPr>
            <a:spLocks noGrp="1"/>
          </p:cNvSpPr>
          <p:nvPr>
            <p:ph type="pic" idx="5"/>
          </p:nvPr>
        </p:nvSpPr>
        <p:spPr/>
      </p:sp>
      <p:graphicFrame>
        <p:nvGraphicFramePr>
          <p:cNvPr id="2" name="Google Shape;216;p1">
            <a:extLst>
              <a:ext uri="{FF2B5EF4-FFF2-40B4-BE49-F238E27FC236}">
                <a16:creationId xmlns:a16="http://schemas.microsoft.com/office/drawing/2014/main" id="{3A3CA2A4-1B6A-D4FC-F914-AC1325A522D2}"/>
              </a:ext>
            </a:extLst>
          </p:cNvPr>
          <p:cNvGraphicFramePr/>
          <p:nvPr>
            <p:extLst>
              <p:ext uri="{D42A27DB-BD31-4B8C-83A1-F6EECF244321}">
                <p14:modId xmlns:p14="http://schemas.microsoft.com/office/powerpoint/2010/main" val="3019579010"/>
              </p:ext>
            </p:extLst>
          </p:nvPr>
        </p:nvGraphicFramePr>
        <p:xfrm>
          <a:off x="9249103" y="1279863"/>
          <a:ext cx="2983225" cy="4879200"/>
        </p:xfrm>
        <a:graphic>
          <a:graphicData uri="http://schemas.openxmlformats.org/drawingml/2006/table">
            <a:tbl>
              <a:tblPr firstRow="1" bandRow="1">
                <a:noFill/>
                <a:tableStyleId>{F3958360-5B90-4246-8843-5B4384386CDC}</a:tableStyleId>
              </a:tblPr>
              <a:tblGrid>
                <a:gridCol w="1385793">
                  <a:extLst>
                    <a:ext uri="{9D8B030D-6E8A-4147-A177-3AD203B41FA5}">
                      <a16:colId xmlns:a16="http://schemas.microsoft.com/office/drawing/2014/main" val="20000"/>
                    </a:ext>
                  </a:extLst>
                </a:gridCol>
                <a:gridCol w="1597432">
                  <a:extLst>
                    <a:ext uri="{9D8B030D-6E8A-4147-A177-3AD203B41FA5}">
                      <a16:colId xmlns:a16="http://schemas.microsoft.com/office/drawing/2014/main" val="20001"/>
                    </a:ext>
                  </a:extLst>
                </a:gridCol>
              </a:tblGrid>
              <a:tr h="1094549">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Basics, OOPS, Exception Handling ,Arrays ,Collection and Generics.</a:t>
                      </a:r>
                      <a:endParaRPr dirty="0"/>
                    </a:p>
                  </a:txBody>
                  <a:tcPr marL="91450" marR="91450" marT="45725" marB="45725"/>
                </a:tc>
                <a:extLst>
                  <a:ext uri="{0D108BD9-81ED-4DB2-BD59-A6C34878D82A}">
                    <a16:rowId xmlns:a16="http://schemas.microsoft.com/office/drawing/2014/main" val="10000"/>
                  </a:ext>
                </a:extLst>
              </a:tr>
              <a:tr h="1013972">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.NET Framework</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a:ea typeface="Verdana"/>
                          <a:cs typeface="Verdana"/>
                          <a:sym typeface="Verdana"/>
                        </a:rPr>
                        <a:t>ADO.NET, .NET 6 WEB API, Entity Framework , ASP .NET with MVC5.</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344760">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Database</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 SQL </a:t>
                      </a:r>
                      <a:endParaRPr dirty="0"/>
                    </a:p>
                  </a:txBody>
                  <a:tcPr marL="91450" marR="91450" marT="45725" marB="45725"/>
                </a:tc>
                <a:extLst>
                  <a:ext uri="{0D108BD9-81ED-4DB2-BD59-A6C34878D82A}">
                    <a16:rowId xmlns:a16="http://schemas.microsoft.com/office/drawing/2014/main" val="10003"/>
                  </a:ext>
                </a:extLst>
              </a:tr>
              <a:tr h="790901">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GIT,SWAGGER,</a:t>
                      </a:r>
                    </a:p>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VISUAL STUDIO,SSMS.</a:t>
                      </a:r>
                      <a:endParaRPr dirty="0"/>
                    </a:p>
                  </a:txBody>
                  <a:tcPr marL="91450" marR="91450" marT="45725" marB="45725"/>
                </a:tc>
                <a:extLst>
                  <a:ext uri="{0D108BD9-81ED-4DB2-BD59-A6C34878D82A}">
                    <a16:rowId xmlns:a16="http://schemas.microsoft.com/office/drawing/2014/main" val="10004"/>
                  </a:ext>
                </a:extLst>
              </a:tr>
              <a:tr h="567831">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HTML5 ,CSS &amp; Angular</a:t>
                      </a:r>
                      <a:endParaRPr dirty="0"/>
                    </a:p>
                  </a:txBody>
                  <a:tcPr marL="91450" marR="91450" marT="45725" marB="45725"/>
                </a:tc>
                <a:extLst>
                  <a:ext uri="{0D108BD9-81ED-4DB2-BD59-A6C34878D82A}">
                    <a16:rowId xmlns:a16="http://schemas.microsoft.com/office/drawing/2014/main" val="10005"/>
                  </a:ext>
                </a:extLst>
              </a:tr>
              <a:tr h="1067187">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Management</a:t>
                      </a:r>
                      <a:endParaRPr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244</Words>
  <Application>Microsoft Office PowerPoint</Application>
  <PresentationFormat>Widescreen</PresentationFormat>
  <Paragraphs>51</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Devhadrao, Gauri Ramesh</cp:lastModifiedBy>
  <cp:revision>6</cp:revision>
  <dcterms:created xsi:type="dcterms:W3CDTF">2020-09-22T06:24:00Z</dcterms:created>
  <dcterms:modified xsi:type="dcterms:W3CDTF">2023-03-08T10:41:17Z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