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300" r:id="rId2"/>
    <p:sldId id="257" r:id="rId3"/>
    <p:sldId id="282" r:id="rId4"/>
    <p:sldId id="284" r:id="rId5"/>
    <p:sldId id="281" r:id="rId6"/>
    <p:sldId id="285" r:id="rId7"/>
    <p:sldId id="286" r:id="rId8"/>
    <p:sldId id="287" r:id="rId9"/>
    <p:sldId id="288" r:id="rId10"/>
    <p:sldId id="297" r:id="rId11"/>
    <p:sldId id="294" r:id="rId12"/>
    <p:sldId id="289" r:id="rId13"/>
    <p:sldId id="301" r:id="rId14"/>
    <p:sldId id="296" r:id="rId15"/>
    <p:sldId id="302" r:id="rId16"/>
    <p:sldId id="292" r:id="rId17"/>
    <p:sldId id="303" r:id="rId18"/>
    <p:sldId id="291" r:id="rId19"/>
    <p:sldId id="306" r:id="rId20"/>
    <p:sldId id="293" r:id="rId21"/>
    <p:sldId id="307" r:id="rId22"/>
    <p:sldId id="290" r:id="rId23"/>
    <p:sldId id="305" r:id="rId24"/>
    <p:sldId id="295" r:id="rId25"/>
    <p:sldId id="304" r:id="rId26"/>
    <p:sldId id="298" r:id="rId27"/>
    <p:sldId id="299"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4E9D8A-C8BE-458E-AE57-F27B72FC6821}" v="108" dt="2023-12-29T14:44:13.0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91" d="100"/>
          <a:sy n="91"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f7d5cbdaa81c5f68/Desktop/Project%20ExcelR/Dataset/Employee_Retention_Dashboard%20Final%20She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f7d5cbdaa81c5f68/Desktop/Project%20ExcelR/Dataset/Employee_Retention_Dashboard%20Final%20She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f7d5cbdaa81c5f68/Desktop/Project%20ExcelR/Dataset/Employee_Retention_Dashboard%20Final%20Shee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LL\Desktop\R%20language\Employee_Retention_Dashboard%20Final%20Sheet%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ELL\Desktop\R%20language\Employee_Retention_Dashboard%20Final%20Sheet%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dmin\Downloads\Employee_Retention_Dashboard%20Final%20Shee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00%20Excel%20R\Projects\HR\Employee%20Retention%20Project%20Final%20Dashboar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00%20Excel%20R\Projects\HR\Employee%20Retention%20Project%20Final%20Dashboard.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Mahesh\AppData\Local\Microsoft\Windows\INetCache\IE\T4PFOK6E\Employee_Retention_Dashboard%20Final%20Sheet%5b1%5d.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a:t>Average Attrition Rate for all Departments</a:t>
            </a:r>
          </a:p>
        </c:rich>
      </c:tx>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ser>
          <c:idx val="0"/>
          <c:order val="0"/>
          <c:tx>
            <c:strRef>
              <c:f>'[Employee_Retention_Dashboard Final Sheet.xlsx]KPI''s'!$G$5:$G$10</c:f>
              <c:strCache>
                <c:ptCount val="6"/>
                <c:pt idx="0">
                  <c:v>Hardware</c:v>
                </c:pt>
                <c:pt idx="1">
                  <c:v>Human Resources</c:v>
                </c:pt>
                <c:pt idx="2">
                  <c:v>Research &amp; Development</c:v>
                </c:pt>
                <c:pt idx="3">
                  <c:v>Sales</c:v>
                </c:pt>
                <c:pt idx="4">
                  <c:v>Software</c:v>
                </c:pt>
                <c:pt idx="5">
                  <c:v>Support</c:v>
                </c:pt>
              </c:strCache>
            </c:strRef>
          </c:tx>
          <c:spPr>
            <a:gradFill>
              <a:gsLst>
                <a:gs pos="0">
                  <a:schemeClr val="accent5"/>
                </a:gs>
                <a:gs pos="100000">
                  <a:schemeClr val="accent5">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'[Employee_Retention_Dashboard Final Sheet.xlsx]KPI''s'!$G$5:$G$10</c:f>
              <c:strCache>
                <c:ptCount val="6"/>
                <c:pt idx="0">
                  <c:v>Hardware</c:v>
                </c:pt>
                <c:pt idx="1">
                  <c:v>Human Resources</c:v>
                </c:pt>
                <c:pt idx="2">
                  <c:v>Research &amp; Development</c:v>
                </c:pt>
                <c:pt idx="3">
                  <c:v>Sales</c:v>
                </c:pt>
                <c:pt idx="4">
                  <c:v>Software</c:v>
                </c:pt>
                <c:pt idx="5">
                  <c:v>Support</c:v>
                </c:pt>
              </c:strCache>
            </c:strRef>
          </c:cat>
          <c:val>
            <c:numRef>
              <c:f>'[Employee_Retention_Dashboard Final Sheet.xlsx]KPI''s'!$F$5:$F$10</c:f>
              <c:numCache>
                <c:formatCode>0%</c:formatCode>
                <c:ptCount val="6"/>
                <c:pt idx="0">
                  <c:v>0.49443016281062552</c:v>
                </c:pt>
                <c:pt idx="1">
                  <c:v>0.49857448325017817</c:v>
                </c:pt>
                <c:pt idx="2">
                  <c:v>0.51208077893977644</c:v>
                </c:pt>
                <c:pt idx="3">
                  <c:v>0.50017745179226314</c:v>
                </c:pt>
                <c:pt idx="4">
                  <c:v>0.50539827255278313</c:v>
                </c:pt>
                <c:pt idx="5">
                  <c:v>0.5018663455749548</c:v>
                </c:pt>
              </c:numCache>
            </c:numRef>
          </c:val>
          <c:extLst>
            <c:ext xmlns:c16="http://schemas.microsoft.com/office/drawing/2014/chart" uri="{C3380CC4-5D6E-409C-BE32-E72D297353CC}">
              <c16:uniqueId val="{00000000-8718-4E43-88BB-F72A151E74FD}"/>
            </c:ext>
          </c:extLst>
        </c:ser>
        <c:dLbls>
          <c:dLblPos val="inEnd"/>
          <c:showLegendKey val="0"/>
          <c:showVal val="1"/>
          <c:showCatName val="0"/>
          <c:showSerName val="0"/>
          <c:showPercent val="0"/>
          <c:showBubbleSize val="0"/>
        </c:dLbls>
        <c:gapWidth val="41"/>
        <c:axId val="640620463"/>
        <c:axId val="640620943"/>
      </c:barChart>
      <c:catAx>
        <c:axId val="64062046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effectLst/>
                <a:latin typeface="+mn-lt"/>
                <a:ea typeface="+mn-ea"/>
                <a:cs typeface="+mn-cs"/>
              </a:defRPr>
            </a:pPr>
            <a:endParaRPr lang="en-US"/>
          </a:p>
        </c:txPr>
        <c:crossAx val="640620943"/>
        <c:crosses val="autoZero"/>
        <c:auto val="1"/>
        <c:lblAlgn val="ctr"/>
        <c:lblOffset val="100"/>
        <c:noMultiLvlLbl val="0"/>
      </c:catAx>
      <c:valAx>
        <c:axId val="640620943"/>
        <c:scaling>
          <c:orientation val="minMax"/>
        </c:scaling>
        <c:delete val="1"/>
        <c:axPos val="l"/>
        <c:numFmt formatCode="0%" sourceLinked="1"/>
        <c:majorTickMark val="none"/>
        <c:minorTickMark val="none"/>
        <c:tickLblPos val="nextTo"/>
        <c:crossAx val="6406204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200" b="0" i="0" u="none" strike="noStrike" kern="1200" spc="0" baseline="0">
                <a:solidFill>
                  <a:schemeClr val="tx1"/>
                </a:solidFill>
                <a:latin typeface="+mn-lt"/>
                <a:ea typeface="+mn-ea"/>
                <a:cs typeface="+mn-cs"/>
              </a:defRPr>
            </a:pPr>
            <a:r>
              <a:rPr lang="en-IN" b="1">
                <a:solidFill>
                  <a:schemeClr val="accent1">
                    <a:lumMod val="50000"/>
                  </a:schemeClr>
                </a:solidFill>
              </a:rPr>
              <a:t>Monthly Income Vs Attrition Rate</a:t>
            </a:r>
          </a:p>
        </c:rich>
      </c:tx>
      <c:overlay val="0"/>
      <c:spPr>
        <a:solidFill>
          <a:schemeClr val="bg1">
            <a:lumMod val="75000"/>
          </a:schemeClr>
        </a:solidFill>
        <a:ln>
          <a:noFill/>
        </a:ln>
        <a:effectLst/>
      </c:spPr>
      <c:txPr>
        <a:bodyPr rot="0" spcFirstLastPara="1" vertOverflow="ellipsis" vert="horz" wrap="square" anchor="ctr" anchorCtr="1"/>
        <a:lstStyle/>
        <a:p>
          <a:pPr algn="ctr" rtl="0">
            <a:defRPr lang="en-US" sz="12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1"/>
          <c:order val="1"/>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'[Employee_Retention_Dashboard Final Sheet.xlsx]Sheet1'!$T$5:$T$10</c:f>
              <c:strCache>
                <c:ptCount val="6"/>
                <c:pt idx="0">
                  <c:v>0K-10K</c:v>
                </c:pt>
                <c:pt idx="1">
                  <c:v>11K-20K</c:v>
                </c:pt>
                <c:pt idx="2">
                  <c:v>21K-30K</c:v>
                </c:pt>
                <c:pt idx="3">
                  <c:v>31K-40K</c:v>
                </c:pt>
                <c:pt idx="4">
                  <c:v>41K-50K</c:v>
                </c:pt>
                <c:pt idx="5">
                  <c:v>50K above</c:v>
                </c:pt>
              </c:strCache>
            </c:strRef>
          </c:cat>
          <c:val>
            <c:numRef>
              <c:f>'[Employee_Retention_Dashboard Final Sheet.xlsx]Sheet1'!$V$5:$V$10</c:f>
              <c:numCache>
                <c:formatCode>0.00%</c:formatCode>
                <c:ptCount val="6"/>
                <c:pt idx="0">
                  <c:v>0.50250305929469352</c:v>
                </c:pt>
                <c:pt idx="1">
                  <c:v>0.49888686500708357</c:v>
                </c:pt>
                <c:pt idx="2">
                  <c:v>0.50158604282315622</c:v>
                </c:pt>
                <c:pt idx="3">
                  <c:v>0.49801901743264659</c:v>
                </c:pt>
                <c:pt idx="4">
                  <c:v>0.50853756528726402</c:v>
                </c:pt>
                <c:pt idx="5">
                  <c:v>0.51263902932254801</c:v>
                </c:pt>
              </c:numCache>
            </c:numRef>
          </c:val>
          <c:extLst>
            <c:ext xmlns:c16="http://schemas.microsoft.com/office/drawing/2014/chart" uri="{C3380CC4-5D6E-409C-BE32-E72D297353CC}">
              <c16:uniqueId val="{00000000-4FF2-4435-A685-823C4456ABB8}"/>
            </c:ext>
          </c:extLst>
        </c:ser>
        <c:dLbls>
          <c:dLblPos val="outEnd"/>
          <c:showLegendKey val="0"/>
          <c:showVal val="1"/>
          <c:showCatName val="0"/>
          <c:showSerName val="0"/>
          <c:showPercent val="0"/>
          <c:showBubbleSize val="0"/>
        </c:dLbls>
        <c:gapWidth val="219"/>
        <c:overlap val="-27"/>
        <c:axId val="286373088"/>
        <c:axId val="286375488"/>
        <c:extLst>
          <c:ext xmlns:c15="http://schemas.microsoft.com/office/drawing/2012/chart" uri="{02D57815-91ED-43cb-92C2-25804820EDAC}">
            <c15:filteredBarSeries>
              <c15: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'[Employee_Retention_Dashboard Final Sheet.xlsx]Sheet1'!$T$5:$T$10</c15:sqref>
                        </c15:formulaRef>
                      </c:ext>
                    </c:extLst>
                    <c:strCache>
                      <c:ptCount val="6"/>
                      <c:pt idx="0">
                        <c:v>0K-10K</c:v>
                      </c:pt>
                      <c:pt idx="1">
                        <c:v>11K-20K</c:v>
                      </c:pt>
                      <c:pt idx="2">
                        <c:v>21K-30K</c:v>
                      </c:pt>
                      <c:pt idx="3">
                        <c:v>31K-40K</c:v>
                      </c:pt>
                      <c:pt idx="4">
                        <c:v>41K-50K</c:v>
                      </c:pt>
                      <c:pt idx="5">
                        <c:v>50K above</c:v>
                      </c:pt>
                    </c:strCache>
                  </c:strRef>
                </c:cat>
                <c:val>
                  <c:numRef>
                    <c:extLst>
                      <c:ext uri="{02D57815-91ED-43cb-92C2-25804820EDAC}">
                        <c15:formulaRef>
                          <c15:sqref>'[Employee_Retention_Dashboard Final Sheet.xlsx]Sheet1'!$U$5:$U$10</c15:sqref>
                        </c15:formulaRef>
                      </c:ext>
                    </c:extLst>
                    <c:numCache>
                      <c:formatCode>General</c:formatCode>
                      <c:ptCount val="6"/>
                      <c:pt idx="0">
                        <c:v>4517</c:v>
                      </c:pt>
                      <c:pt idx="1">
                        <c:v>4930</c:v>
                      </c:pt>
                      <c:pt idx="2">
                        <c:v>5060</c:v>
                      </c:pt>
                      <c:pt idx="3">
                        <c:v>5028</c:v>
                      </c:pt>
                      <c:pt idx="4">
                        <c:v>5063</c:v>
                      </c:pt>
                      <c:pt idx="5">
                        <c:v>507</c:v>
                      </c:pt>
                    </c:numCache>
                  </c:numRef>
                </c:val>
                <c:extLst>
                  <c:ext xmlns:c16="http://schemas.microsoft.com/office/drawing/2014/chart" uri="{C3380CC4-5D6E-409C-BE32-E72D297353CC}">
                    <c16:uniqueId val="{00000001-4FF2-4435-A685-823C4456ABB8}"/>
                  </c:ext>
                </c:extLst>
              </c15:ser>
            </c15:filteredBarSeries>
          </c:ext>
        </c:extLst>
      </c:barChart>
      <c:catAx>
        <c:axId val="286373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286375488"/>
        <c:crosses val="autoZero"/>
        <c:auto val="1"/>
        <c:lblAlgn val="ctr"/>
        <c:lblOffset val="100"/>
        <c:noMultiLvlLbl val="0"/>
      </c:catAx>
      <c:valAx>
        <c:axId val="286375488"/>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2863730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lumMod val="15000"/>
          <a:lumOff val="85000"/>
        </a:schemeClr>
      </a:solidFill>
      <a:round/>
    </a:ln>
    <a:effectLst>
      <a:glow rad="63500">
        <a:schemeClr val="accent3">
          <a:satMod val="175000"/>
          <a:alpha val="40000"/>
        </a:schemeClr>
      </a:glow>
      <a:outerShdw blurRad="50800" dist="38100" dir="5400000" algn="t" rotWithShape="0">
        <a:prstClr val="black">
          <a:alpha val="40000"/>
        </a:prstClr>
      </a:outerShdw>
      <a:softEdge rad="12700"/>
    </a:effectLst>
  </c:spPr>
  <c:txPr>
    <a:bodyPr/>
    <a:lstStyle/>
    <a:p>
      <a:pPr>
        <a:defRPr lang="en-US" sz="1000" b="0" i="0" u="none" strike="noStrike" kern="1200" baseline="0">
          <a:solidFill>
            <a:schemeClr val="tx1"/>
          </a:solidFill>
          <a:latin typeface="+mn-lt"/>
          <a:ea typeface="+mn-ea"/>
          <a:cs typeface="+mn-cs"/>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200" b="0" i="0" u="none" strike="noStrike" kern="1200" spc="0" baseline="0">
                <a:solidFill>
                  <a:schemeClr val="tx1"/>
                </a:solidFill>
                <a:latin typeface="+mn-lt"/>
                <a:ea typeface="+mn-ea"/>
                <a:cs typeface="+mn-cs"/>
              </a:defRPr>
            </a:pPr>
            <a:r>
              <a:rPr lang="en-IN" b="1">
                <a:solidFill>
                  <a:schemeClr val="accent1">
                    <a:lumMod val="50000"/>
                  </a:schemeClr>
                </a:solidFill>
              </a:rPr>
              <a:t>Average working years for each Department</a:t>
            </a:r>
          </a:p>
        </c:rich>
      </c:tx>
      <c:overlay val="0"/>
      <c:spPr>
        <a:solidFill>
          <a:schemeClr val="bg1">
            <a:lumMod val="75000"/>
          </a:schemeClr>
        </a:solidFill>
        <a:ln>
          <a:noFill/>
        </a:ln>
        <a:effectLst/>
      </c:spPr>
      <c:txPr>
        <a:bodyPr rot="0" spcFirstLastPara="1" vertOverflow="ellipsis" vert="horz" wrap="square" anchor="ctr" anchorCtr="1"/>
        <a:lstStyle/>
        <a:p>
          <a:pPr algn="ctr" rtl="0">
            <a:defRPr lang="en-US" sz="12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39299076491878976"/>
          <c:y val="0.23655060046636198"/>
          <c:w val="0.5302486717009286"/>
          <c:h val="0.64733414743233142"/>
        </c:manualLayout>
      </c:layout>
      <c:barChart>
        <c:barDir val="bar"/>
        <c:grouping val="clustered"/>
        <c:varyColors val="0"/>
        <c:ser>
          <c:idx val="0"/>
          <c:order val="0"/>
          <c:spPr>
            <a:solidFill>
              <a:schemeClr val="accent6">
                <a:lumMod val="75000"/>
              </a:schemeClr>
            </a:solidFill>
            <a:ln>
              <a:noFill/>
            </a:ln>
            <a:effectLst/>
          </c:spPr>
          <c:invertIfNegative val="0"/>
          <c:dLbls>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'[Employee_Retention_Dashboard Final Sheet.xlsx]KPI''s'!$N$13:$N$18</c:f>
              <c:strCache>
                <c:ptCount val="6"/>
                <c:pt idx="0">
                  <c:v>Hardware</c:v>
                </c:pt>
                <c:pt idx="1">
                  <c:v>Human Resources</c:v>
                </c:pt>
                <c:pt idx="2">
                  <c:v>Research &amp; Development</c:v>
                </c:pt>
                <c:pt idx="3">
                  <c:v>Sales</c:v>
                </c:pt>
                <c:pt idx="4">
                  <c:v>Software</c:v>
                </c:pt>
                <c:pt idx="5">
                  <c:v>Support</c:v>
                </c:pt>
              </c:strCache>
            </c:strRef>
          </c:cat>
          <c:val>
            <c:numRef>
              <c:f>'[Employee_Retention_Dashboard Final Sheet.xlsx]KPI''s'!$O$13:$O$18</c:f>
              <c:numCache>
                <c:formatCode>0.00</c:formatCode>
                <c:ptCount val="6"/>
                <c:pt idx="0">
                  <c:v>20.617346938775512</c:v>
                </c:pt>
                <c:pt idx="1">
                  <c:v>20.489253187613844</c:v>
                </c:pt>
                <c:pt idx="2">
                  <c:v>20.133855331841907</c:v>
                </c:pt>
                <c:pt idx="3">
                  <c:v>21.123823316437363</c:v>
                </c:pt>
                <c:pt idx="4">
                  <c:v>20.770155586987268</c:v>
                </c:pt>
                <c:pt idx="5">
                  <c:v>20.247891455812248</c:v>
                </c:pt>
              </c:numCache>
            </c:numRef>
          </c:val>
          <c:extLst>
            <c:ext xmlns:c16="http://schemas.microsoft.com/office/drawing/2014/chart" uri="{C3380CC4-5D6E-409C-BE32-E72D297353CC}">
              <c16:uniqueId val="{00000000-5544-4512-8130-C0CFDB5068BF}"/>
            </c:ext>
          </c:extLst>
        </c:ser>
        <c:dLbls>
          <c:dLblPos val="outEnd"/>
          <c:showLegendKey val="0"/>
          <c:showVal val="1"/>
          <c:showCatName val="0"/>
          <c:showSerName val="0"/>
          <c:showPercent val="0"/>
          <c:showBubbleSize val="0"/>
        </c:dLbls>
        <c:gapWidth val="182"/>
        <c:axId val="2004540799"/>
        <c:axId val="2004538399"/>
      </c:barChart>
      <c:catAx>
        <c:axId val="20045407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2004538399"/>
        <c:crosses val="autoZero"/>
        <c:auto val="1"/>
        <c:lblAlgn val="ctr"/>
        <c:lblOffset val="100"/>
        <c:noMultiLvlLbl val="0"/>
      </c:catAx>
      <c:valAx>
        <c:axId val="2004538399"/>
        <c:scaling>
          <c:orientation val="minMax"/>
        </c:scaling>
        <c:delete val="0"/>
        <c:axPos val="b"/>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20045407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lumMod val="15000"/>
          <a:lumOff val="85000"/>
        </a:schemeClr>
      </a:solidFill>
      <a:round/>
    </a:ln>
    <a:effectLst/>
  </c:spPr>
  <c:txPr>
    <a:bodyPr/>
    <a:lstStyle/>
    <a:p>
      <a:pPr>
        <a:defRPr lang="en-US" sz="1000" b="0" i="0" u="none" strike="noStrike" kern="1200" baseline="0">
          <a:solidFill>
            <a:schemeClr val="tx1"/>
          </a:solidFill>
          <a:latin typeface="+mn-lt"/>
          <a:ea typeface="+mn-ea"/>
          <a:cs typeface="+mn-cs"/>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200" b="0" i="0" u="none" strike="noStrike" kern="1200" cap="all" spc="50" baseline="0">
                <a:solidFill>
                  <a:schemeClr val="tx1"/>
                </a:solidFill>
                <a:latin typeface="+mn-lt"/>
                <a:ea typeface="+mn-ea"/>
                <a:cs typeface="+mn-cs"/>
              </a:defRPr>
            </a:pPr>
            <a:r>
              <a:rPr lang="en-US" b="1">
                <a:solidFill>
                  <a:schemeClr val="accent1">
                    <a:lumMod val="50000"/>
                  </a:schemeClr>
                </a:solidFill>
              </a:rPr>
              <a:t>Average hourly rate of </a:t>
            </a:r>
          </a:p>
          <a:p>
            <a:pPr algn="ctr" rtl="0">
              <a:defRPr/>
            </a:pPr>
            <a:r>
              <a:rPr lang="en-US" b="1">
                <a:solidFill>
                  <a:schemeClr val="accent1">
                    <a:lumMod val="50000"/>
                  </a:schemeClr>
                </a:solidFill>
              </a:rPr>
              <a:t>male and female</a:t>
            </a:r>
          </a:p>
        </c:rich>
      </c:tx>
      <c:overlay val="0"/>
      <c:spPr>
        <a:solidFill>
          <a:schemeClr val="bg1">
            <a:lumMod val="75000"/>
          </a:schemeClr>
        </a:solidFill>
        <a:ln>
          <a:noFill/>
        </a:ln>
        <a:effectLst/>
      </c:spPr>
      <c:txPr>
        <a:bodyPr rot="0" spcFirstLastPara="1" vertOverflow="ellipsis" vert="horz" wrap="square" anchor="ctr" anchorCtr="1"/>
        <a:lstStyle/>
        <a:p>
          <a:pPr algn="ctr" rtl="0">
            <a:defRPr lang="en-US" sz="1200" b="0" i="0" u="none" strike="noStrike" kern="1200" cap="all" spc="5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lt1"/>
                  </a:solidFill>
                  <a:latin typeface="+mn-lt"/>
                  <a:ea typeface="+mn-ea"/>
                  <a:cs typeface="+mn-cs"/>
                </a:defRPr>
              </a:pPr>
              <a:endParaRPr lang="en-US"/>
            </a:p>
          </c:txPr>
          <c:showLegendKey val="0"/>
          <c:showVal val="1"/>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15694444444444433"/>
              <c:y val="-9.7222039953339168E-2"/>
            </c:manualLayout>
          </c:layout>
          <c:tx>
            <c:rich>
              <a:bodyPr rot="0" spcFirstLastPara="1" vertOverflow="ellipsis" vert="horz" wrap="square" lIns="38100" tIns="19050" rIns="38100" bIns="19050" anchor="ctr" anchorCtr="1">
                <a:spAutoFit/>
              </a:bodyPr>
              <a:lstStyle/>
              <a:p>
                <a:pPr>
                  <a:defRPr lang="en-US" sz="900" b="1" i="0" u="none" strike="noStrike" kern="1200" baseline="0">
                    <a:solidFill>
                      <a:schemeClr val="lt1"/>
                    </a:solidFill>
                    <a:latin typeface="+mn-lt"/>
                    <a:ea typeface="+mn-ea"/>
                    <a:cs typeface="+mn-cs"/>
                  </a:defRPr>
                </a:pPr>
                <a:fld id="{34F84572-B84E-4E2B-9CEC-CA8F409A3F8E}" type="CATEGORYNAME">
                  <a:rPr lang="en-US" sz="1200">
                    <a:solidFill>
                      <a:schemeClr val="tx1"/>
                    </a:solidFill>
                  </a:rPr>
                  <a:pPr>
                    <a:defRPr lang="en-US" sz="900" b="1" i="0" u="none" strike="noStrike" kern="1200" baseline="0">
                      <a:solidFill>
                        <a:schemeClr val="lt1"/>
                      </a:solidFill>
                      <a:latin typeface="+mn-lt"/>
                      <a:ea typeface="+mn-ea"/>
                      <a:cs typeface="+mn-cs"/>
                    </a:defRPr>
                  </a:pPr>
                  <a:t>[CATEGORY NAME]</a:t>
                </a:fld>
                <a:r>
                  <a:rPr lang="en-US"/>
                  <a:t>, </a:t>
                </a:r>
                <a:fld id="{FCA87B6C-EB76-40E5-BAD4-2B02607D12B6}" type="VALUE">
                  <a:rPr lang="en-US" sz="1200">
                    <a:solidFill>
                      <a:schemeClr val="tx1"/>
                    </a:solidFill>
                  </a:rPr>
                  <a:pPr>
                    <a:defRPr lang="en-US" sz="900" b="1" i="0" u="none" strike="noStrike" kern="1200" baseline="0">
                      <a:solidFill>
                        <a:schemeClr val="lt1"/>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lt1"/>
                  </a:solidFill>
                  <a:latin typeface="+mn-lt"/>
                  <a:ea typeface="+mn-ea"/>
                  <a:cs typeface="+mn-cs"/>
                </a:defRPr>
              </a:pPr>
              <a:endParaRPr lang="en-US"/>
            </a:p>
          </c:txPr>
          <c:showLegendKey val="0"/>
          <c:showVal val="1"/>
          <c:showCatName val="1"/>
          <c:showSerName val="0"/>
          <c:showPercent val="1"/>
          <c:showBubbleSize val="0"/>
          <c:extLst>
            <c:ext xmlns:c15="http://schemas.microsoft.com/office/drawing/2012/chart" uri="{CE6537A1-D6FC-4f65-9D91-7224C49458BB}">
              <c15:layout>
                <c:manualLayout>
                  <c:w val="0.27601377952755907"/>
                  <c:h val="0.14953703703703702"/>
                </c:manualLayout>
              </c15:layout>
              <c15:dlblFieldTable/>
              <c15:showDataLabelsRange val="0"/>
            </c:ext>
          </c:extLst>
        </c:dLbl>
      </c:pivotFmt>
      <c:pivotFmt>
        <c:idx val="2"/>
        <c:spPr>
          <a:solidFill>
            <a:schemeClr val="accent2"/>
          </a:solidFill>
          <a:ln>
            <a:noFill/>
          </a:ln>
          <a:effectLst/>
          <a:scene3d>
            <a:camera prst="orthographicFront"/>
            <a:lightRig rig="brightRoom" dir="t"/>
          </a:scene3d>
          <a:sp3d prstMaterial="flat">
            <a:bevelT w="50800" h="101600" prst="angle"/>
            <a:contourClr>
              <a:srgbClr val="000000"/>
            </a:contourClr>
          </a:sp3d>
        </c:spPr>
        <c:dLbl>
          <c:idx val="0"/>
          <c:layout>
            <c:manualLayout>
              <c:x val="-0.15"/>
              <c:y val="-4.1666666666666664E-2"/>
            </c:manualLayout>
          </c:layout>
          <c:tx>
            <c:rich>
              <a:bodyPr rot="0" spcFirstLastPara="1" vertOverflow="ellipsis" vert="horz" wrap="square" lIns="38100" tIns="19050" rIns="38100" bIns="19050" anchor="ctr" anchorCtr="1">
                <a:spAutoFit/>
              </a:bodyPr>
              <a:lstStyle/>
              <a:p>
                <a:pPr>
                  <a:defRPr lang="en-US" sz="900" b="1" i="0" u="none" strike="noStrike" kern="1200" baseline="0">
                    <a:solidFill>
                      <a:schemeClr val="lt1"/>
                    </a:solidFill>
                    <a:latin typeface="+mn-lt"/>
                    <a:ea typeface="+mn-ea"/>
                    <a:cs typeface="+mn-cs"/>
                  </a:defRPr>
                </a:pPr>
                <a:fld id="{D931A428-1010-407A-8CCD-104C6177650A}" type="CATEGORYNAME">
                  <a:rPr lang="en-US" sz="1200">
                    <a:solidFill>
                      <a:schemeClr val="tx1"/>
                    </a:solidFill>
                  </a:rPr>
                  <a:pPr>
                    <a:defRPr lang="en-US" sz="900" b="1" i="0" u="none" strike="noStrike" kern="1200" baseline="0">
                      <a:solidFill>
                        <a:schemeClr val="lt1"/>
                      </a:solidFill>
                      <a:latin typeface="+mn-lt"/>
                      <a:ea typeface="+mn-ea"/>
                      <a:cs typeface="+mn-cs"/>
                    </a:defRPr>
                  </a:pPr>
                  <a:t>[CATEGORY NAME]</a:t>
                </a:fld>
                <a:r>
                  <a:rPr lang="en-US"/>
                  <a:t>, </a:t>
                </a:r>
                <a:fld id="{F86B90E6-9F59-4C4C-BC39-C245E48DF598}" type="VALUE">
                  <a:rPr lang="en-US" sz="1200">
                    <a:solidFill>
                      <a:schemeClr val="tx1"/>
                    </a:solidFill>
                  </a:rPr>
                  <a:pPr>
                    <a:defRPr lang="en-US" sz="900" b="1" i="0" u="none" strike="noStrike" kern="1200" baseline="0">
                      <a:solidFill>
                        <a:schemeClr val="lt1"/>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lt1"/>
                  </a:solidFill>
                  <a:latin typeface="+mn-lt"/>
                  <a:ea typeface="+mn-ea"/>
                  <a:cs typeface="+mn-cs"/>
                </a:defRPr>
              </a:pPr>
              <a:endParaRPr lang="en-US"/>
            </a:p>
          </c:txPr>
          <c:showLegendKey val="0"/>
          <c:showVal val="1"/>
          <c:showCatName val="1"/>
          <c:showSerName val="0"/>
          <c:showPercent val="1"/>
          <c:showBubbleSize val="0"/>
          <c:extLst>
            <c:ext xmlns:c15="http://schemas.microsoft.com/office/drawing/2012/chart" uri="{CE6537A1-D6FC-4f65-9D91-7224C49458BB}">
              <c15:dlblFieldTable/>
              <c15:showDataLabelsRange val="0"/>
            </c:ext>
          </c:extLst>
        </c:dLbl>
      </c:pivotFmt>
      <c:pivotFmt>
        <c:idx val="3"/>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lt1"/>
                  </a:solidFill>
                  <a:latin typeface="+mn-lt"/>
                  <a:ea typeface="+mn-ea"/>
                  <a:cs typeface="+mn-cs"/>
                </a:defRPr>
              </a:pPr>
              <a:endParaRPr lang="en-US"/>
            </a:p>
          </c:txPr>
          <c:showLegendKey val="0"/>
          <c:showVal val="1"/>
          <c:showCatName val="1"/>
          <c:showSerName val="0"/>
          <c:showPercent val="1"/>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15694444444444433"/>
              <c:y val="-9.7222039953339168E-2"/>
            </c:manualLayout>
          </c:layout>
          <c:tx>
            <c:rich>
              <a:bodyPr rot="0" spcFirstLastPara="1" vertOverflow="ellipsis" vert="horz" wrap="square" lIns="38100" tIns="19050" rIns="38100" bIns="19050" anchor="ctr" anchorCtr="1">
                <a:spAutoFit/>
              </a:bodyPr>
              <a:lstStyle/>
              <a:p>
                <a:pPr>
                  <a:defRPr lang="en-US" sz="900" b="1" i="0" u="none" strike="noStrike" kern="1200" baseline="0">
                    <a:solidFill>
                      <a:schemeClr val="lt1"/>
                    </a:solidFill>
                    <a:latin typeface="+mn-lt"/>
                    <a:ea typeface="+mn-ea"/>
                    <a:cs typeface="+mn-cs"/>
                  </a:defRPr>
                </a:pPr>
                <a:fld id="{34F84572-B84E-4E2B-9CEC-CA8F409A3F8E}" type="CATEGORYNAME">
                  <a:rPr lang="en-US" sz="1200">
                    <a:solidFill>
                      <a:schemeClr val="tx1"/>
                    </a:solidFill>
                  </a:rPr>
                  <a:pPr>
                    <a:defRPr lang="en-US" sz="900" b="1" i="0" u="none" strike="noStrike" kern="1200" baseline="0">
                      <a:solidFill>
                        <a:schemeClr val="lt1"/>
                      </a:solidFill>
                      <a:latin typeface="+mn-lt"/>
                      <a:ea typeface="+mn-ea"/>
                      <a:cs typeface="+mn-cs"/>
                    </a:defRPr>
                  </a:pPr>
                  <a:t>[CATEGORY NAME]</a:t>
                </a:fld>
                <a:r>
                  <a:rPr lang="en-US"/>
                  <a:t>, </a:t>
                </a:r>
                <a:fld id="{FCA87B6C-EB76-40E5-BAD4-2B02607D12B6}" type="VALUE">
                  <a:rPr lang="en-US" sz="1200">
                    <a:solidFill>
                      <a:schemeClr val="tx1"/>
                    </a:solidFill>
                  </a:rPr>
                  <a:pPr>
                    <a:defRPr lang="en-US" sz="900" b="1" i="0" u="none" strike="noStrike" kern="1200" baseline="0">
                      <a:solidFill>
                        <a:schemeClr val="lt1"/>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lt1"/>
                  </a:solidFill>
                  <a:latin typeface="+mn-lt"/>
                  <a:ea typeface="+mn-ea"/>
                  <a:cs typeface="+mn-cs"/>
                </a:defRPr>
              </a:pPr>
              <a:endParaRPr lang="en-US"/>
            </a:p>
          </c:txPr>
          <c:showLegendKey val="0"/>
          <c:showVal val="1"/>
          <c:showCatName val="1"/>
          <c:showSerName val="0"/>
          <c:showPercent val="1"/>
          <c:showBubbleSize val="0"/>
          <c:extLst>
            <c:ext xmlns:c15="http://schemas.microsoft.com/office/drawing/2012/chart" uri="{CE6537A1-D6FC-4f65-9D91-7224C49458BB}">
              <c15:layout>
                <c:manualLayout>
                  <c:w val="0.27601377952755907"/>
                  <c:h val="0.14953703703703702"/>
                </c:manualLayout>
              </c15:layout>
              <c15:dlblFieldTable/>
              <c15:showDataLabelsRange val="0"/>
            </c:ext>
          </c:extLst>
        </c:dLbl>
      </c:pivotFmt>
      <c:pivotFmt>
        <c:idx val="5"/>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15"/>
              <c:y val="-4.1666666666666664E-2"/>
            </c:manualLayout>
          </c:layout>
          <c:tx>
            <c:rich>
              <a:bodyPr rot="0" spcFirstLastPara="1" vertOverflow="ellipsis" vert="horz" wrap="square" lIns="38100" tIns="19050" rIns="38100" bIns="19050" anchor="ctr" anchorCtr="1">
                <a:spAutoFit/>
              </a:bodyPr>
              <a:lstStyle/>
              <a:p>
                <a:pPr>
                  <a:defRPr lang="en-US" sz="900" b="1" i="0" u="none" strike="noStrike" kern="1200" baseline="0">
                    <a:solidFill>
                      <a:schemeClr val="lt1"/>
                    </a:solidFill>
                    <a:latin typeface="+mn-lt"/>
                    <a:ea typeface="+mn-ea"/>
                    <a:cs typeface="+mn-cs"/>
                  </a:defRPr>
                </a:pPr>
                <a:fld id="{D931A428-1010-407A-8CCD-104C6177650A}" type="CATEGORYNAME">
                  <a:rPr lang="en-US" sz="1200">
                    <a:solidFill>
                      <a:schemeClr val="tx1"/>
                    </a:solidFill>
                  </a:rPr>
                  <a:pPr>
                    <a:defRPr lang="en-US" sz="900" b="1" i="0" u="none" strike="noStrike" kern="1200" baseline="0">
                      <a:solidFill>
                        <a:schemeClr val="lt1"/>
                      </a:solidFill>
                      <a:latin typeface="+mn-lt"/>
                      <a:ea typeface="+mn-ea"/>
                      <a:cs typeface="+mn-cs"/>
                    </a:defRPr>
                  </a:pPr>
                  <a:t>[CATEGORY NAME]</a:t>
                </a:fld>
                <a:r>
                  <a:rPr lang="en-US"/>
                  <a:t>, </a:t>
                </a:r>
                <a:fld id="{F86B90E6-9F59-4C4C-BC39-C245E48DF598}" type="VALUE">
                  <a:rPr lang="en-US" sz="1200">
                    <a:solidFill>
                      <a:schemeClr val="tx1"/>
                    </a:solidFill>
                  </a:rPr>
                  <a:pPr>
                    <a:defRPr lang="en-US" sz="900" b="1" i="0" u="none" strike="noStrike" kern="1200" baseline="0">
                      <a:solidFill>
                        <a:schemeClr val="lt1"/>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lt1"/>
                  </a:solidFill>
                  <a:latin typeface="+mn-lt"/>
                  <a:ea typeface="+mn-ea"/>
                  <a:cs typeface="+mn-cs"/>
                </a:defRPr>
              </a:pPr>
              <a:endParaRPr lang="en-US"/>
            </a:p>
          </c:txPr>
          <c:showLegendKey val="0"/>
          <c:showVal val="1"/>
          <c:showCatName val="1"/>
          <c:showSerName val="0"/>
          <c:showPercent val="1"/>
          <c:showBubbleSize val="0"/>
          <c:extLst>
            <c:ext xmlns:c15="http://schemas.microsoft.com/office/drawing/2012/chart" uri="{CE6537A1-D6FC-4f65-9D91-7224C49458BB}">
              <c15:dlblFieldTable/>
              <c15:showDataLabelsRange val="0"/>
            </c:ext>
          </c:extLst>
        </c:dLbl>
      </c:pivotFmt>
    </c:pivotFmts>
    <c:plotArea>
      <c:layout/>
      <c:doughnutChart>
        <c:varyColors val="1"/>
        <c:ser>
          <c:idx val="0"/>
          <c:order val="0"/>
          <c:tx>
            <c:v>Total</c:v>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E842-4AFC-B590-8185F3D89D21}"/>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E842-4AFC-B590-8185F3D89D21}"/>
              </c:ext>
            </c:extLst>
          </c:dPt>
          <c:dLbls>
            <c:dLbl>
              <c:idx val="0"/>
              <c:layout>
                <c:manualLayout>
                  <c:x val="0.16663423976072758"/>
                  <c:y val="-6.728216794756943E-2"/>
                </c:manualLayout>
              </c:layout>
              <c:tx>
                <c:rich>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fld id="{34F84572-B84E-4E2B-9CEC-CA8F409A3F8E}" type="CATEGORYNAME">
                      <a:rPr lang="en-US"/>
                      <a:pPr>
                        <a:defRPr/>
                      </a:pPr>
                      <a:t>[CATEGORY NAME]</a:t>
                    </a:fld>
                    <a:r>
                      <a:rPr lang="en-US"/>
                      <a:t>, </a:t>
                    </a:r>
                    <a:fld id="{FCA87B6C-EB76-40E5-BAD4-2B02607D12B6}" type="VALUE">
                      <a:rPr lang="en-US"/>
                      <a:pPr>
                        <a:defRPr/>
                      </a:pPr>
                      <a:t>[VALUE]</a:t>
                    </a:fld>
                    <a:endParaRPr lang="en-US"/>
                  </a:p>
                </c:rich>
              </c:tx>
              <c:numFmt formatCode="#,##0.00" sourceLinked="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layout>
                    <c:manualLayout>
                      <c:w val="0.27601375409469159"/>
                      <c:h val="0.38905771134895561"/>
                    </c:manualLayout>
                  </c15:layout>
                  <c15:dlblFieldTable/>
                  <c15:showDataLabelsRange val="0"/>
                </c:ext>
                <c:ext xmlns:c16="http://schemas.microsoft.com/office/drawing/2014/chart" uri="{C3380CC4-5D6E-409C-BE32-E72D297353CC}">
                  <c16:uniqueId val="{00000001-E842-4AFC-B590-8185F3D89D21}"/>
                </c:ext>
              </c:extLst>
            </c:dLbl>
            <c:dLbl>
              <c:idx val="1"/>
              <c:layout>
                <c:manualLayout>
                  <c:x val="-0.15"/>
                  <c:y val="-4.1666666666666664E-2"/>
                </c:manualLayout>
              </c:layout>
              <c:tx>
                <c:rich>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fld id="{D931A428-1010-407A-8CCD-104C6177650A}" type="CATEGORYNAME">
                      <a:rPr lang="en-US"/>
                      <a:pPr>
                        <a:defRPr/>
                      </a:pPr>
                      <a:t>[CATEGORY NAME]</a:t>
                    </a:fld>
                    <a:r>
                      <a:rPr lang="en-US"/>
                      <a:t>, </a:t>
                    </a:r>
                    <a:fld id="{F86B90E6-9F59-4C4C-BC39-C245E48DF598}" type="VALUE">
                      <a:rPr lang="en-US"/>
                      <a:pPr>
                        <a:defRPr/>
                      </a:pPr>
                      <a:t>[VALUE]</a:t>
                    </a:fld>
                    <a:endParaRPr lang="en-US"/>
                  </a:p>
                </c:rich>
              </c:tx>
              <c:numFmt formatCode="#,##0.00" sourceLinked="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E842-4AFC-B590-8185F3D89D21}"/>
                </c:ext>
              </c:extLst>
            </c:dLbl>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extLst>
          </c:dLbls>
          <c:cat>
            <c:strLit>
              <c:ptCount val="2"/>
              <c:pt idx="0">
                <c:v>Female</c:v>
              </c:pt>
              <c:pt idx="1">
                <c:v>Male</c:v>
              </c:pt>
            </c:strLit>
          </c:cat>
          <c:val>
            <c:numLit>
              <c:formatCode>General</c:formatCode>
              <c:ptCount val="2"/>
              <c:pt idx="0">
                <c:v>115.25327773545567</c:v>
              </c:pt>
              <c:pt idx="1">
                <c:v>115.61175625523764</c:v>
              </c:pt>
            </c:numLit>
          </c:val>
          <c:extLst>
            <c:ext xmlns:c16="http://schemas.microsoft.com/office/drawing/2014/chart" uri="{C3380CC4-5D6E-409C-BE32-E72D297353CC}">
              <c16:uniqueId val="{00000004-E842-4AFC-B590-8185F3D89D21}"/>
            </c:ext>
          </c:extLst>
        </c:ser>
        <c:dLbls>
          <c:showLegendKey val="0"/>
          <c:showVal val="1"/>
          <c:showCatName val="0"/>
          <c:showSerName val="0"/>
          <c:showPercent val="0"/>
          <c:showBubbleSize val="0"/>
          <c:showLeaderLines val="0"/>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lumMod val="15000"/>
          <a:lumOff val="85000"/>
        </a:schemeClr>
      </a:solidFill>
      <a:round/>
    </a:ln>
    <a:effectLst/>
  </c:spPr>
  <c:txPr>
    <a:bodyPr/>
    <a:lstStyle/>
    <a:p>
      <a:pPr>
        <a:defRPr lang="en-US" sz="1000" b="0" i="0" u="none" strike="noStrike" kern="1200" baseline="0">
          <a:solidFill>
            <a:schemeClr val="tx1"/>
          </a:solidFill>
          <a:latin typeface="+mn-lt"/>
          <a:ea typeface="+mn-ea"/>
          <a:cs typeface="+mn-cs"/>
        </a:defRPr>
      </a:pPr>
      <a:endParaRPr lang="en-US"/>
    </a:p>
  </c:txPr>
  <c:externalData r:id="rId3">
    <c:autoUpdate val="0"/>
  </c:externalData>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200" b="0" i="0" u="none" strike="noStrike" kern="1200" cap="all" spc="0" baseline="0">
                <a:solidFill>
                  <a:schemeClr val="tx1"/>
                </a:solidFill>
                <a:latin typeface="+mn-lt"/>
                <a:ea typeface="+mn-ea"/>
                <a:cs typeface="+mn-cs"/>
              </a:defRPr>
            </a:pPr>
            <a:r>
              <a:rPr lang="en-IN" b="1">
                <a:solidFill>
                  <a:schemeClr val="accent1">
                    <a:lumMod val="50000"/>
                  </a:schemeClr>
                </a:solidFill>
              </a:rPr>
              <a:t>attrition rate vs year since last </a:t>
            </a:r>
          </a:p>
          <a:p>
            <a:pPr algn="ctr" rtl="0">
              <a:defRPr/>
            </a:pPr>
            <a:r>
              <a:rPr lang="en-IN" b="1">
                <a:solidFill>
                  <a:schemeClr val="accent1">
                    <a:lumMod val="50000"/>
                  </a:schemeClr>
                </a:solidFill>
              </a:rPr>
              <a:t>promotion reletion</a:t>
            </a:r>
          </a:p>
        </c:rich>
      </c:tx>
      <c:layout>
        <c:manualLayout>
          <c:xMode val="edge"/>
          <c:yMode val="edge"/>
          <c:x val="0.28276286511574272"/>
          <c:y val="4.469952510757242E-2"/>
        </c:manualLayout>
      </c:layout>
      <c:overlay val="0"/>
      <c:spPr>
        <a:solidFill>
          <a:schemeClr val="bg1">
            <a:lumMod val="75000"/>
          </a:schemeClr>
        </a:solidFill>
        <a:ln>
          <a:noFill/>
        </a:ln>
        <a:effectLst/>
      </c:spPr>
      <c:txPr>
        <a:bodyPr rot="0" spcFirstLastPara="1" vertOverflow="ellipsis" vert="horz" wrap="square" anchor="ctr" anchorCtr="1"/>
        <a:lstStyle/>
        <a:p>
          <a:pPr algn="ctr" rtl="0">
            <a:defRPr lang="en-US" sz="1200" b="0" i="0" u="none" strike="noStrike" kern="1200" cap="all" spc="0" baseline="0">
              <a:solidFill>
                <a:schemeClr val="tx1"/>
              </a:solidFill>
              <a:latin typeface="+mn-lt"/>
              <a:ea typeface="+mn-ea"/>
              <a:cs typeface="+mn-cs"/>
            </a:defRPr>
          </a:pPr>
          <a:endParaRPr lang="en-US"/>
        </a:p>
      </c:txPr>
    </c:title>
    <c:autoTitleDeleted val="0"/>
    <c:plotArea>
      <c:layout>
        <c:manualLayout>
          <c:layoutTarget val="inner"/>
          <c:xMode val="edge"/>
          <c:yMode val="edge"/>
          <c:x val="3.6127167630057806E-2"/>
          <c:y val="0.20661434977578474"/>
          <c:w val="0.92052023121387283"/>
          <c:h val="0.59690777161823383"/>
        </c:manualLayout>
      </c:layout>
      <c:lineChart>
        <c:grouping val="standard"/>
        <c:varyColors val="0"/>
        <c:ser>
          <c:idx val="0"/>
          <c:order val="0"/>
          <c:tx>
            <c:v>Attrition rate</c:v>
          </c:tx>
          <c:spPr>
            <a:ln w="19050" cap="rnd" cmpd="sng" algn="ctr">
              <a:solidFill>
                <a:schemeClr val="accent1">
                  <a:shade val="95000"/>
                  <a:satMod val="105000"/>
                </a:schemeClr>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Lit>
              <c:ptCount val="7"/>
              <c:pt idx="0">
                <c:v>0 --  5</c:v>
              </c:pt>
              <c:pt idx="1">
                <c:v>6 -- 10</c:v>
              </c:pt>
              <c:pt idx="2">
                <c:v>11 -- 15</c:v>
              </c:pt>
              <c:pt idx="3">
                <c:v>16 -- 20 </c:v>
              </c:pt>
              <c:pt idx="4">
                <c:v>21 -- 25</c:v>
              </c:pt>
              <c:pt idx="5">
                <c:v> 26--  30</c:v>
              </c:pt>
              <c:pt idx="6">
                <c:v>31+</c:v>
              </c:pt>
            </c:strLit>
          </c:cat>
          <c:val>
            <c:numLit>
              <c:formatCode>General</c:formatCode>
              <c:ptCount val="7"/>
              <c:pt idx="0">
                <c:v>0.50280000000000002</c:v>
              </c:pt>
              <c:pt idx="1">
                <c:v>0.50109999999999999</c:v>
              </c:pt>
              <c:pt idx="2">
                <c:v>0.49659999999999999</c:v>
              </c:pt>
              <c:pt idx="3">
                <c:v>0.502</c:v>
              </c:pt>
              <c:pt idx="4">
                <c:v>0.51229999999999998</c:v>
              </c:pt>
              <c:pt idx="5">
                <c:v>0.50380000000000003</c:v>
              </c:pt>
              <c:pt idx="6">
                <c:v>0.50900000000000001</c:v>
              </c:pt>
            </c:numLit>
          </c:val>
          <c:smooth val="0"/>
          <c:extLst>
            <c:ext xmlns:c16="http://schemas.microsoft.com/office/drawing/2014/chart" uri="{C3380CC4-5D6E-409C-BE32-E72D297353CC}">
              <c16:uniqueId val="{00000000-084F-49B7-87B3-81E39FC7D6E6}"/>
            </c:ext>
          </c:extLst>
        </c:ser>
        <c:dLbls>
          <c:dLblPos val="ctr"/>
          <c:showLegendKey val="0"/>
          <c:showVal val="1"/>
          <c:showCatName val="0"/>
          <c:showSerName val="0"/>
          <c:showPercent val="0"/>
          <c:showBubbleSize val="0"/>
        </c:dLbls>
        <c:marker val="1"/>
        <c:smooth val="0"/>
        <c:axId val="1112184512"/>
        <c:axId val="1112185952"/>
      </c:lineChart>
      <c:catAx>
        <c:axId val="1112184512"/>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1112185952"/>
        <c:crosses val="autoZero"/>
        <c:auto val="1"/>
        <c:lblAlgn val="ctr"/>
        <c:lblOffset val="100"/>
        <c:noMultiLvlLbl val="0"/>
      </c:catAx>
      <c:valAx>
        <c:axId val="1112185952"/>
        <c:scaling>
          <c:orientation val="minMax"/>
        </c:scaling>
        <c:delete val="1"/>
        <c:axPos val="l"/>
        <c:numFmt formatCode="General" sourceLinked="1"/>
        <c:majorTickMark val="none"/>
        <c:minorTickMark val="none"/>
        <c:tickLblPos val="nextTo"/>
        <c:crossAx val="11121845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dk1">
          <a:lumMod val="15000"/>
          <a:lumOff val="85000"/>
        </a:schemeClr>
      </a:solidFill>
      <a:round/>
    </a:ln>
    <a:effectLst/>
  </c:spPr>
  <c:txPr>
    <a:bodyPr/>
    <a:lstStyle/>
    <a:p>
      <a:pPr>
        <a:defRPr lang="en-US" sz="1000" b="0" i="0" u="none" strike="noStrike" kern="1200" baseline="0">
          <a:solidFill>
            <a:schemeClr val="tx1"/>
          </a:solidFill>
          <a:latin typeface="+mn-lt"/>
          <a:ea typeface="+mn-ea"/>
          <a:cs typeface="+mn-cs"/>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[Employee_Retention_Dashboard Final Sheet.xlsx]Sheet1!PivotTable2</c:name>
    <c:fmtId val="16"/>
  </c:pivotSource>
  <c:chart>
    <c:title>
      <c:tx>
        <c:rich>
          <a:bodyPr rot="0" spcFirstLastPara="1" vertOverflow="ellipsis" vert="horz" wrap="square" anchor="ctr" anchorCtr="1"/>
          <a:lstStyle/>
          <a:p>
            <a:pPr>
              <a:defRPr lang="en-US" sz="1200" b="1" i="0" u="none" strike="noStrike" kern="1200" spc="0" baseline="0">
                <a:solidFill>
                  <a:schemeClr val="accent1">
                    <a:lumMod val="50000"/>
                  </a:schemeClr>
                </a:solidFill>
                <a:latin typeface="+mn-lt"/>
                <a:ea typeface="+mn-ea"/>
                <a:cs typeface="+mn-cs"/>
              </a:defRPr>
            </a:pPr>
            <a:r>
              <a:rPr lang="en-US" sz="1400" b="1" i="0" u="none" strike="noStrike" kern="1200" spc="0" baseline="0">
                <a:solidFill>
                  <a:srgbClr val="002060"/>
                </a:solidFill>
                <a:latin typeface="+mn-lt"/>
                <a:ea typeface="+mn-ea"/>
                <a:cs typeface="+mn-cs"/>
              </a:rPr>
              <a:t>Count of Employees Based on Educational Field</a:t>
            </a:r>
          </a:p>
        </c:rich>
      </c:tx>
      <c:layout>
        <c:manualLayout>
          <c:xMode val="edge"/>
          <c:yMode val="edge"/>
          <c:x val="0.15495799682495262"/>
          <c:y val="4.463767912186789E-2"/>
        </c:manualLayout>
      </c:layout>
      <c:overlay val="0"/>
      <c:spPr>
        <a:solidFill>
          <a:schemeClr val="bg1">
            <a:lumMod val="75000"/>
          </a:schemeClr>
        </a:solidFill>
        <a:ln>
          <a:noFill/>
        </a:ln>
        <a:effectLst/>
      </c:spPr>
      <c:txPr>
        <a:bodyPr rot="0" spcFirstLastPara="1" vertOverflow="ellipsis" vert="horz" wrap="square" anchor="ctr" anchorCtr="1"/>
        <a:lstStyle/>
        <a:p>
          <a:pPr>
            <a:defRPr lang="en-US" sz="1200" b="1" i="0" u="none" strike="noStrike" kern="1200" spc="0" baseline="0">
              <a:solidFill>
                <a:schemeClr val="accent1">
                  <a:lumMod val="50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solidFill>
              <a:schemeClr val="bg2"/>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95000"/>
                      <a:lumOff val="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solidFill>
              <a:schemeClr val="bg2"/>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95000"/>
                      <a:lumOff val="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solidFill>
              <a:schemeClr val="bg2"/>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95000"/>
                      <a:lumOff val="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solidFill>
              <a:schemeClr val="bg2"/>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95000"/>
                      <a:lumOff val="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solidFill>
              <a:schemeClr val="bg2"/>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95000"/>
                      <a:lumOff val="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Sheet1!$D$19</c:f>
              <c:strCache>
                <c:ptCount val="1"/>
                <c:pt idx="0">
                  <c:v>Total</c:v>
                </c:pt>
              </c:strCache>
            </c:strRef>
          </c:tx>
          <c:spPr>
            <a:solidFill>
              <a:schemeClr val="accent1"/>
            </a:solidFill>
            <a:ln>
              <a:noFill/>
            </a:ln>
            <a:effectLst/>
          </c:spPr>
          <c:invertIfNegative val="0"/>
          <c:dLbls>
            <c:spPr>
              <a:solidFill>
                <a:schemeClr val="bg2"/>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95000"/>
                        <a:lumOff val="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Sheet1!$C$20:$C$25</c:f>
              <c:strCache>
                <c:ptCount val="6"/>
                <c:pt idx="0">
                  <c:v>Human Resources</c:v>
                </c:pt>
                <c:pt idx="1">
                  <c:v>Life Sciences</c:v>
                </c:pt>
                <c:pt idx="2">
                  <c:v>Marketing</c:v>
                </c:pt>
                <c:pt idx="3">
                  <c:v>Medical</c:v>
                </c:pt>
                <c:pt idx="4">
                  <c:v>Other</c:v>
                </c:pt>
                <c:pt idx="5">
                  <c:v>Technical Degree</c:v>
                </c:pt>
              </c:strCache>
            </c:strRef>
          </c:cat>
          <c:val>
            <c:numRef>
              <c:f>Sheet1!$D$20:$D$25</c:f>
              <c:numCache>
                <c:formatCode>General</c:formatCode>
                <c:ptCount val="6"/>
                <c:pt idx="0">
                  <c:v>8282</c:v>
                </c:pt>
                <c:pt idx="1">
                  <c:v>8339</c:v>
                </c:pt>
                <c:pt idx="2">
                  <c:v>8197</c:v>
                </c:pt>
                <c:pt idx="3">
                  <c:v>8607</c:v>
                </c:pt>
                <c:pt idx="4">
                  <c:v>8359</c:v>
                </c:pt>
                <c:pt idx="5">
                  <c:v>8216</c:v>
                </c:pt>
              </c:numCache>
            </c:numRef>
          </c:val>
          <c:extLst>
            <c:ext xmlns:c16="http://schemas.microsoft.com/office/drawing/2014/chart" uri="{C3380CC4-5D6E-409C-BE32-E72D297353CC}">
              <c16:uniqueId val="{00000000-6F75-4BA0-B4EF-C5A8C2345E8E}"/>
            </c:ext>
          </c:extLst>
        </c:ser>
        <c:dLbls>
          <c:dLblPos val="outEnd"/>
          <c:showLegendKey val="0"/>
          <c:showVal val="1"/>
          <c:showCatName val="0"/>
          <c:showSerName val="0"/>
          <c:showPercent val="0"/>
          <c:showBubbleSize val="0"/>
        </c:dLbls>
        <c:gapWidth val="219"/>
        <c:axId val="113791440"/>
        <c:axId val="715304176"/>
      </c:barChart>
      <c:catAx>
        <c:axId val="1137914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715304176"/>
        <c:crosses val="autoZero"/>
        <c:auto val="1"/>
        <c:lblAlgn val="ctr"/>
        <c:lblOffset val="100"/>
        <c:noMultiLvlLbl val="0"/>
      </c:catAx>
      <c:valAx>
        <c:axId val="715304176"/>
        <c:scaling>
          <c:orientation val="minMax"/>
        </c:scaling>
        <c:delete val="1"/>
        <c:axPos val="b"/>
        <c:numFmt formatCode="General" sourceLinked="1"/>
        <c:majorTickMark val="none"/>
        <c:minorTickMark val="none"/>
        <c:tickLblPos val="nextTo"/>
        <c:crossAx val="1137914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200" b="0" i="0" u="none" strike="noStrike" kern="1200" spc="0" baseline="0">
                <a:solidFill>
                  <a:schemeClr val="tx1"/>
                </a:solidFill>
                <a:latin typeface="+mn-lt"/>
                <a:ea typeface="+mn-ea"/>
                <a:cs typeface="+mn-cs"/>
              </a:defRPr>
            </a:pPr>
            <a:r>
              <a:rPr lang="en-US" b="1">
                <a:solidFill>
                  <a:schemeClr val="accent1">
                    <a:lumMod val="50000"/>
                  </a:schemeClr>
                </a:solidFill>
              </a:rPr>
              <a:t>Department-wise Job Satisfaction</a:t>
            </a:r>
          </a:p>
        </c:rich>
      </c:tx>
      <c:overlay val="0"/>
      <c:spPr>
        <a:solidFill>
          <a:schemeClr val="bg1">
            <a:lumMod val="75000"/>
          </a:schemeClr>
        </a:solidFill>
        <a:ln>
          <a:noFill/>
        </a:ln>
        <a:effectLst/>
      </c:spPr>
      <c:txPr>
        <a:bodyPr rot="0" spcFirstLastPara="1" vertOverflow="ellipsis" vert="horz" wrap="square" anchor="ctr" anchorCtr="1"/>
        <a:lstStyle/>
        <a:p>
          <a:pPr algn="ctr" rtl="0">
            <a:defRPr lang="en-US" sz="12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'KPI''s'!$X$21</c:f>
              <c:strCache>
                <c:ptCount val="1"/>
                <c:pt idx="0">
                  <c:v>Average</c:v>
                </c:pt>
              </c:strCache>
            </c:strRef>
          </c:tx>
          <c:spPr>
            <a:solidFill>
              <a:schemeClr val="accent1"/>
            </a:solidFill>
            <a:ln>
              <a:noFill/>
            </a:ln>
            <a:effectLst/>
          </c:spPr>
          <c:invertIfNegative val="0"/>
          <c:cat>
            <c:strRef>
              <c:f>'KPI''s'!$W$22:$W$31</c:f>
              <c:strCache>
                <c:ptCount val="10"/>
                <c:pt idx="0">
                  <c:v>Developer</c:v>
                </c:pt>
                <c:pt idx="1">
                  <c:v>Healthcare Representative</c:v>
                </c:pt>
                <c:pt idx="2">
                  <c:v>Human Resources</c:v>
                </c:pt>
                <c:pt idx="3">
                  <c:v>Laboratory Technician</c:v>
                </c:pt>
                <c:pt idx="4">
                  <c:v>Manager</c:v>
                </c:pt>
                <c:pt idx="5">
                  <c:v>Manufacturing Director</c:v>
                </c:pt>
                <c:pt idx="6">
                  <c:v>Research Director</c:v>
                </c:pt>
                <c:pt idx="7">
                  <c:v>Research Scientist</c:v>
                </c:pt>
                <c:pt idx="8">
                  <c:v>Sales Executive</c:v>
                </c:pt>
                <c:pt idx="9">
                  <c:v>Sales Representative</c:v>
                </c:pt>
              </c:strCache>
            </c:strRef>
          </c:cat>
          <c:val>
            <c:numRef>
              <c:f>'KPI''s'!$X$22:$X$31</c:f>
              <c:numCache>
                <c:formatCode>0.00%</c:formatCode>
                <c:ptCount val="10"/>
                <c:pt idx="0">
                  <c:v>0.48946840521564694</c:v>
                </c:pt>
                <c:pt idx="1">
                  <c:v>0.49653121902874131</c:v>
                </c:pt>
                <c:pt idx="2">
                  <c:v>0.4979707792207792</c:v>
                </c:pt>
                <c:pt idx="3">
                  <c:v>0.50366449511400646</c:v>
                </c:pt>
                <c:pt idx="4">
                  <c:v>0.50119142176330422</c:v>
                </c:pt>
                <c:pt idx="5">
                  <c:v>0.50904704463208683</c:v>
                </c:pt>
                <c:pt idx="6">
                  <c:v>0.50318471337579618</c:v>
                </c:pt>
                <c:pt idx="7">
                  <c:v>0.4934315286624204</c:v>
                </c:pt>
                <c:pt idx="8">
                  <c:v>0.5177122501484267</c:v>
                </c:pt>
                <c:pt idx="9">
                  <c:v>0.50189280733213792</c:v>
                </c:pt>
              </c:numCache>
            </c:numRef>
          </c:val>
          <c:extLst>
            <c:ext xmlns:c16="http://schemas.microsoft.com/office/drawing/2014/chart" uri="{C3380CC4-5D6E-409C-BE32-E72D297353CC}">
              <c16:uniqueId val="{00000000-A69A-4E35-AAF6-3B7BD1AB4AB0}"/>
            </c:ext>
          </c:extLst>
        </c:ser>
        <c:ser>
          <c:idx val="1"/>
          <c:order val="1"/>
          <c:tx>
            <c:strRef>
              <c:f>'KPI''s'!$Y$21</c:f>
              <c:strCache>
                <c:ptCount val="1"/>
                <c:pt idx="0">
                  <c:v>Excellent</c:v>
                </c:pt>
              </c:strCache>
            </c:strRef>
          </c:tx>
          <c:spPr>
            <a:solidFill>
              <a:schemeClr val="accent2"/>
            </a:solidFill>
            <a:ln>
              <a:noFill/>
            </a:ln>
            <a:effectLst/>
          </c:spPr>
          <c:invertIfNegative val="0"/>
          <c:cat>
            <c:strRef>
              <c:f>'KPI''s'!$W$22:$W$31</c:f>
              <c:strCache>
                <c:ptCount val="10"/>
                <c:pt idx="0">
                  <c:v>Developer</c:v>
                </c:pt>
                <c:pt idx="1">
                  <c:v>Healthcare Representative</c:v>
                </c:pt>
                <c:pt idx="2">
                  <c:v>Human Resources</c:v>
                </c:pt>
                <c:pt idx="3">
                  <c:v>Laboratory Technician</c:v>
                </c:pt>
                <c:pt idx="4">
                  <c:v>Manager</c:v>
                </c:pt>
                <c:pt idx="5">
                  <c:v>Manufacturing Director</c:v>
                </c:pt>
                <c:pt idx="6">
                  <c:v>Research Director</c:v>
                </c:pt>
                <c:pt idx="7">
                  <c:v>Research Scientist</c:v>
                </c:pt>
                <c:pt idx="8">
                  <c:v>Sales Executive</c:v>
                </c:pt>
                <c:pt idx="9">
                  <c:v>Sales Representative</c:v>
                </c:pt>
              </c:strCache>
            </c:strRef>
          </c:cat>
          <c:val>
            <c:numRef>
              <c:f>'KPI''s'!$Y$22:$Y$31</c:f>
              <c:numCache>
                <c:formatCode>0.00%</c:formatCode>
                <c:ptCount val="10"/>
                <c:pt idx="0">
                  <c:v>0.51053159478435306</c:v>
                </c:pt>
                <c:pt idx="1">
                  <c:v>0.50346878097125869</c:v>
                </c:pt>
                <c:pt idx="2">
                  <c:v>0.50202922077922074</c:v>
                </c:pt>
                <c:pt idx="3">
                  <c:v>0.49633550488599348</c:v>
                </c:pt>
                <c:pt idx="4">
                  <c:v>0.49880857823669578</c:v>
                </c:pt>
                <c:pt idx="5">
                  <c:v>0.49095295536791317</c:v>
                </c:pt>
                <c:pt idx="6">
                  <c:v>0.49681528662420382</c:v>
                </c:pt>
                <c:pt idx="7">
                  <c:v>0.50656847133757965</c:v>
                </c:pt>
                <c:pt idx="8">
                  <c:v>0.4822877498515733</c:v>
                </c:pt>
                <c:pt idx="9">
                  <c:v>0.49810719266786213</c:v>
                </c:pt>
              </c:numCache>
            </c:numRef>
          </c:val>
          <c:extLst>
            <c:ext xmlns:c16="http://schemas.microsoft.com/office/drawing/2014/chart" uri="{C3380CC4-5D6E-409C-BE32-E72D297353CC}">
              <c16:uniqueId val="{00000001-A69A-4E35-AAF6-3B7BD1AB4AB0}"/>
            </c:ext>
          </c:extLst>
        </c:ser>
        <c:dLbls>
          <c:dLblPos val="outEnd"/>
          <c:showLegendKey val="0"/>
          <c:showVal val="0"/>
          <c:showCatName val="0"/>
          <c:showSerName val="0"/>
          <c:showPercent val="0"/>
          <c:showBubbleSize val="0"/>
        </c:dLbls>
        <c:gapWidth val="219"/>
        <c:overlap val="-27"/>
        <c:axId val="243688111"/>
        <c:axId val="243701071"/>
        <c:extLst>
          <c:ext xmlns:c15="http://schemas.microsoft.com/office/drawing/2012/chart" uri="{02D57815-91ED-43cb-92C2-25804820EDAC}">
            <c15:filteredBarSeries>
              <c15:ser>
                <c:idx val="2"/>
                <c:order val="2"/>
                <c:tx>
                  <c:strRef>
                    <c:extLst>
                      <c:ext uri="{02D57815-91ED-43cb-92C2-25804820EDAC}">
                        <c15:formulaRef>
                          <c15:sqref>'KPI''s'!$Z$21</c15:sqref>
                        </c15:formulaRef>
                      </c:ext>
                    </c:extLst>
                    <c:strCache>
                      <c:ptCount val="1"/>
                    </c:strCache>
                  </c:strRef>
                </c:tx>
                <c:spPr>
                  <a:solidFill>
                    <a:schemeClr val="accent3"/>
                  </a:solidFill>
                  <a:ln>
                    <a:noFill/>
                  </a:ln>
                  <a:effectLst/>
                </c:spPr>
                <c:invertIfNegative val="0"/>
                <c:cat>
                  <c:strRef>
                    <c:extLst>
                      <c:ext uri="{02D57815-91ED-43cb-92C2-25804820EDAC}">
                        <c15:formulaRef>
                          <c15:sqref>'KPI''s'!$W$22:$W$31</c15:sqref>
                        </c15:formulaRef>
                      </c:ext>
                    </c:extLst>
                    <c:strCache>
                      <c:ptCount val="10"/>
                      <c:pt idx="0">
                        <c:v>Developer</c:v>
                      </c:pt>
                      <c:pt idx="1">
                        <c:v>Healthcare Representative</c:v>
                      </c:pt>
                      <c:pt idx="2">
                        <c:v>Human Resources</c:v>
                      </c:pt>
                      <c:pt idx="3">
                        <c:v>Laboratory Technician</c:v>
                      </c:pt>
                      <c:pt idx="4">
                        <c:v>Manager</c:v>
                      </c:pt>
                      <c:pt idx="5">
                        <c:v>Manufacturing Director</c:v>
                      </c:pt>
                      <c:pt idx="6">
                        <c:v>Research Director</c:v>
                      </c:pt>
                      <c:pt idx="7">
                        <c:v>Research Scientist</c:v>
                      </c:pt>
                      <c:pt idx="8">
                        <c:v>Sales Executive</c:v>
                      </c:pt>
                      <c:pt idx="9">
                        <c:v>Sales Representative</c:v>
                      </c:pt>
                    </c:strCache>
                  </c:strRef>
                </c:cat>
                <c:val>
                  <c:numRef>
                    <c:extLst>
                      <c:ext uri="{02D57815-91ED-43cb-92C2-25804820EDAC}">
                        <c15:formulaRef>
                          <c15:sqref>'KPI''s'!$Z$22:$Z$31</c15:sqref>
                        </c15:formulaRef>
                      </c:ext>
                    </c:extLst>
                    <c:numCache>
                      <c:formatCode>General</c:formatCode>
                      <c:ptCount val="10"/>
                    </c:numCache>
                  </c:numRef>
                </c:val>
                <c:extLst>
                  <c:ext xmlns:c16="http://schemas.microsoft.com/office/drawing/2014/chart" uri="{C3380CC4-5D6E-409C-BE32-E72D297353CC}">
                    <c16:uniqueId val="{00000002-A69A-4E35-AAF6-3B7BD1AB4AB0}"/>
                  </c:ext>
                </c:extLst>
              </c15:ser>
            </c15:filteredBarSeries>
            <c15:filteredBarSeries>
              <c15:ser>
                <c:idx val="3"/>
                <c:order val="3"/>
                <c:tx>
                  <c:strRef>
                    <c:extLst xmlns:c15="http://schemas.microsoft.com/office/drawing/2012/chart">
                      <c:ext xmlns:c15="http://schemas.microsoft.com/office/drawing/2012/chart" uri="{02D57815-91ED-43cb-92C2-25804820EDAC}">
                        <c15:formulaRef>
                          <c15:sqref>'KPI''s'!$AA$21</c15:sqref>
                        </c15:formulaRef>
                      </c:ext>
                    </c:extLst>
                    <c:strCache>
                      <c:ptCount val="1"/>
                    </c:strCache>
                  </c:strRef>
                </c:tx>
                <c:spPr>
                  <a:solidFill>
                    <a:schemeClr val="accent4"/>
                  </a:solidFill>
                  <a:ln>
                    <a:noFill/>
                  </a:ln>
                  <a:effectLst/>
                </c:spPr>
                <c:invertIfNegative val="0"/>
                <c:cat>
                  <c:strRef>
                    <c:extLst xmlns:c15="http://schemas.microsoft.com/office/drawing/2012/chart">
                      <c:ext xmlns:c15="http://schemas.microsoft.com/office/drawing/2012/chart" uri="{02D57815-91ED-43cb-92C2-25804820EDAC}">
                        <c15:formulaRef>
                          <c15:sqref>'KPI''s'!$W$22:$W$31</c15:sqref>
                        </c15:formulaRef>
                      </c:ext>
                    </c:extLst>
                    <c:strCache>
                      <c:ptCount val="10"/>
                      <c:pt idx="0">
                        <c:v>Developer</c:v>
                      </c:pt>
                      <c:pt idx="1">
                        <c:v>Healthcare Representative</c:v>
                      </c:pt>
                      <c:pt idx="2">
                        <c:v>Human Resources</c:v>
                      </c:pt>
                      <c:pt idx="3">
                        <c:v>Laboratory Technician</c:v>
                      </c:pt>
                      <c:pt idx="4">
                        <c:v>Manager</c:v>
                      </c:pt>
                      <c:pt idx="5">
                        <c:v>Manufacturing Director</c:v>
                      </c:pt>
                      <c:pt idx="6">
                        <c:v>Research Director</c:v>
                      </c:pt>
                      <c:pt idx="7">
                        <c:v>Research Scientist</c:v>
                      </c:pt>
                      <c:pt idx="8">
                        <c:v>Sales Executive</c:v>
                      </c:pt>
                      <c:pt idx="9">
                        <c:v>Sales Representative</c:v>
                      </c:pt>
                    </c:strCache>
                  </c:strRef>
                </c:cat>
                <c:val>
                  <c:numRef>
                    <c:extLst xmlns:c15="http://schemas.microsoft.com/office/drawing/2012/chart">
                      <c:ext xmlns:c15="http://schemas.microsoft.com/office/drawing/2012/chart" uri="{02D57815-91ED-43cb-92C2-25804820EDAC}">
                        <c15:formulaRef>
                          <c15:sqref>'KPI''s'!$AA$22:$AA$31</c15:sqref>
                        </c15:formulaRef>
                      </c:ext>
                    </c:extLst>
                    <c:numCache>
                      <c:formatCode>General</c:formatCode>
                      <c:ptCount val="10"/>
                    </c:numCache>
                  </c:numRef>
                </c:val>
                <c:extLst xmlns:c15="http://schemas.microsoft.com/office/drawing/2012/chart">
                  <c:ext xmlns:c16="http://schemas.microsoft.com/office/drawing/2014/chart" uri="{C3380CC4-5D6E-409C-BE32-E72D297353CC}">
                    <c16:uniqueId val="{00000003-A69A-4E35-AAF6-3B7BD1AB4AB0}"/>
                  </c:ext>
                </c:extLst>
              </c15:ser>
            </c15:filteredBarSeries>
          </c:ext>
        </c:extLst>
      </c:barChart>
      <c:catAx>
        <c:axId val="2436881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243701071"/>
        <c:crosses val="autoZero"/>
        <c:auto val="1"/>
        <c:lblAlgn val="ctr"/>
        <c:lblOffset val="100"/>
        <c:noMultiLvlLbl val="0"/>
      </c:catAx>
      <c:valAx>
        <c:axId val="243701071"/>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243688111"/>
        <c:crosses val="autoZero"/>
        <c:crossBetween val="between"/>
      </c:valAx>
      <c:spPr>
        <a:noFill/>
        <a:ln>
          <a:noFill/>
        </a:ln>
        <a:effectLst/>
      </c:spPr>
    </c:plotArea>
    <c:legend>
      <c:legendPos val="t"/>
      <c:layout>
        <c:manualLayout>
          <c:xMode val="edge"/>
          <c:yMode val="edge"/>
          <c:x val="0.35915622763063709"/>
          <c:y val="0.17001146788990826"/>
          <c:w val="0.43509663564781675"/>
          <c:h val="0.10249494329263888"/>
        </c:manualLayout>
      </c:layout>
      <c:overlay val="0"/>
      <c:spPr>
        <a:solidFill>
          <a:schemeClr val="bg1">
            <a:lumMod val="75000"/>
          </a:schemeClr>
        </a:solid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bg1">
        <a:lumMod val="95000"/>
      </a:schemeClr>
    </a:solidFill>
    <a:ln w="9525" cap="flat" cmpd="sng" algn="ctr">
      <a:solidFill>
        <a:schemeClr val="tx1">
          <a:lumMod val="15000"/>
          <a:lumOff val="85000"/>
        </a:schemeClr>
      </a:solidFill>
      <a:round/>
    </a:ln>
    <a:effectLst/>
  </c:spPr>
  <c:txPr>
    <a:bodyPr/>
    <a:lstStyle/>
    <a:p>
      <a:pPr>
        <a:defRPr lang="en-US" sz="1000" b="0" i="0" u="none" strike="noStrike" kern="1200" baseline="0">
          <a:solidFill>
            <a:schemeClr val="tx1"/>
          </a:solidFill>
          <a:latin typeface="+mn-lt"/>
          <a:ea typeface="+mn-ea"/>
          <a:cs typeface="+mn-cs"/>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Retention Project Final Dashboard.xlsx]KPI's!PivotTable3</c:name>
    <c:fmtId val="-1"/>
  </c:pivotSource>
  <c:chart>
    <c:title>
      <c:tx>
        <c:rich>
          <a:bodyPr rot="0" spcFirstLastPara="1" vertOverflow="ellipsis" vert="horz" wrap="square" anchor="ctr" anchorCtr="1"/>
          <a:lstStyle/>
          <a:p>
            <a:pPr>
              <a:defRPr lang="en-US" sz="1200" b="0" i="0" u="none" strike="noStrike" kern="1200" spc="0" baseline="0">
                <a:solidFill>
                  <a:schemeClr val="tx1"/>
                </a:solidFill>
                <a:latin typeface="+mn-lt"/>
                <a:ea typeface="+mn-ea"/>
                <a:cs typeface="+mn-cs"/>
              </a:defRPr>
            </a:pPr>
            <a:r>
              <a:rPr lang="en-US" sz="1400" b="1">
                <a:solidFill>
                  <a:schemeClr val="accent1">
                    <a:lumMod val="50000"/>
                  </a:schemeClr>
                </a:solidFill>
              </a:rPr>
              <a:t>Depatment-wise count of Employees</a:t>
            </a:r>
          </a:p>
          <a:p>
            <a:pPr>
              <a:defRPr/>
            </a:pPr>
            <a:endParaRPr lang="en-IN" sz="1400" b="1">
              <a:solidFill>
                <a:schemeClr val="accent1">
                  <a:lumMod val="50000"/>
                </a:schemeClr>
              </a:solidFill>
            </a:endParaRPr>
          </a:p>
        </c:rich>
      </c:tx>
      <c:layout>
        <c:manualLayout>
          <c:xMode val="edge"/>
          <c:yMode val="edge"/>
          <c:x val="0.30750695280943718"/>
          <c:y val="6.8793084769729909E-2"/>
        </c:manualLayout>
      </c:layout>
      <c:overlay val="0"/>
      <c:spPr>
        <a:solidFill>
          <a:schemeClr val="bg1">
            <a:lumMod val="75000"/>
          </a:schemeClr>
        </a:solidFill>
        <a:ln>
          <a:noFill/>
        </a:ln>
        <a:effectLst/>
      </c:spPr>
      <c:txPr>
        <a:bodyPr rot="0" spcFirstLastPara="1" vertOverflow="ellipsis" vert="horz" wrap="square" anchor="ctr" anchorCtr="1"/>
        <a:lstStyle/>
        <a:p>
          <a:pPr>
            <a:defRPr lang="en-US" sz="12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a:sp3d/>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lang="en-US" sz="1600" b="1" i="0" u="none" strike="noStrike" kern="1200" baseline="0">
                  <a:solidFill>
                    <a:srgbClr val="FF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600" b="1" i="0" u="none" strike="noStrike" kern="1200" baseline="0">
                  <a:solidFill>
                    <a:srgbClr val="FF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pivotFmt>
      <c:pivotFmt>
        <c:idx val="6"/>
        <c:spPr>
          <a:solidFill>
            <a:schemeClr val="accent1"/>
          </a:solidFill>
          <a:ln>
            <a:noFill/>
          </a:ln>
          <a:effectLst/>
          <a:sp3d/>
        </c:spPr>
        <c:marker>
          <c:symbol val="none"/>
        </c:marker>
      </c:pivotFmt>
      <c:pivotFmt>
        <c:idx val="7"/>
        <c:spPr>
          <a:solidFill>
            <a:schemeClr val="accent1"/>
          </a:solidFill>
          <a:ln>
            <a:noFill/>
          </a:ln>
          <a:effectLst/>
          <a:sp3d/>
        </c:spPr>
        <c:marker>
          <c:symbol val="none"/>
        </c:marker>
      </c:pivotFmt>
      <c:pivotFmt>
        <c:idx val="8"/>
        <c:spPr>
          <a:solidFill>
            <a:schemeClr val="accent1"/>
          </a:solidFill>
          <a:ln>
            <a:noFill/>
          </a:ln>
          <a:effectLst/>
          <a:sp3d/>
        </c:spPr>
        <c:marker>
          <c:symbol val="none"/>
        </c:marker>
      </c:pivotFmt>
      <c:pivotFmt>
        <c:idx val="9"/>
        <c:spPr>
          <a:solidFill>
            <a:schemeClr val="accent1"/>
          </a:solidFill>
          <a:ln>
            <a:noFill/>
          </a:ln>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7.4786938397406202E-2"/>
          <c:y val="0.20754419822731282"/>
          <c:w val="0.89679546351071782"/>
          <c:h val="0.52870550401696881"/>
        </c:manualLayout>
      </c:layout>
      <c:bar3DChart>
        <c:barDir val="col"/>
        <c:grouping val="stacked"/>
        <c:varyColors val="0"/>
        <c:ser>
          <c:idx val="0"/>
          <c:order val="0"/>
          <c:tx>
            <c:strRef>
              <c:f>'KPI''s'!$J$31</c:f>
              <c:strCache>
                <c:ptCount val="1"/>
                <c:pt idx="0">
                  <c:v>Total</c:v>
                </c:pt>
              </c:strCache>
            </c:strRef>
          </c:tx>
          <c:spPr>
            <a:solidFill>
              <a:srgbClr val="0070C0"/>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'KPI''s'!$I$32:$I$38</c:f>
              <c:strCache>
                <c:ptCount val="6"/>
                <c:pt idx="0">
                  <c:v>Hardware</c:v>
                </c:pt>
                <c:pt idx="1">
                  <c:v>Human Resources</c:v>
                </c:pt>
                <c:pt idx="2">
                  <c:v>Research &amp; Development</c:v>
                </c:pt>
                <c:pt idx="3">
                  <c:v>Sales</c:v>
                </c:pt>
                <c:pt idx="4">
                  <c:v>Software</c:v>
                </c:pt>
                <c:pt idx="5">
                  <c:v>Support</c:v>
                </c:pt>
              </c:strCache>
            </c:strRef>
          </c:cat>
          <c:val>
            <c:numRef>
              <c:f>'KPI''s'!$J$32:$J$38</c:f>
              <c:numCache>
                <c:formatCode>General</c:formatCode>
                <c:ptCount val="6"/>
                <c:pt idx="0">
                  <c:v>8169</c:v>
                </c:pt>
                <c:pt idx="1">
                  <c:v>8418</c:v>
                </c:pt>
                <c:pt idx="2">
                  <c:v>8319</c:v>
                </c:pt>
                <c:pt idx="3">
                  <c:v>8453</c:v>
                </c:pt>
                <c:pt idx="4">
                  <c:v>8336</c:v>
                </c:pt>
                <c:pt idx="5">
                  <c:v>8305</c:v>
                </c:pt>
              </c:numCache>
            </c:numRef>
          </c:val>
          <c:extLst>
            <c:ext xmlns:c16="http://schemas.microsoft.com/office/drawing/2014/chart" uri="{C3380CC4-5D6E-409C-BE32-E72D297353CC}">
              <c16:uniqueId val="{00000000-EEBF-476B-9246-1CC9CA8CAD17}"/>
            </c:ext>
          </c:extLst>
        </c:ser>
        <c:dLbls>
          <c:showLegendKey val="0"/>
          <c:showVal val="1"/>
          <c:showCatName val="0"/>
          <c:showSerName val="0"/>
          <c:showPercent val="0"/>
          <c:showBubbleSize val="0"/>
        </c:dLbls>
        <c:gapWidth val="150"/>
        <c:shape val="box"/>
        <c:axId val="683558016"/>
        <c:axId val="135770128"/>
        <c:axId val="0"/>
      </c:bar3DChart>
      <c:catAx>
        <c:axId val="68355801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135770128"/>
        <c:crosses val="autoZero"/>
        <c:auto val="1"/>
        <c:lblAlgn val="ctr"/>
        <c:lblOffset val="100"/>
        <c:noMultiLvlLbl val="0"/>
      </c:catAx>
      <c:valAx>
        <c:axId val="135770128"/>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683558016"/>
        <c:crosses val="autoZero"/>
        <c:crossBetween val="between"/>
      </c:valAx>
      <c:spPr>
        <a:noFill/>
        <a:ln w="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lumMod val="15000"/>
          <a:lumOff val="85000"/>
        </a:schemeClr>
      </a:solidFill>
      <a:round/>
    </a:ln>
    <a:effectLst/>
  </c:spPr>
  <c:txPr>
    <a:bodyPr/>
    <a:lstStyle/>
    <a:p>
      <a:pPr>
        <a:defRPr lang="en-US" sz="1000" b="0" i="0" u="none" strike="noStrike" kern="1200" baseline="0">
          <a:solidFill>
            <a:schemeClr val="tx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[Employee_Retention_Dashboard Final Sheet(1).xlsx]KPI's!PivotTable2</c:name>
    <c:fmtId val="8"/>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200" b="1" i="0" u="none" strike="noStrike" kern="1200" spc="0" baseline="0">
                <a:solidFill>
                  <a:schemeClr val="accent1">
                    <a:lumMod val="50000"/>
                  </a:schemeClr>
                </a:solidFill>
                <a:latin typeface="+mn-lt"/>
                <a:ea typeface="+mn-ea"/>
                <a:cs typeface="+mn-cs"/>
              </a:rPr>
              <a:t>Percentage</a:t>
            </a:r>
            <a:r>
              <a:rPr lang="en-US" sz="1800" b="1" i="0" baseline="0">
                <a:effectLst/>
              </a:rPr>
              <a:t> </a:t>
            </a:r>
            <a:r>
              <a:rPr lang="en-US" sz="1200" b="1" i="0" u="none" strike="noStrike" kern="1200" spc="0" baseline="0">
                <a:solidFill>
                  <a:schemeClr val="accent1">
                    <a:lumMod val="50000"/>
                  </a:schemeClr>
                </a:solidFill>
                <a:latin typeface="+mn-lt"/>
                <a:ea typeface="+mn-ea"/>
                <a:cs typeface="+mn-cs"/>
              </a:rPr>
              <a:t>of employees based on Gender</a:t>
            </a:r>
            <a:endParaRPr lang="en-IN" sz="1200" b="1" i="0" u="none" strike="noStrike" kern="1200" spc="0" baseline="0">
              <a:solidFill>
                <a:schemeClr val="accent1">
                  <a:lumMod val="50000"/>
                </a:schemeClr>
              </a:solidFill>
              <a:latin typeface="+mn-lt"/>
              <a:ea typeface="+mn-ea"/>
              <a:cs typeface="+mn-cs"/>
            </a:endParaRPr>
          </a:p>
        </c:rich>
      </c:tx>
      <c:layout>
        <c:manualLayout>
          <c:xMode val="edge"/>
          <c:yMode val="edge"/>
          <c:x val="0.23376294085624114"/>
          <c:y val="5.7932295748729483E-2"/>
        </c:manualLayout>
      </c:layout>
      <c:overlay val="0"/>
      <c:spPr>
        <a:solidFill>
          <a:schemeClr val="bg1">
            <a:lumMod val="75000"/>
          </a:schemeClr>
        </a:solid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pivotFmt>
      <c:pivotFmt>
        <c:idx val="1"/>
        <c:spPr>
          <a:solidFill>
            <a:schemeClr val="accent1"/>
          </a:solidFill>
          <a:ln w="25400">
            <a:solidFill>
              <a:schemeClr val="lt1"/>
            </a:solidFill>
          </a:ln>
          <a:effectLst/>
          <a:sp3d contourW="25400">
            <a:contourClr>
              <a:schemeClr val="lt1"/>
            </a:contourClr>
          </a:sp3d>
        </c:spPr>
        <c:marker>
          <c:symbol val="none"/>
        </c:marker>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separator>
</c:separator>
          <c:extLst>
            <c:ext xmlns:c15="http://schemas.microsoft.com/office/drawing/2012/chart" uri="{CE6537A1-D6FC-4f65-9D91-7224C49458BB}"/>
          </c:extLst>
        </c:dLbl>
      </c:pivotFmt>
      <c:pivotFmt>
        <c:idx val="5"/>
        <c:spPr>
          <a:solidFill>
            <a:srgbClr val="FAEA1E"/>
          </a:solidFill>
          <a:ln w="25400">
            <a:solidFill>
              <a:schemeClr val="lt1"/>
            </a:solidFill>
          </a:ln>
          <a:effectLst/>
          <a:sp3d contourW="25400">
            <a:contourClr>
              <a:schemeClr val="lt1"/>
            </a:contourClr>
          </a:sp3d>
        </c:spPr>
        <c:dLbl>
          <c:idx val="0"/>
          <c:layout>
            <c:manualLayout>
              <c:x val="-0.28592441980936595"/>
              <c:y val="6.2458885677264446E-3"/>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Lst>
        </c:dLbl>
      </c:pivotFmt>
      <c:pivotFmt>
        <c:idx val="6"/>
        <c:spPr>
          <a:solidFill>
            <a:schemeClr val="accent6"/>
          </a:solidFill>
          <a:ln w="25400">
            <a:solidFill>
              <a:schemeClr val="lt1"/>
            </a:solidFill>
          </a:ln>
          <a:effectLst/>
          <a:sp3d contourW="25400">
            <a:contourClr>
              <a:schemeClr val="lt1"/>
            </a:contourClr>
          </a:sp3d>
        </c:spPr>
        <c:dLbl>
          <c:idx val="0"/>
          <c:layout>
            <c:manualLayout>
              <c:x val="0.23285355366763363"/>
              <c:y val="-8.0779427887969699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Lst>
        </c:dLbl>
      </c:pivotFmt>
      <c:pivotFmt>
        <c:idx val="7"/>
        <c:spPr>
          <a:solidFill>
            <a:schemeClr val="accent5"/>
          </a:solidFill>
          <a:ln w="25400">
            <a:noFill/>
          </a:ln>
          <a:effectLst/>
          <a:sp3d/>
        </c:spPr>
      </c:pivotFmt>
      <c:pivotFmt>
        <c:idx val="8"/>
        <c:spPr>
          <a:solidFill>
            <a:schemeClr val="accent1"/>
          </a:solidFill>
          <a:ln w="25400">
            <a:noFill/>
          </a:ln>
          <a:effectLst/>
          <a:sp3d/>
        </c:spPr>
        <c:dLbl>
          <c:idx val="0"/>
          <c:layout>
            <c:manualLayout>
              <c:x val="0.23693535018648978"/>
              <c:y val="9.7525665304495163E-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separator>
</c:separator>
          <c:extLst>
            <c:ext xmlns:c15="http://schemas.microsoft.com/office/drawing/2012/chart" uri="{CE6537A1-D6FC-4f65-9D91-7224C49458BB}"/>
          </c:extLst>
        </c:dLbl>
      </c:pivotFmt>
      <c:pivotFmt>
        <c:idx val="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separator>
</c:separator>
          <c:extLst>
            <c:ext xmlns:c15="http://schemas.microsoft.com/office/drawing/2012/chart" uri="{CE6537A1-D6FC-4f65-9D91-7224C49458BB}"/>
          </c:extLst>
        </c:dLbl>
      </c:pivotFmt>
      <c:pivotFmt>
        <c:idx val="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separator>
</c:separator>
          <c:extLst>
            <c:ext xmlns:c15="http://schemas.microsoft.com/office/drawing/2012/chart" uri="{CE6537A1-D6FC-4f65-9D91-7224C49458BB}"/>
          </c:extLst>
        </c:dLbl>
      </c:pivotFmt>
      <c:pivotFmt>
        <c:idx val="11"/>
        <c:spPr>
          <a:solidFill>
            <a:schemeClr val="accent5"/>
          </a:solidFill>
          <a:ln w="25400">
            <a:noFill/>
          </a:ln>
          <a:effectLst/>
          <a:sp3d/>
        </c:spPr>
      </c:pivotFmt>
      <c:pivotFmt>
        <c:idx val="12"/>
        <c:spPr>
          <a:solidFill>
            <a:schemeClr val="accent1"/>
          </a:solidFill>
          <a:ln w="25400">
            <a:noFill/>
          </a:ln>
          <a:effectLst/>
          <a:sp3d/>
        </c:spPr>
        <c:dLbl>
          <c:idx val="0"/>
          <c:layout>
            <c:manualLayout>
              <c:x val="0.23693535018648978"/>
              <c:y val="9.7525665304495163E-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separator>
</c:separator>
          <c:extLst>
            <c:ext xmlns:c15="http://schemas.microsoft.com/office/drawing/2012/chart" uri="{CE6537A1-D6FC-4f65-9D91-7224C49458BB}"/>
          </c:extLst>
        </c:dLbl>
      </c:pivotFmt>
      <c:pivotFmt>
        <c:idx val="1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separator>
</c:separator>
          <c:extLst>
            <c:ext xmlns:c15="http://schemas.microsoft.com/office/drawing/2012/chart" uri="{CE6537A1-D6FC-4f65-9D91-7224C49458BB}"/>
          </c:extLst>
        </c:dLbl>
      </c:pivotFmt>
      <c:pivotFmt>
        <c:idx val="14"/>
        <c:spPr>
          <a:solidFill>
            <a:schemeClr val="accent5"/>
          </a:solidFill>
          <a:ln w="25400">
            <a:noFill/>
          </a:ln>
          <a:effectLst/>
          <a:sp3d/>
        </c:spPr>
      </c:pivotFmt>
      <c:pivotFmt>
        <c:idx val="15"/>
        <c:spPr>
          <a:solidFill>
            <a:schemeClr val="accent1"/>
          </a:solidFill>
          <a:ln w="25400">
            <a:noFill/>
          </a:ln>
          <a:effectLst/>
          <a:sp3d/>
        </c:spPr>
        <c:dLbl>
          <c:idx val="0"/>
          <c:layout>
            <c:manualLayout>
              <c:x val="0.23693535018648978"/>
              <c:y val="9.7525665304495163E-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separator>
</c:separator>
          <c:extLst>
            <c:ext xmlns:c15="http://schemas.microsoft.com/office/drawing/2012/chart" uri="{CE6537A1-D6FC-4f65-9D91-7224C49458BB}"/>
          </c:extLst>
        </c:dLbl>
      </c:pivotFmt>
    </c:pivotFmts>
    <c:view3D>
      <c:rotX val="30"/>
      <c:rotY val="1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9.2849014765304841E-2"/>
          <c:y val="0.15125354841104346"/>
          <c:w val="0.82016084749274754"/>
          <c:h val="0.80742576605635141"/>
        </c:manualLayout>
      </c:layout>
      <c:pie3DChart>
        <c:varyColors val="1"/>
        <c:ser>
          <c:idx val="0"/>
          <c:order val="0"/>
          <c:tx>
            <c:strRef>
              <c:f>'KPI''s'!$S$28</c:f>
              <c:strCache>
                <c:ptCount val="1"/>
                <c:pt idx="0">
                  <c:v>Total</c:v>
                </c:pt>
              </c:strCache>
            </c:strRef>
          </c:tx>
          <c:dPt>
            <c:idx val="0"/>
            <c:bubble3D val="0"/>
            <c:spPr>
              <a:solidFill>
                <a:schemeClr val="accent5"/>
              </a:solidFill>
              <a:ln w="25400">
                <a:noFill/>
              </a:ln>
              <a:effectLst/>
              <a:sp3d/>
            </c:spPr>
            <c:extLst>
              <c:ext xmlns:c16="http://schemas.microsoft.com/office/drawing/2014/chart" uri="{C3380CC4-5D6E-409C-BE32-E72D297353CC}">
                <c16:uniqueId val="{00000001-219B-423C-B092-69C4C4BDC2D4}"/>
              </c:ext>
            </c:extLst>
          </c:dPt>
          <c:dPt>
            <c:idx val="1"/>
            <c:bubble3D val="0"/>
            <c:spPr>
              <a:solidFill>
                <a:schemeClr val="accent2"/>
              </a:solidFill>
              <a:ln w="25400">
                <a:noFill/>
              </a:ln>
              <a:effectLst/>
              <a:sp3d/>
            </c:spPr>
            <c:extLst>
              <c:ext xmlns:c16="http://schemas.microsoft.com/office/drawing/2014/chart" uri="{C3380CC4-5D6E-409C-BE32-E72D297353CC}">
                <c16:uniqueId val="{00000003-219B-423C-B092-69C4C4BDC2D4}"/>
              </c:ext>
            </c:extLst>
          </c:dPt>
          <c:dLbls>
            <c:dLbl>
              <c:idx val="1"/>
              <c:layout>
                <c:manualLayout>
                  <c:x val="0.23693535018648978"/>
                  <c:y val="9.7525665304495163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3-219B-423C-B092-69C4C4BDC2D4}"/>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'KPI''s'!$R$29:$R$31</c:f>
              <c:strCache>
                <c:ptCount val="2"/>
                <c:pt idx="0">
                  <c:v>Female</c:v>
                </c:pt>
                <c:pt idx="1">
                  <c:v>Male</c:v>
                </c:pt>
              </c:strCache>
            </c:strRef>
          </c:cat>
          <c:val>
            <c:numRef>
              <c:f>'KPI''s'!$S$29:$S$31</c:f>
              <c:numCache>
                <c:formatCode>0.00%</c:formatCode>
                <c:ptCount val="2"/>
                <c:pt idx="0">
                  <c:v>0.49881999999999999</c:v>
                </c:pt>
                <c:pt idx="1">
                  <c:v>0.50117999999999996</c:v>
                </c:pt>
              </c:numCache>
            </c:numRef>
          </c:val>
          <c:extLst>
            <c:ext xmlns:c16="http://schemas.microsoft.com/office/drawing/2014/chart" uri="{C3380CC4-5D6E-409C-BE32-E72D297353CC}">
              <c16:uniqueId val="{00000004-219B-423C-B092-69C4C4BDC2D4}"/>
            </c:ext>
          </c:extLst>
        </c:ser>
        <c:dLbls>
          <c:dLblPos val="bestFit"/>
          <c:showLegendKey val="0"/>
          <c:showVal val="1"/>
          <c:showCatName val="0"/>
          <c:showSerName val="0"/>
          <c:showPercent val="0"/>
          <c:showBubbleSize val="0"/>
          <c:showLeaderLines val="1"/>
        </c:dLbls>
      </c:pie3DChart>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Reversed" id="25">
  <a:schemeClr val="accent5"/>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0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cs:styleClr val="auto"/>
    </cs:fontRef>
    <cs:spPr/>
    <cs:defRPr sz="900"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440"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ata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F57FC3-6DCE-41A3-92FD-3C543D582764}"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12692006-5A0A-4057-8BA7-BE10A17870F7}">
      <dgm:prSet/>
      <dgm:spPr/>
      <dgm:t>
        <a:bodyPr/>
        <a:lstStyle/>
        <a:p>
          <a:pPr>
            <a:lnSpc>
              <a:spcPct val="100000"/>
            </a:lnSpc>
            <a:defRPr cap="all"/>
          </a:pPr>
          <a:r>
            <a:rPr lang="en-IN" dirty="0">
              <a:latin typeface="Amasis MT Pro Medium" panose="02040604050005020304" pitchFamily="18" charset="0"/>
            </a:rPr>
            <a:t>Introduction &amp; Problem Statement</a:t>
          </a:r>
          <a:endParaRPr lang="en-US" dirty="0">
            <a:latin typeface="Amasis MT Pro Medium" panose="02040604050005020304" pitchFamily="18" charset="0"/>
          </a:endParaRPr>
        </a:p>
      </dgm:t>
    </dgm:pt>
    <dgm:pt modelId="{0DD81470-204F-448E-87C9-E17648BA7007}" type="parTrans" cxnId="{EA7E01AC-6ED7-4841-974A-304DB4055489}">
      <dgm:prSet/>
      <dgm:spPr/>
      <dgm:t>
        <a:bodyPr/>
        <a:lstStyle/>
        <a:p>
          <a:endParaRPr lang="en-US"/>
        </a:p>
      </dgm:t>
    </dgm:pt>
    <dgm:pt modelId="{F2452B45-2DA7-4172-810E-4A0E1D89BAE0}" type="sibTrans" cxnId="{EA7E01AC-6ED7-4841-974A-304DB4055489}">
      <dgm:prSet/>
      <dgm:spPr/>
      <dgm:t>
        <a:bodyPr/>
        <a:lstStyle/>
        <a:p>
          <a:pPr>
            <a:lnSpc>
              <a:spcPct val="100000"/>
            </a:lnSpc>
          </a:pPr>
          <a:endParaRPr lang="en-US"/>
        </a:p>
      </dgm:t>
    </dgm:pt>
    <dgm:pt modelId="{FB6C8AAF-A113-4121-89FF-AFD06A2E4CB6}">
      <dgm:prSet custT="1"/>
      <dgm:spPr/>
      <dgm:t>
        <a:bodyPr/>
        <a:lstStyle/>
        <a:p>
          <a:pPr>
            <a:lnSpc>
              <a:spcPct val="100000"/>
            </a:lnSpc>
            <a:defRPr cap="all"/>
          </a:pPr>
          <a:r>
            <a:rPr lang="en-IN" sz="1500" dirty="0">
              <a:latin typeface="Amasis MT Pro Medium" panose="02040604050005020304" pitchFamily="18" charset="0"/>
            </a:rPr>
            <a:t>Business Objective</a:t>
          </a:r>
          <a:endParaRPr lang="en-US" sz="1500" dirty="0">
            <a:latin typeface="Amasis MT Pro Medium" panose="02040604050005020304" pitchFamily="18" charset="0"/>
          </a:endParaRPr>
        </a:p>
      </dgm:t>
    </dgm:pt>
    <dgm:pt modelId="{B3074B51-271E-429A-BBA7-9A9736FA7D47}" type="parTrans" cxnId="{999948C4-933D-4B2E-863A-CC9E1BF8E33D}">
      <dgm:prSet/>
      <dgm:spPr/>
      <dgm:t>
        <a:bodyPr/>
        <a:lstStyle/>
        <a:p>
          <a:endParaRPr lang="en-US"/>
        </a:p>
      </dgm:t>
    </dgm:pt>
    <dgm:pt modelId="{B0171E78-1805-47F2-84AF-B7B05BA50A20}" type="sibTrans" cxnId="{999948C4-933D-4B2E-863A-CC9E1BF8E33D}">
      <dgm:prSet/>
      <dgm:spPr/>
      <dgm:t>
        <a:bodyPr/>
        <a:lstStyle/>
        <a:p>
          <a:pPr>
            <a:lnSpc>
              <a:spcPct val="100000"/>
            </a:lnSpc>
          </a:pPr>
          <a:endParaRPr lang="en-US"/>
        </a:p>
      </dgm:t>
    </dgm:pt>
    <dgm:pt modelId="{5B857DEF-6B16-427C-9D8A-8BB8B0E75779}">
      <dgm:prSet/>
      <dgm:spPr/>
      <dgm:t>
        <a:bodyPr/>
        <a:lstStyle/>
        <a:p>
          <a:pPr>
            <a:lnSpc>
              <a:spcPct val="100000"/>
            </a:lnSpc>
            <a:defRPr cap="all"/>
          </a:pPr>
          <a:r>
            <a:rPr lang="en-IN" dirty="0">
              <a:latin typeface="Amasis MT Pro Medium" panose="02040604050005020304" pitchFamily="18" charset="0"/>
            </a:rPr>
            <a:t>KPIs</a:t>
          </a:r>
          <a:endParaRPr lang="en-US" dirty="0">
            <a:latin typeface="Amasis MT Pro Medium" panose="02040604050005020304" pitchFamily="18" charset="0"/>
          </a:endParaRPr>
        </a:p>
      </dgm:t>
    </dgm:pt>
    <dgm:pt modelId="{1D970D90-E7A4-4216-8EB7-5F0DD16A77B0}" type="parTrans" cxnId="{553AEEF7-EAD9-47B3-98DE-E872EEAD7EEA}">
      <dgm:prSet/>
      <dgm:spPr/>
      <dgm:t>
        <a:bodyPr/>
        <a:lstStyle/>
        <a:p>
          <a:endParaRPr lang="en-US"/>
        </a:p>
      </dgm:t>
    </dgm:pt>
    <dgm:pt modelId="{C9027E26-BD43-4C72-B341-A67E49108CB3}" type="sibTrans" cxnId="{553AEEF7-EAD9-47B3-98DE-E872EEAD7EEA}">
      <dgm:prSet/>
      <dgm:spPr/>
      <dgm:t>
        <a:bodyPr/>
        <a:lstStyle/>
        <a:p>
          <a:pPr>
            <a:lnSpc>
              <a:spcPct val="100000"/>
            </a:lnSpc>
          </a:pPr>
          <a:endParaRPr lang="en-US"/>
        </a:p>
      </dgm:t>
    </dgm:pt>
    <dgm:pt modelId="{42A89EE8-11D2-4851-BB98-F4B8D6368DB5}">
      <dgm:prSet/>
      <dgm:spPr/>
      <dgm:t>
        <a:bodyPr/>
        <a:lstStyle/>
        <a:p>
          <a:pPr>
            <a:lnSpc>
              <a:spcPct val="100000"/>
            </a:lnSpc>
            <a:defRPr cap="all"/>
          </a:pPr>
          <a:r>
            <a:rPr lang="en-IN" dirty="0">
              <a:latin typeface="Amasis MT Pro Medium" panose="02040604050005020304" pitchFamily="18" charset="0"/>
            </a:rPr>
            <a:t>Dashboard</a:t>
          </a:r>
          <a:endParaRPr lang="en-US" dirty="0">
            <a:latin typeface="Amasis MT Pro Medium" panose="02040604050005020304" pitchFamily="18" charset="0"/>
          </a:endParaRPr>
        </a:p>
      </dgm:t>
    </dgm:pt>
    <dgm:pt modelId="{931B76A9-F2DD-4A4B-B8AB-74E1A82571D2}" type="parTrans" cxnId="{8A1BA6E6-2D1C-4351-A295-3DA16CE15CEC}">
      <dgm:prSet/>
      <dgm:spPr/>
      <dgm:t>
        <a:bodyPr/>
        <a:lstStyle/>
        <a:p>
          <a:endParaRPr lang="en-US"/>
        </a:p>
      </dgm:t>
    </dgm:pt>
    <dgm:pt modelId="{4B4EA075-2719-48BE-A86E-6C2C27BE0D40}" type="sibTrans" cxnId="{8A1BA6E6-2D1C-4351-A295-3DA16CE15CEC}">
      <dgm:prSet/>
      <dgm:spPr/>
      <dgm:t>
        <a:bodyPr/>
        <a:lstStyle/>
        <a:p>
          <a:pPr>
            <a:lnSpc>
              <a:spcPct val="100000"/>
            </a:lnSpc>
          </a:pPr>
          <a:endParaRPr lang="en-US"/>
        </a:p>
      </dgm:t>
    </dgm:pt>
    <dgm:pt modelId="{E729FD1C-9D84-4B80-BAB7-70366BC2565C}">
      <dgm:prSet/>
      <dgm:spPr/>
      <dgm:t>
        <a:bodyPr/>
        <a:lstStyle/>
        <a:p>
          <a:pPr>
            <a:lnSpc>
              <a:spcPct val="100000"/>
            </a:lnSpc>
            <a:defRPr cap="all"/>
          </a:pPr>
          <a:r>
            <a:rPr lang="en-IN" dirty="0">
              <a:latin typeface="Amasis MT Pro Medium" panose="02040604050005020304" pitchFamily="18" charset="0"/>
            </a:rPr>
            <a:t>Conclusion</a:t>
          </a:r>
          <a:endParaRPr lang="en-US" dirty="0">
            <a:latin typeface="Amasis MT Pro Medium" panose="02040604050005020304" pitchFamily="18" charset="0"/>
          </a:endParaRPr>
        </a:p>
      </dgm:t>
    </dgm:pt>
    <dgm:pt modelId="{D33D71D9-7C8D-47A0-B8E6-E0C9AD15D6A8}" type="parTrans" cxnId="{46DA169B-C097-420A-A0E7-EDAA4CE5BB7F}">
      <dgm:prSet/>
      <dgm:spPr/>
      <dgm:t>
        <a:bodyPr/>
        <a:lstStyle/>
        <a:p>
          <a:endParaRPr lang="en-US"/>
        </a:p>
      </dgm:t>
    </dgm:pt>
    <dgm:pt modelId="{0437266C-D4AB-4283-B415-0D5B0D732353}" type="sibTrans" cxnId="{46DA169B-C097-420A-A0E7-EDAA4CE5BB7F}">
      <dgm:prSet/>
      <dgm:spPr/>
      <dgm:t>
        <a:bodyPr/>
        <a:lstStyle/>
        <a:p>
          <a:endParaRPr lang="en-US"/>
        </a:p>
      </dgm:t>
    </dgm:pt>
    <dgm:pt modelId="{7E473F42-FB9C-4D50-A6FA-A7BF44D17A81}" type="pres">
      <dgm:prSet presAssocID="{52F57FC3-6DCE-41A3-92FD-3C543D582764}" presName="root" presStyleCnt="0">
        <dgm:presLayoutVars>
          <dgm:dir/>
          <dgm:resizeHandles val="exact"/>
        </dgm:presLayoutVars>
      </dgm:prSet>
      <dgm:spPr/>
    </dgm:pt>
    <dgm:pt modelId="{D1BD0552-8236-492D-94D8-FB4F0D520E6B}" type="pres">
      <dgm:prSet presAssocID="{12692006-5A0A-4057-8BA7-BE10A17870F7}" presName="compNode" presStyleCnt="0"/>
      <dgm:spPr/>
    </dgm:pt>
    <dgm:pt modelId="{AA306FAA-6C0E-4935-AB43-12D28C3B1AAB}" type="pres">
      <dgm:prSet presAssocID="{12692006-5A0A-4057-8BA7-BE10A17870F7}" presName="iconBgRect" presStyleLbl="bgShp" presStyleIdx="0" presStyleCnt="5"/>
      <dgm:spPr/>
    </dgm:pt>
    <dgm:pt modelId="{AD7AB92A-4DF5-4962-933E-50B93E0A4166}" type="pres">
      <dgm:prSet presAssocID="{12692006-5A0A-4057-8BA7-BE10A17870F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E75760D4-A7C7-4F9A-8418-B07157112F02}" type="pres">
      <dgm:prSet presAssocID="{12692006-5A0A-4057-8BA7-BE10A17870F7}" presName="spaceRect" presStyleCnt="0"/>
      <dgm:spPr/>
    </dgm:pt>
    <dgm:pt modelId="{84BA2DD6-8D83-493F-9054-0A9644AF6839}" type="pres">
      <dgm:prSet presAssocID="{12692006-5A0A-4057-8BA7-BE10A17870F7}" presName="textRect" presStyleLbl="revTx" presStyleIdx="0" presStyleCnt="5">
        <dgm:presLayoutVars>
          <dgm:chMax val="1"/>
          <dgm:chPref val="1"/>
        </dgm:presLayoutVars>
      </dgm:prSet>
      <dgm:spPr/>
    </dgm:pt>
    <dgm:pt modelId="{5392952E-9370-43A5-8CC9-7D9F9DD0EE27}" type="pres">
      <dgm:prSet presAssocID="{F2452B45-2DA7-4172-810E-4A0E1D89BAE0}" presName="sibTrans" presStyleCnt="0"/>
      <dgm:spPr/>
    </dgm:pt>
    <dgm:pt modelId="{42F35C07-8825-4285-A6D3-6EC57D189DF7}" type="pres">
      <dgm:prSet presAssocID="{FB6C8AAF-A113-4121-89FF-AFD06A2E4CB6}" presName="compNode" presStyleCnt="0"/>
      <dgm:spPr/>
    </dgm:pt>
    <dgm:pt modelId="{8B7B898D-4F51-4B41-B439-94C166BD9C6C}" type="pres">
      <dgm:prSet presAssocID="{FB6C8AAF-A113-4121-89FF-AFD06A2E4CB6}" presName="iconBgRect" presStyleLbl="bgShp" presStyleIdx="1" presStyleCnt="5"/>
      <dgm:spPr/>
    </dgm:pt>
    <dgm:pt modelId="{3C472F9E-6950-4F55-A26E-2D8CEA53AFC8}" type="pres">
      <dgm:prSet presAssocID="{FB6C8AAF-A113-4121-89FF-AFD06A2E4CB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F4771942-D105-4A2C-AE3C-BA6405535AA7}" type="pres">
      <dgm:prSet presAssocID="{FB6C8AAF-A113-4121-89FF-AFD06A2E4CB6}" presName="spaceRect" presStyleCnt="0"/>
      <dgm:spPr/>
    </dgm:pt>
    <dgm:pt modelId="{2274C79D-76D2-4369-90D1-52E36556FA66}" type="pres">
      <dgm:prSet presAssocID="{FB6C8AAF-A113-4121-89FF-AFD06A2E4CB6}" presName="textRect" presStyleLbl="revTx" presStyleIdx="1" presStyleCnt="5">
        <dgm:presLayoutVars>
          <dgm:chMax val="1"/>
          <dgm:chPref val="1"/>
        </dgm:presLayoutVars>
      </dgm:prSet>
      <dgm:spPr/>
    </dgm:pt>
    <dgm:pt modelId="{87CC4F69-A980-48D3-97B8-BF200C5CA99E}" type="pres">
      <dgm:prSet presAssocID="{B0171E78-1805-47F2-84AF-B7B05BA50A20}" presName="sibTrans" presStyleCnt="0"/>
      <dgm:spPr/>
    </dgm:pt>
    <dgm:pt modelId="{2F042DD6-A1B4-448C-AE87-D06A9006AB78}" type="pres">
      <dgm:prSet presAssocID="{5B857DEF-6B16-427C-9D8A-8BB8B0E75779}" presName="compNode" presStyleCnt="0"/>
      <dgm:spPr/>
    </dgm:pt>
    <dgm:pt modelId="{D5E67B1E-EF75-48A2-A54B-770EBDCF9CB8}" type="pres">
      <dgm:prSet presAssocID="{5B857DEF-6B16-427C-9D8A-8BB8B0E75779}" presName="iconBgRect" presStyleLbl="bgShp" presStyleIdx="2" presStyleCnt="5"/>
      <dgm:spPr/>
    </dgm:pt>
    <dgm:pt modelId="{418D2344-C672-4E46-9858-7D31B2CDF56F}" type="pres">
      <dgm:prSet presAssocID="{5B857DEF-6B16-427C-9D8A-8BB8B0E7577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28739035-FA6A-44D8-A713-C71C73DB4FB0}" type="pres">
      <dgm:prSet presAssocID="{5B857DEF-6B16-427C-9D8A-8BB8B0E75779}" presName="spaceRect" presStyleCnt="0"/>
      <dgm:spPr/>
    </dgm:pt>
    <dgm:pt modelId="{63FADC6C-1B5C-472F-9930-515DCB293558}" type="pres">
      <dgm:prSet presAssocID="{5B857DEF-6B16-427C-9D8A-8BB8B0E75779}" presName="textRect" presStyleLbl="revTx" presStyleIdx="2" presStyleCnt="5">
        <dgm:presLayoutVars>
          <dgm:chMax val="1"/>
          <dgm:chPref val="1"/>
        </dgm:presLayoutVars>
      </dgm:prSet>
      <dgm:spPr/>
    </dgm:pt>
    <dgm:pt modelId="{5641BA45-2C68-4FAB-954C-D62DAEEDC702}" type="pres">
      <dgm:prSet presAssocID="{C9027E26-BD43-4C72-B341-A67E49108CB3}" presName="sibTrans" presStyleCnt="0"/>
      <dgm:spPr/>
    </dgm:pt>
    <dgm:pt modelId="{55CA2A66-91E8-4EF7-844C-C48D683DA391}" type="pres">
      <dgm:prSet presAssocID="{42A89EE8-11D2-4851-BB98-F4B8D6368DB5}" presName="compNode" presStyleCnt="0"/>
      <dgm:spPr/>
    </dgm:pt>
    <dgm:pt modelId="{640772AC-DF26-41A8-8780-4366CD6C54FA}" type="pres">
      <dgm:prSet presAssocID="{42A89EE8-11D2-4851-BB98-F4B8D6368DB5}" presName="iconBgRect" presStyleLbl="bgShp" presStyleIdx="3" presStyleCnt="5"/>
      <dgm:spPr/>
    </dgm:pt>
    <dgm:pt modelId="{A291A885-72D6-40EA-A71D-FEE06F427491}" type="pres">
      <dgm:prSet presAssocID="{42A89EE8-11D2-4851-BB98-F4B8D6368DB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auge"/>
        </a:ext>
      </dgm:extLst>
    </dgm:pt>
    <dgm:pt modelId="{C9459BB6-7B35-4656-B2BC-C8F06068C362}" type="pres">
      <dgm:prSet presAssocID="{42A89EE8-11D2-4851-BB98-F4B8D6368DB5}" presName="spaceRect" presStyleCnt="0"/>
      <dgm:spPr/>
    </dgm:pt>
    <dgm:pt modelId="{06646A4D-0E91-4F3E-86D5-3A50EA5AE283}" type="pres">
      <dgm:prSet presAssocID="{42A89EE8-11D2-4851-BB98-F4B8D6368DB5}" presName="textRect" presStyleLbl="revTx" presStyleIdx="3" presStyleCnt="5">
        <dgm:presLayoutVars>
          <dgm:chMax val="1"/>
          <dgm:chPref val="1"/>
        </dgm:presLayoutVars>
      </dgm:prSet>
      <dgm:spPr/>
    </dgm:pt>
    <dgm:pt modelId="{3B88EBCF-5D08-438C-8977-7C40437347F2}" type="pres">
      <dgm:prSet presAssocID="{4B4EA075-2719-48BE-A86E-6C2C27BE0D40}" presName="sibTrans" presStyleCnt="0"/>
      <dgm:spPr/>
    </dgm:pt>
    <dgm:pt modelId="{81598963-A178-4A4C-81CC-7278F8F97AC9}" type="pres">
      <dgm:prSet presAssocID="{E729FD1C-9D84-4B80-BAB7-70366BC2565C}" presName="compNode" presStyleCnt="0"/>
      <dgm:spPr/>
    </dgm:pt>
    <dgm:pt modelId="{D75E3BB3-9F68-4512-94AA-0953F514D933}" type="pres">
      <dgm:prSet presAssocID="{E729FD1C-9D84-4B80-BAB7-70366BC2565C}" presName="iconBgRect" presStyleLbl="bgShp" presStyleIdx="4" presStyleCnt="5"/>
      <dgm:spPr/>
    </dgm:pt>
    <dgm:pt modelId="{F7A87F04-F312-4E79-99F0-E2901F8B965B}" type="pres">
      <dgm:prSet presAssocID="{E729FD1C-9D84-4B80-BAB7-70366BC2565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avel"/>
        </a:ext>
      </dgm:extLst>
    </dgm:pt>
    <dgm:pt modelId="{DC3DEE84-3E6C-4933-8FCA-B6E5E5E2F232}" type="pres">
      <dgm:prSet presAssocID="{E729FD1C-9D84-4B80-BAB7-70366BC2565C}" presName="spaceRect" presStyleCnt="0"/>
      <dgm:spPr/>
    </dgm:pt>
    <dgm:pt modelId="{DC1A6CA3-986B-4564-899C-19BD37D429A2}" type="pres">
      <dgm:prSet presAssocID="{E729FD1C-9D84-4B80-BAB7-70366BC2565C}" presName="textRect" presStyleLbl="revTx" presStyleIdx="4" presStyleCnt="5">
        <dgm:presLayoutVars>
          <dgm:chMax val="1"/>
          <dgm:chPref val="1"/>
        </dgm:presLayoutVars>
      </dgm:prSet>
      <dgm:spPr/>
    </dgm:pt>
  </dgm:ptLst>
  <dgm:cxnLst>
    <dgm:cxn modelId="{0BAF162C-C359-4C31-89D0-C13B9953C525}" type="presOf" srcId="{12692006-5A0A-4057-8BA7-BE10A17870F7}" destId="{84BA2DD6-8D83-493F-9054-0A9644AF6839}" srcOrd="0" destOrd="0" presId="urn:microsoft.com/office/officeart/2018/5/layout/IconCircleLabelList"/>
    <dgm:cxn modelId="{DFF4355B-D370-4FAF-A6F8-D3559DE2554B}" type="presOf" srcId="{42A89EE8-11D2-4851-BB98-F4B8D6368DB5}" destId="{06646A4D-0E91-4F3E-86D5-3A50EA5AE283}" srcOrd="0" destOrd="0" presId="urn:microsoft.com/office/officeart/2018/5/layout/IconCircleLabelList"/>
    <dgm:cxn modelId="{32F3C770-9291-4784-B9A0-3526775797F1}" type="presOf" srcId="{52F57FC3-6DCE-41A3-92FD-3C543D582764}" destId="{7E473F42-FB9C-4D50-A6FA-A7BF44D17A81}" srcOrd="0" destOrd="0" presId="urn:microsoft.com/office/officeart/2018/5/layout/IconCircleLabelList"/>
    <dgm:cxn modelId="{11B82482-441B-45A4-B7DE-CA9E956C7067}" type="presOf" srcId="{5B857DEF-6B16-427C-9D8A-8BB8B0E75779}" destId="{63FADC6C-1B5C-472F-9930-515DCB293558}" srcOrd="0" destOrd="0" presId="urn:microsoft.com/office/officeart/2018/5/layout/IconCircleLabelList"/>
    <dgm:cxn modelId="{46DA169B-C097-420A-A0E7-EDAA4CE5BB7F}" srcId="{52F57FC3-6DCE-41A3-92FD-3C543D582764}" destId="{E729FD1C-9D84-4B80-BAB7-70366BC2565C}" srcOrd="4" destOrd="0" parTransId="{D33D71D9-7C8D-47A0-B8E6-E0C9AD15D6A8}" sibTransId="{0437266C-D4AB-4283-B415-0D5B0D732353}"/>
    <dgm:cxn modelId="{EA7E01AC-6ED7-4841-974A-304DB4055489}" srcId="{52F57FC3-6DCE-41A3-92FD-3C543D582764}" destId="{12692006-5A0A-4057-8BA7-BE10A17870F7}" srcOrd="0" destOrd="0" parTransId="{0DD81470-204F-448E-87C9-E17648BA7007}" sibTransId="{F2452B45-2DA7-4172-810E-4A0E1D89BAE0}"/>
    <dgm:cxn modelId="{B24B29BF-F5E9-4BCD-BFDB-F6252C56C724}" type="presOf" srcId="{E729FD1C-9D84-4B80-BAB7-70366BC2565C}" destId="{DC1A6CA3-986B-4564-899C-19BD37D429A2}" srcOrd="0" destOrd="0" presId="urn:microsoft.com/office/officeart/2018/5/layout/IconCircleLabelList"/>
    <dgm:cxn modelId="{999948C4-933D-4B2E-863A-CC9E1BF8E33D}" srcId="{52F57FC3-6DCE-41A3-92FD-3C543D582764}" destId="{FB6C8AAF-A113-4121-89FF-AFD06A2E4CB6}" srcOrd="1" destOrd="0" parTransId="{B3074B51-271E-429A-BBA7-9A9736FA7D47}" sibTransId="{B0171E78-1805-47F2-84AF-B7B05BA50A20}"/>
    <dgm:cxn modelId="{7A2BD2DF-F2F2-473A-875E-0300F035697C}" type="presOf" srcId="{FB6C8AAF-A113-4121-89FF-AFD06A2E4CB6}" destId="{2274C79D-76D2-4369-90D1-52E36556FA66}" srcOrd="0" destOrd="0" presId="urn:microsoft.com/office/officeart/2018/5/layout/IconCircleLabelList"/>
    <dgm:cxn modelId="{8A1BA6E6-2D1C-4351-A295-3DA16CE15CEC}" srcId="{52F57FC3-6DCE-41A3-92FD-3C543D582764}" destId="{42A89EE8-11D2-4851-BB98-F4B8D6368DB5}" srcOrd="3" destOrd="0" parTransId="{931B76A9-F2DD-4A4B-B8AB-74E1A82571D2}" sibTransId="{4B4EA075-2719-48BE-A86E-6C2C27BE0D40}"/>
    <dgm:cxn modelId="{553AEEF7-EAD9-47B3-98DE-E872EEAD7EEA}" srcId="{52F57FC3-6DCE-41A3-92FD-3C543D582764}" destId="{5B857DEF-6B16-427C-9D8A-8BB8B0E75779}" srcOrd="2" destOrd="0" parTransId="{1D970D90-E7A4-4216-8EB7-5F0DD16A77B0}" sibTransId="{C9027E26-BD43-4C72-B341-A67E49108CB3}"/>
    <dgm:cxn modelId="{02C01B74-93BA-4335-B0C4-CC1272BB1B34}" type="presParOf" srcId="{7E473F42-FB9C-4D50-A6FA-A7BF44D17A81}" destId="{D1BD0552-8236-492D-94D8-FB4F0D520E6B}" srcOrd="0" destOrd="0" presId="urn:microsoft.com/office/officeart/2018/5/layout/IconCircleLabelList"/>
    <dgm:cxn modelId="{73C95C15-A686-4ECD-B1CA-16D08A9F9511}" type="presParOf" srcId="{D1BD0552-8236-492D-94D8-FB4F0D520E6B}" destId="{AA306FAA-6C0E-4935-AB43-12D28C3B1AAB}" srcOrd="0" destOrd="0" presId="urn:microsoft.com/office/officeart/2018/5/layout/IconCircleLabelList"/>
    <dgm:cxn modelId="{4EC182DC-ED47-4596-96CB-B436DDADB66E}" type="presParOf" srcId="{D1BD0552-8236-492D-94D8-FB4F0D520E6B}" destId="{AD7AB92A-4DF5-4962-933E-50B93E0A4166}" srcOrd="1" destOrd="0" presId="urn:microsoft.com/office/officeart/2018/5/layout/IconCircleLabelList"/>
    <dgm:cxn modelId="{1597A6BA-43C9-4B9C-8F32-65FCF7462EE1}" type="presParOf" srcId="{D1BD0552-8236-492D-94D8-FB4F0D520E6B}" destId="{E75760D4-A7C7-4F9A-8418-B07157112F02}" srcOrd="2" destOrd="0" presId="urn:microsoft.com/office/officeart/2018/5/layout/IconCircleLabelList"/>
    <dgm:cxn modelId="{83F27295-5E7A-43D4-A633-B77F1E516862}" type="presParOf" srcId="{D1BD0552-8236-492D-94D8-FB4F0D520E6B}" destId="{84BA2DD6-8D83-493F-9054-0A9644AF6839}" srcOrd="3" destOrd="0" presId="urn:microsoft.com/office/officeart/2018/5/layout/IconCircleLabelList"/>
    <dgm:cxn modelId="{65D80FCC-035B-400E-B3D4-36CAC06CC8FC}" type="presParOf" srcId="{7E473F42-FB9C-4D50-A6FA-A7BF44D17A81}" destId="{5392952E-9370-43A5-8CC9-7D9F9DD0EE27}" srcOrd="1" destOrd="0" presId="urn:microsoft.com/office/officeart/2018/5/layout/IconCircleLabelList"/>
    <dgm:cxn modelId="{A616649A-6ED5-4BBA-8D68-949D30940D93}" type="presParOf" srcId="{7E473F42-FB9C-4D50-A6FA-A7BF44D17A81}" destId="{42F35C07-8825-4285-A6D3-6EC57D189DF7}" srcOrd="2" destOrd="0" presId="urn:microsoft.com/office/officeart/2018/5/layout/IconCircleLabelList"/>
    <dgm:cxn modelId="{47307F59-537B-4092-AEE9-D9501FBBFC75}" type="presParOf" srcId="{42F35C07-8825-4285-A6D3-6EC57D189DF7}" destId="{8B7B898D-4F51-4B41-B439-94C166BD9C6C}" srcOrd="0" destOrd="0" presId="urn:microsoft.com/office/officeart/2018/5/layout/IconCircleLabelList"/>
    <dgm:cxn modelId="{119B93A6-E2DB-49E6-A7EF-53CB0241CE16}" type="presParOf" srcId="{42F35C07-8825-4285-A6D3-6EC57D189DF7}" destId="{3C472F9E-6950-4F55-A26E-2D8CEA53AFC8}" srcOrd="1" destOrd="0" presId="urn:microsoft.com/office/officeart/2018/5/layout/IconCircleLabelList"/>
    <dgm:cxn modelId="{FFE2BB81-9741-4CC5-ACAC-E4B2579DC04D}" type="presParOf" srcId="{42F35C07-8825-4285-A6D3-6EC57D189DF7}" destId="{F4771942-D105-4A2C-AE3C-BA6405535AA7}" srcOrd="2" destOrd="0" presId="urn:microsoft.com/office/officeart/2018/5/layout/IconCircleLabelList"/>
    <dgm:cxn modelId="{5B7EA1D3-3314-4901-B2B9-5A4C053FA092}" type="presParOf" srcId="{42F35C07-8825-4285-A6D3-6EC57D189DF7}" destId="{2274C79D-76D2-4369-90D1-52E36556FA66}" srcOrd="3" destOrd="0" presId="urn:microsoft.com/office/officeart/2018/5/layout/IconCircleLabelList"/>
    <dgm:cxn modelId="{054AD7A6-154A-48DD-A014-BB155CB6EB10}" type="presParOf" srcId="{7E473F42-FB9C-4D50-A6FA-A7BF44D17A81}" destId="{87CC4F69-A980-48D3-97B8-BF200C5CA99E}" srcOrd="3" destOrd="0" presId="urn:microsoft.com/office/officeart/2018/5/layout/IconCircleLabelList"/>
    <dgm:cxn modelId="{62E914E4-D831-4716-87C2-CF8803E113B3}" type="presParOf" srcId="{7E473F42-FB9C-4D50-A6FA-A7BF44D17A81}" destId="{2F042DD6-A1B4-448C-AE87-D06A9006AB78}" srcOrd="4" destOrd="0" presId="urn:microsoft.com/office/officeart/2018/5/layout/IconCircleLabelList"/>
    <dgm:cxn modelId="{4B57A8FC-BCEE-4EA1-A732-4119016BBF27}" type="presParOf" srcId="{2F042DD6-A1B4-448C-AE87-D06A9006AB78}" destId="{D5E67B1E-EF75-48A2-A54B-770EBDCF9CB8}" srcOrd="0" destOrd="0" presId="urn:microsoft.com/office/officeart/2018/5/layout/IconCircleLabelList"/>
    <dgm:cxn modelId="{4E2F7ECA-4BF1-4BDC-B3F0-FF8678D05317}" type="presParOf" srcId="{2F042DD6-A1B4-448C-AE87-D06A9006AB78}" destId="{418D2344-C672-4E46-9858-7D31B2CDF56F}" srcOrd="1" destOrd="0" presId="urn:microsoft.com/office/officeart/2018/5/layout/IconCircleLabelList"/>
    <dgm:cxn modelId="{8C4C8EB9-30B0-4DDC-B13B-CF86D09F694E}" type="presParOf" srcId="{2F042DD6-A1B4-448C-AE87-D06A9006AB78}" destId="{28739035-FA6A-44D8-A713-C71C73DB4FB0}" srcOrd="2" destOrd="0" presId="urn:microsoft.com/office/officeart/2018/5/layout/IconCircleLabelList"/>
    <dgm:cxn modelId="{F5128540-55FB-46D0-89EC-8570D07E2A6C}" type="presParOf" srcId="{2F042DD6-A1B4-448C-AE87-D06A9006AB78}" destId="{63FADC6C-1B5C-472F-9930-515DCB293558}" srcOrd="3" destOrd="0" presId="urn:microsoft.com/office/officeart/2018/5/layout/IconCircleLabelList"/>
    <dgm:cxn modelId="{6964DE34-3575-494B-B321-E90D42B91844}" type="presParOf" srcId="{7E473F42-FB9C-4D50-A6FA-A7BF44D17A81}" destId="{5641BA45-2C68-4FAB-954C-D62DAEEDC702}" srcOrd="5" destOrd="0" presId="urn:microsoft.com/office/officeart/2018/5/layout/IconCircleLabelList"/>
    <dgm:cxn modelId="{C8C1E004-B482-43CC-974E-07549754D8E5}" type="presParOf" srcId="{7E473F42-FB9C-4D50-A6FA-A7BF44D17A81}" destId="{55CA2A66-91E8-4EF7-844C-C48D683DA391}" srcOrd="6" destOrd="0" presId="urn:microsoft.com/office/officeart/2018/5/layout/IconCircleLabelList"/>
    <dgm:cxn modelId="{4E8C8A2C-5E00-4AD9-87D3-48B04E3D4B3C}" type="presParOf" srcId="{55CA2A66-91E8-4EF7-844C-C48D683DA391}" destId="{640772AC-DF26-41A8-8780-4366CD6C54FA}" srcOrd="0" destOrd="0" presId="urn:microsoft.com/office/officeart/2018/5/layout/IconCircleLabelList"/>
    <dgm:cxn modelId="{953BBC4D-3079-4D82-B0E9-00EBEE21C082}" type="presParOf" srcId="{55CA2A66-91E8-4EF7-844C-C48D683DA391}" destId="{A291A885-72D6-40EA-A71D-FEE06F427491}" srcOrd="1" destOrd="0" presId="urn:microsoft.com/office/officeart/2018/5/layout/IconCircleLabelList"/>
    <dgm:cxn modelId="{5BC4BB3E-C66A-4053-B828-30681209E747}" type="presParOf" srcId="{55CA2A66-91E8-4EF7-844C-C48D683DA391}" destId="{C9459BB6-7B35-4656-B2BC-C8F06068C362}" srcOrd="2" destOrd="0" presId="urn:microsoft.com/office/officeart/2018/5/layout/IconCircleLabelList"/>
    <dgm:cxn modelId="{C93F0567-47F8-49AD-A373-CCD8A08D1F46}" type="presParOf" srcId="{55CA2A66-91E8-4EF7-844C-C48D683DA391}" destId="{06646A4D-0E91-4F3E-86D5-3A50EA5AE283}" srcOrd="3" destOrd="0" presId="urn:microsoft.com/office/officeart/2018/5/layout/IconCircleLabelList"/>
    <dgm:cxn modelId="{E13EE3F3-DF67-4A54-B1D1-4011BC2BF66B}" type="presParOf" srcId="{7E473F42-FB9C-4D50-A6FA-A7BF44D17A81}" destId="{3B88EBCF-5D08-438C-8977-7C40437347F2}" srcOrd="7" destOrd="0" presId="urn:microsoft.com/office/officeart/2018/5/layout/IconCircleLabelList"/>
    <dgm:cxn modelId="{560F3849-0B9C-48CD-8ADA-578ED992D65B}" type="presParOf" srcId="{7E473F42-FB9C-4D50-A6FA-A7BF44D17A81}" destId="{81598963-A178-4A4C-81CC-7278F8F97AC9}" srcOrd="8" destOrd="0" presId="urn:microsoft.com/office/officeart/2018/5/layout/IconCircleLabelList"/>
    <dgm:cxn modelId="{C4396F96-0AE8-4476-90BE-88F41261E448}" type="presParOf" srcId="{81598963-A178-4A4C-81CC-7278F8F97AC9}" destId="{D75E3BB3-9F68-4512-94AA-0953F514D933}" srcOrd="0" destOrd="0" presId="urn:microsoft.com/office/officeart/2018/5/layout/IconCircleLabelList"/>
    <dgm:cxn modelId="{BCBC6863-BF03-48E4-8E52-FB6FAAFE775E}" type="presParOf" srcId="{81598963-A178-4A4C-81CC-7278F8F97AC9}" destId="{F7A87F04-F312-4E79-99F0-E2901F8B965B}" srcOrd="1" destOrd="0" presId="urn:microsoft.com/office/officeart/2018/5/layout/IconCircleLabelList"/>
    <dgm:cxn modelId="{0F94F61B-71E3-4741-BD9F-09CB86D8C426}" type="presParOf" srcId="{81598963-A178-4A4C-81CC-7278F8F97AC9}" destId="{DC3DEE84-3E6C-4933-8FCA-B6E5E5E2F232}" srcOrd="2" destOrd="0" presId="urn:microsoft.com/office/officeart/2018/5/layout/IconCircleLabelList"/>
    <dgm:cxn modelId="{ADFF0A6C-008D-4BC0-8C65-BA879A2C5CE3}" type="presParOf" srcId="{81598963-A178-4A4C-81CC-7278F8F97AC9}" destId="{DC1A6CA3-986B-4564-899C-19BD37D429A2}"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D55DCA-044C-41EA-A41C-18F4619C66A8}" type="doc">
      <dgm:prSet loTypeId="urn:microsoft.com/office/officeart/2005/8/layout/vList2" loCatId="list" qsTypeId="urn:microsoft.com/office/officeart/2005/8/quickstyle/simple4" qsCatId="simple" csTypeId="urn:microsoft.com/office/officeart/2005/8/colors/accent6_2" csCatId="accent6" phldr="1"/>
      <dgm:spPr/>
      <dgm:t>
        <a:bodyPr/>
        <a:lstStyle/>
        <a:p>
          <a:endParaRPr lang="en-US"/>
        </a:p>
      </dgm:t>
    </dgm:pt>
    <dgm:pt modelId="{5CECBE01-E7AF-49CF-9724-0BB61D23B992}">
      <dgm:prSet custT="1"/>
      <dgm:spPr/>
      <dgm:t>
        <a:bodyPr/>
        <a:lstStyle/>
        <a:p>
          <a:pPr algn="just"/>
          <a:r>
            <a:rPr lang="en-US" sz="2000" dirty="0">
              <a:latin typeface="Aharoni" panose="02010803020104030203" pitchFamily="2" charset="-79"/>
              <a:cs typeface="Aharoni" panose="02010803020104030203" pitchFamily="2" charset="-79"/>
            </a:rPr>
            <a:t>We can clearly say that attrition rate of employees for every department is almost 50% which indicates that attrition rate of employees does not depends on department. So, irrespective of the department almost 50% of employees are leaving the company. The formula to calculate the attrition rate is as follow:</a:t>
          </a:r>
        </a:p>
        <a:p>
          <a:pPr algn="just"/>
          <a:r>
            <a:rPr lang="en-US" sz="2000" dirty="0">
              <a:latin typeface="Aharoni" panose="02010803020104030203" pitchFamily="2" charset="-79"/>
              <a:cs typeface="Aharoni" panose="02010803020104030203" pitchFamily="2" charset="-79"/>
            </a:rPr>
            <a:t>Attrition rate = (Number of employees who have “Yes” status/ Count of Total Employees</a:t>
          </a:r>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4CD3DB3B-32BD-44A6-ADD0-C3007BF3F876}">
      <dgm:prSet custT="1"/>
      <dgm:spPr/>
      <dgm:t>
        <a:bodyPr/>
        <a:lstStyle/>
        <a:p>
          <a:pPr algn="just"/>
          <a:r>
            <a:rPr lang="en-US" sz="2400" dirty="0">
              <a:latin typeface="Aharoni" panose="02010803020104030203" pitchFamily="2" charset="-79"/>
              <a:cs typeface="Aharoni" panose="02010803020104030203" pitchFamily="2" charset="-79"/>
            </a:rPr>
            <a:t>From this calculation and visualization we concluded that we must make strong strategies to minimize attrition rate and improve our company’s Employee retention so that we can balance the company’s growth and right talent.</a:t>
          </a:r>
        </a:p>
      </dgm:t>
    </dgm:pt>
    <dgm:pt modelId="{F60F934D-9E7F-4F88-B95F-F52D6CEC4FB6}" type="parTrans" cxnId="{9E706712-6B1A-423A-BAC2-4ABF30BE8BD6}">
      <dgm:prSet/>
      <dgm:spPr/>
      <dgm:t>
        <a:bodyPr/>
        <a:lstStyle/>
        <a:p>
          <a:endParaRPr lang="en-US"/>
        </a:p>
      </dgm:t>
    </dgm:pt>
    <dgm:pt modelId="{7DE61B8E-EA98-48F2-88AC-E0002E70CABD}" type="sibTrans" cxnId="{9E706712-6B1A-423A-BAC2-4ABF30BE8BD6}">
      <dgm:prSet/>
      <dgm:spPr/>
      <dgm:t>
        <a:bodyPr/>
        <a:lstStyle/>
        <a:p>
          <a:endParaRPr lang="en-US"/>
        </a:p>
      </dgm:t>
    </dgm:pt>
    <dgm:pt modelId="{2B4936E4-7D32-43C1-8B44-59957C93012E}" type="pres">
      <dgm:prSet presAssocID="{6DD55DCA-044C-41EA-A41C-18F4619C66A8}" presName="linear" presStyleCnt="0">
        <dgm:presLayoutVars>
          <dgm:animLvl val="lvl"/>
          <dgm:resizeHandles val="exact"/>
        </dgm:presLayoutVars>
      </dgm:prSet>
      <dgm:spPr/>
    </dgm:pt>
    <dgm:pt modelId="{965B9EEF-576E-487B-8583-C30F1D8B198B}" type="pres">
      <dgm:prSet presAssocID="{5CECBE01-E7AF-49CF-9724-0BB61D23B992}" presName="parentText" presStyleLbl="node1" presStyleIdx="0" presStyleCnt="2">
        <dgm:presLayoutVars>
          <dgm:chMax val="0"/>
          <dgm:bulletEnabled val="1"/>
        </dgm:presLayoutVars>
      </dgm:prSet>
      <dgm:spPr/>
    </dgm:pt>
    <dgm:pt modelId="{3D842601-9C3E-4E0F-A00D-7FC2818FD75B}" type="pres">
      <dgm:prSet presAssocID="{8DBFCB4E-1D4B-4DB1-B8CA-DABAB939EADF}" presName="spacer" presStyleCnt="0"/>
      <dgm:spPr/>
    </dgm:pt>
    <dgm:pt modelId="{02414501-D933-4DAA-8B18-4AC31CFDE25F}" type="pres">
      <dgm:prSet presAssocID="{4CD3DB3B-32BD-44A6-ADD0-C3007BF3F876}" presName="parentText" presStyleLbl="node1" presStyleIdx="1" presStyleCnt="2" custLinFactY="21671" custLinFactNeighborX="457" custLinFactNeighborY="100000">
        <dgm:presLayoutVars>
          <dgm:chMax val="0"/>
          <dgm:bulletEnabled val="1"/>
        </dgm:presLayoutVars>
      </dgm:prSet>
      <dgm:spPr/>
    </dgm:pt>
  </dgm:ptLst>
  <dgm:cxnLst>
    <dgm:cxn modelId="{9E706712-6B1A-423A-BAC2-4ABF30BE8BD6}" srcId="{6DD55DCA-044C-41EA-A41C-18F4619C66A8}" destId="{4CD3DB3B-32BD-44A6-ADD0-C3007BF3F876}" srcOrd="1" destOrd="0" parTransId="{F60F934D-9E7F-4F88-B95F-F52D6CEC4FB6}" sibTransId="{7DE61B8E-EA98-48F2-88AC-E0002E70CABD}"/>
    <dgm:cxn modelId="{0E54941D-9153-4B13-BF0E-60CC58E5C7D7}" type="presOf" srcId="{6DD55DCA-044C-41EA-A41C-18F4619C66A8}" destId="{2B4936E4-7D32-43C1-8B44-59957C93012E}" srcOrd="0" destOrd="0" presId="urn:microsoft.com/office/officeart/2005/8/layout/vList2"/>
    <dgm:cxn modelId="{56E32985-AB5D-44E1-B9F4-6C7C58C8D6E3}" type="presOf" srcId="{4CD3DB3B-32BD-44A6-ADD0-C3007BF3F876}" destId="{02414501-D933-4DAA-8B18-4AC31CFDE25F}" srcOrd="0" destOrd="0" presId="urn:microsoft.com/office/officeart/2005/8/layout/vList2"/>
    <dgm:cxn modelId="{C7A998B3-236B-43E0-9530-DAB1BF707DDA}" type="presOf" srcId="{5CECBE01-E7AF-49CF-9724-0BB61D23B992}" destId="{965B9EEF-576E-487B-8583-C30F1D8B198B}" srcOrd="0" destOrd="0" presId="urn:microsoft.com/office/officeart/2005/8/layout/vList2"/>
    <dgm:cxn modelId="{5A906EDC-9F4B-4DBF-90B4-048CDF436562}" srcId="{6DD55DCA-044C-41EA-A41C-18F4619C66A8}" destId="{5CECBE01-E7AF-49CF-9724-0BB61D23B992}" srcOrd="0" destOrd="0" parTransId="{44DBA7DD-1478-4DB7-871A-9A2F156E0C38}" sibTransId="{8DBFCB4E-1D4B-4DB1-B8CA-DABAB939EADF}"/>
    <dgm:cxn modelId="{B6553277-1724-45BB-B4B7-9D6F5BF27530}" type="presParOf" srcId="{2B4936E4-7D32-43C1-8B44-59957C93012E}" destId="{965B9EEF-576E-487B-8583-C30F1D8B198B}" srcOrd="0" destOrd="0" presId="urn:microsoft.com/office/officeart/2005/8/layout/vList2"/>
    <dgm:cxn modelId="{038C841E-DCED-47AE-90E7-2F34212E7F51}" type="presParOf" srcId="{2B4936E4-7D32-43C1-8B44-59957C93012E}" destId="{3D842601-9C3E-4E0F-A00D-7FC2818FD75B}" srcOrd="1" destOrd="0" presId="urn:microsoft.com/office/officeart/2005/8/layout/vList2"/>
    <dgm:cxn modelId="{AF3C15A7-A5EA-416C-A5FE-36A5C9A9239D}" type="presParOf" srcId="{2B4936E4-7D32-43C1-8B44-59957C93012E}" destId="{02414501-D933-4DAA-8B18-4AC31CFDE25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D55DCA-044C-41EA-A41C-18F4619C66A8}" type="doc">
      <dgm:prSet loTypeId="urn:microsoft.com/office/officeart/2005/8/layout/vList2" loCatId="list" qsTypeId="urn:microsoft.com/office/officeart/2005/8/quickstyle/simple4" qsCatId="simple" csTypeId="urn:microsoft.com/office/officeart/2005/8/colors/accent6_2" csCatId="accent6" phldr="1"/>
      <dgm:spPr/>
      <dgm:t>
        <a:bodyPr/>
        <a:lstStyle/>
        <a:p>
          <a:endParaRPr lang="en-US"/>
        </a:p>
      </dgm:t>
    </dgm:pt>
    <dgm:pt modelId="{5CECBE01-E7AF-49CF-9724-0BB61D23B992}">
      <dgm:prSet custT="1"/>
      <dgm:spPr/>
      <dgm:t>
        <a:bodyPr/>
        <a:lstStyle/>
        <a:p>
          <a:pPr algn="just"/>
          <a:r>
            <a:rPr lang="en-IN" sz="2000" dirty="0"/>
            <a:t>From this we can see the average working years in </a:t>
          </a:r>
          <a:r>
            <a:rPr lang="en-IN" sz="2000" b="1" dirty="0">
              <a:solidFill>
                <a:srgbClr val="FF0000"/>
              </a:solidFill>
            </a:rPr>
            <a:t>SALES</a:t>
          </a:r>
          <a:r>
            <a:rPr lang="en-IN" sz="2000" dirty="0"/>
            <a:t> department is high as compared to the rest of the departments and lowest is for </a:t>
          </a:r>
          <a:r>
            <a:rPr lang="en-IN" sz="2000" b="1" dirty="0">
              <a:solidFill>
                <a:srgbClr val="FF0000"/>
              </a:solidFill>
            </a:rPr>
            <a:t>Research &amp; Development </a:t>
          </a:r>
          <a:r>
            <a:rPr lang="en-IN" sz="2000" dirty="0"/>
            <a:t>Department.</a:t>
          </a:r>
          <a:endParaRPr lang="en-US" sz="2000" dirty="0"/>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4CD3DB3B-32BD-44A6-ADD0-C3007BF3F876}">
      <dgm:prSet custT="1"/>
      <dgm:spPr/>
      <dgm:t>
        <a:bodyPr/>
        <a:lstStyle/>
        <a:p>
          <a:pPr algn="just"/>
          <a:r>
            <a:rPr lang="en-IN" sz="2100" dirty="0"/>
            <a:t>From the analysis we can conclude that average working years is approximately 21 for all the departments.</a:t>
          </a:r>
          <a:endParaRPr lang="en-US" sz="2100" dirty="0"/>
        </a:p>
      </dgm:t>
    </dgm:pt>
    <dgm:pt modelId="{F60F934D-9E7F-4F88-B95F-F52D6CEC4FB6}" type="parTrans" cxnId="{9E706712-6B1A-423A-BAC2-4ABF30BE8BD6}">
      <dgm:prSet/>
      <dgm:spPr/>
      <dgm:t>
        <a:bodyPr/>
        <a:lstStyle/>
        <a:p>
          <a:endParaRPr lang="en-US"/>
        </a:p>
      </dgm:t>
    </dgm:pt>
    <dgm:pt modelId="{7DE61B8E-EA98-48F2-88AC-E0002E70CABD}" type="sibTrans" cxnId="{9E706712-6B1A-423A-BAC2-4ABF30BE8BD6}">
      <dgm:prSet/>
      <dgm:spPr/>
      <dgm:t>
        <a:bodyPr/>
        <a:lstStyle/>
        <a:p>
          <a:endParaRPr lang="en-US"/>
        </a:p>
      </dgm:t>
    </dgm:pt>
    <dgm:pt modelId="{2B4936E4-7D32-43C1-8B44-59957C93012E}" type="pres">
      <dgm:prSet presAssocID="{6DD55DCA-044C-41EA-A41C-18F4619C66A8}" presName="linear" presStyleCnt="0">
        <dgm:presLayoutVars>
          <dgm:animLvl val="lvl"/>
          <dgm:resizeHandles val="exact"/>
        </dgm:presLayoutVars>
      </dgm:prSet>
      <dgm:spPr/>
    </dgm:pt>
    <dgm:pt modelId="{965B9EEF-576E-487B-8583-C30F1D8B198B}" type="pres">
      <dgm:prSet presAssocID="{5CECBE01-E7AF-49CF-9724-0BB61D23B992}" presName="parentText" presStyleLbl="node1" presStyleIdx="0" presStyleCnt="2" custScaleY="103999" custLinFactY="-7331" custLinFactNeighborY="-100000">
        <dgm:presLayoutVars>
          <dgm:chMax val="0"/>
          <dgm:bulletEnabled val="1"/>
        </dgm:presLayoutVars>
      </dgm:prSet>
      <dgm:spPr/>
    </dgm:pt>
    <dgm:pt modelId="{3D842601-9C3E-4E0F-A00D-7FC2818FD75B}" type="pres">
      <dgm:prSet presAssocID="{8DBFCB4E-1D4B-4DB1-B8CA-DABAB939EADF}" presName="spacer" presStyleCnt="0"/>
      <dgm:spPr/>
    </dgm:pt>
    <dgm:pt modelId="{02414501-D933-4DAA-8B18-4AC31CFDE25F}" type="pres">
      <dgm:prSet presAssocID="{4CD3DB3B-32BD-44A6-ADD0-C3007BF3F876}" presName="parentText" presStyleLbl="node1" presStyleIdx="1" presStyleCnt="2" custScaleY="102190" custLinFactY="16254" custLinFactNeighborX="485" custLinFactNeighborY="100000">
        <dgm:presLayoutVars>
          <dgm:chMax val="0"/>
          <dgm:bulletEnabled val="1"/>
        </dgm:presLayoutVars>
      </dgm:prSet>
      <dgm:spPr/>
    </dgm:pt>
  </dgm:ptLst>
  <dgm:cxnLst>
    <dgm:cxn modelId="{9E706712-6B1A-423A-BAC2-4ABF30BE8BD6}" srcId="{6DD55DCA-044C-41EA-A41C-18F4619C66A8}" destId="{4CD3DB3B-32BD-44A6-ADD0-C3007BF3F876}" srcOrd="1" destOrd="0" parTransId="{F60F934D-9E7F-4F88-B95F-F52D6CEC4FB6}" sibTransId="{7DE61B8E-EA98-48F2-88AC-E0002E70CABD}"/>
    <dgm:cxn modelId="{0E54941D-9153-4B13-BF0E-60CC58E5C7D7}" type="presOf" srcId="{6DD55DCA-044C-41EA-A41C-18F4619C66A8}" destId="{2B4936E4-7D32-43C1-8B44-59957C93012E}" srcOrd="0" destOrd="0" presId="urn:microsoft.com/office/officeart/2005/8/layout/vList2"/>
    <dgm:cxn modelId="{56E32985-AB5D-44E1-B9F4-6C7C58C8D6E3}" type="presOf" srcId="{4CD3DB3B-32BD-44A6-ADD0-C3007BF3F876}" destId="{02414501-D933-4DAA-8B18-4AC31CFDE25F}" srcOrd="0" destOrd="0" presId="urn:microsoft.com/office/officeart/2005/8/layout/vList2"/>
    <dgm:cxn modelId="{C7A998B3-236B-43E0-9530-DAB1BF707DDA}" type="presOf" srcId="{5CECBE01-E7AF-49CF-9724-0BB61D23B992}" destId="{965B9EEF-576E-487B-8583-C30F1D8B198B}" srcOrd="0" destOrd="0" presId="urn:microsoft.com/office/officeart/2005/8/layout/vList2"/>
    <dgm:cxn modelId="{5A906EDC-9F4B-4DBF-90B4-048CDF436562}" srcId="{6DD55DCA-044C-41EA-A41C-18F4619C66A8}" destId="{5CECBE01-E7AF-49CF-9724-0BB61D23B992}" srcOrd="0" destOrd="0" parTransId="{44DBA7DD-1478-4DB7-871A-9A2F156E0C38}" sibTransId="{8DBFCB4E-1D4B-4DB1-B8CA-DABAB939EADF}"/>
    <dgm:cxn modelId="{B6553277-1724-45BB-B4B7-9D6F5BF27530}" type="presParOf" srcId="{2B4936E4-7D32-43C1-8B44-59957C93012E}" destId="{965B9EEF-576E-487B-8583-C30F1D8B198B}" srcOrd="0" destOrd="0" presId="urn:microsoft.com/office/officeart/2005/8/layout/vList2"/>
    <dgm:cxn modelId="{038C841E-DCED-47AE-90E7-2F34212E7F51}" type="presParOf" srcId="{2B4936E4-7D32-43C1-8B44-59957C93012E}" destId="{3D842601-9C3E-4E0F-A00D-7FC2818FD75B}" srcOrd="1" destOrd="0" presId="urn:microsoft.com/office/officeart/2005/8/layout/vList2"/>
    <dgm:cxn modelId="{AF3C15A7-A5EA-416C-A5FE-36A5C9A9239D}" type="presParOf" srcId="{2B4936E4-7D32-43C1-8B44-59957C93012E}" destId="{02414501-D933-4DAA-8B18-4AC31CFDE25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6514D2-ED29-4255-8DD3-233BD29375A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79D44DA-A849-447C-80B8-D85AA437A144}">
      <dgm:prSet custT="1"/>
      <dgm:spPr/>
      <dgm:t>
        <a:bodyPr/>
        <a:lstStyle/>
        <a:p>
          <a:pPr>
            <a:lnSpc>
              <a:spcPct val="100000"/>
            </a:lnSpc>
          </a:pPr>
          <a:r>
            <a:rPr lang="en-US" sz="1400" b="0" i="0" dirty="0">
              <a:latin typeface="Aharoni" panose="02010803020104030203" pitchFamily="2" charset="-79"/>
              <a:cs typeface="Aharoni" panose="02010803020104030203" pitchFamily="2" charset="-79"/>
            </a:rPr>
            <a:t>The attrition rate is 50.21%, which means that over half of the employees leave the company each year. The attrition rate is higher for males (51.50%) than for females (50.16%). The attrition rate is also higher for employees who have been with the company for less than 10 years (54.00%) than for employees who have been with the company for more than 10 years (43.80%).</a:t>
          </a:r>
          <a:endParaRPr lang="en-US" sz="1400" dirty="0">
            <a:latin typeface="Aharoni" panose="02010803020104030203" pitchFamily="2" charset="-79"/>
            <a:cs typeface="Aharoni" panose="02010803020104030203" pitchFamily="2" charset="-79"/>
          </a:endParaRPr>
        </a:p>
      </dgm:t>
    </dgm:pt>
    <dgm:pt modelId="{8559330C-3B52-48D1-8C5E-47B1EBC27028}" type="parTrans" cxnId="{81E60EC9-7ACB-4CF6-84FA-E56E55D0055D}">
      <dgm:prSet/>
      <dgm:spPr/>
      <dgm:t>
        <a:bodyPr/>
        <a:lstStyle/>
        <a:p>
          <a:endParaRPr lang="en-US"/>
        </a:p>
      </dgm:t>
    </dgm:pt>
    <dgm:pt modelId="{100B7237-87F1-4A74-A828-FF9C5AE6A4DF}" type="sibTrans" cxnId="{81E60EC9-7ACB-4CF6-84FA-E56E55D0055D}">
      <dgm:prSet/>
      <dgm:spPr/>
      <dgm:t>
        <a:bodyPr/>
        <a:lstStyle/>
        <a:p>
          <a:pPr>
            <a:lnSpc>
              <a:spcPct val="100000"/>
            </a:lnSpc>
          </a:pPr>
          <a:endParaRPr lang="en-US"/>
        </a:p>
      </dgm:t>
    </dgm:pt>
    <dgm:pt modelId="{D5EDE5F3-8F64-4A1B-AF4F-40020A16C4F1}">
      <dgm:prSet custT="1"/>
      <dgm:spPr/>
      <dgm:t>
        <a:bodyPr/>
        <a:lstStyle/>
        <a:p>
          <a:pPr>
            <a:lnSpc>
              <a:spcPct val="100000"/>
            </a:lnSpc>
          </a:pPr>
          <a:r>
            <a:rPr lang="en-US" sz="1400" b="0" i="0" dirty="0">
              <a:latin typeface="Aharoni" panose="02010803020104030203" pitchFamily="2" charset="-79"/>
              <a:cs typeface="Aharoni" panose="02010803020104030203" pitchFamily="2" charset="-79"/>
            </a:rPr>
            <a:t>Job satisfaction is highest for employees in the Sales department (123.4) and lowest for employees in the Human Resources department (113.25). Job satisfaction is also higher for employees who have been with the company for less than 10 years (115.61) than for employees who have been with the company for more than 10 years (113.25).</a:t>
          </a:r>
          <a:endParaRPr lang="en-US" sz="1400" dirty="0">
            <a:latin typeface="Aharoni" panose="02010803020104030203" pitchFamily="2" charset="-79"/>
            <a:cs typeface="Aharoni" panose="02010803020104030203" pitchFamily="2" charset="-79"/>
          </a:endParaRPr>
        </a:p>
      </dgm:t>
    </dgm:pt>
    <dgm:pt modelId="{B5EDD9A9-C33B-4EE5-8A0E-09362637AE8E}" type="parTrans" cxnId="{CFCD71EB-5606-4221-BDBE-EA8BB0B6A49C}">
      <dgm:prSet/>
      <dgm:spPr/>
      <dgm:t>
        <a:bodyPr/>
        <a:lstStyle/>
        <a:p>
          <a:endParaRPr lang="en-US"/>
        </a:p>
      </dgm:t>
    </dgm:pt>
    <dgm:pt modelId="{2A70A06E-FBBD-44AF-9347-1739E2910E1F}" type="sibTrans" cxnId="{CFCD71EB-5606-4221-BDBE-EA8BB0B6A49C}">
      <dgm:prSet/>
      <dgm:spPr/>
      <dgm:t>
        <a:bodyPr/>
        <a:lstStyle/>
        <a:p>
          <a:pPr>
            <a:lnSpc>
              <a:spcPct val="100000"/>
            </a:lnSpc>
          </a:pPr>
          <a:endParaRPr lang="en-US"/>
        </a:p>
      </dgm:t>
    </dgm:pt>
    <dgm:pt modelId="{F46DF968-1C0F-4EC7-8656-EC6D6157A290}">
      <dgm:prSet custT="1"/>
      <dgm:spPr/>
      <dgm:t>
        <a:bodyPr/>
        <a:lstStyle/>
        <a:p>
          <a:pPr>
            <a:lnSpc>
              <a:spcPct val="100000"/>
            </a:lnSpc>
          </a:pPr>
          <a:r>
            <a:rPr lang="en-US" sz="1400" b="0" i="0" dirty="0">
              <a:latin typeface="Aharoni" panose="02010803020104030203" pitchFamily="2" charset="-79"/>
              <a:cs typeface="Aharoni" panose="02010803020104030203" pitchFamily="2" charset="-79"/>
            </a:rPr>
            <a:t>The average hourly rate is $1.00. The hourly rate is higher for males ($1.15) than for females ($1.13). The hourly rate is also higher for employees in the Software department ($1.20) than for employees in the Support department ($0.51).</a:t>
          </a:r>
          <a:endParaRPr lang="en-US" sz="1400" dirty="0">
            <a:latin typeface="Aharoni" panose="02010803020104030203" pitchFamily="2" charset="-79"/>
            <a:cs typeface="Aharoni" panose="02010803020104030203" pitchFamily="2" charset="-79"/>
          </a:endParaRPr>
        </a:p>
      </dgm:t>
    </dgm:pt>
    <dgm:pt modelId="{C8C5539F-5DB1-4230-ACE9-0F447E5F27F0}" type="parTrans" cxnId="{C50C29A7-C82C-44E8-889E-F108A5B48E68}">
      <dgm:prSet/>
      <dgm:spPr/>
      <dgm:t>
        <a:bodyPr/>
        <a:lstStyle/>
        <a:p>
          <a:endParaRPr lang="en-US"/>
        </a:p>
      </dgm:t>
    </dgm:pt>
    <dgm:pt modelId="{E204B08A-0898-43F1-AD87-374DE6935361}" type="sibTrans" cxnId="{C50C29A7-C82C-44E8-889E-F108A5B48E68}">
      <dgm:prSet/>
      <dgm:spPr/>
      <dgm:t>
        <a:bodyPr/>
        <a:lstStyle/>
        <a:p>
          <a:pPr>
            <a:lnSpc>
              <a:spcPct val="100000"/>
            </a:lnSpc>
          </a:pPr>
          <a:endParaRPr lang="en-US"/>
        </a:p>
      </dgm:t>
    </dgm:pt>
    <dgm:pt modelId="{7AC09B67-08AB-44F1-9479-FA1D83F360C8}">
      <dgm:prSet custT="1"/>
      <dgm:spPr/>
      <dgm:t>
        <a:bodyPr/>
        <a:lstStyle/>
        <a:p>
          <a:pPr>
            <a:lnSpc>
              <a:spcPct val="100000"/>
            </a:lnSpc>
          </a:pPr>
          <a:r>
            <a:rPr lang="en-US" sz="1400" b="0" i="0" dirty="0">
              <a:latin typeface="Aharoni" panose="02010803020104030203" pitchFamily="2" charset="-79"/>
              <a:cs typeface="Aharoni" panose="02010803020104030203" pitchFamily="2" charset="-79"/>
            </a:rPr>
            <a:t>The Support department has the most employees (2048), followed by the Software department (2010) and the Research &amp; Development department (2012). The Human Resources department has the fewest employees (147).</a:t>
          </a:r>
          <a:endParaRPr lang="en-US" sz="1400" dirty="0">
            <a:latin typeface="Aharoni" panose="02010803020104030203" pitchFamily="2" charset="-79"/>
            <a:cs typeface="Aharoni" panose="02010803020104030203" pitchFamily="2" charset="-79"/>
          </a:endParaRPr>
        </a:p>
      </dgm:t>
    </dgm:pt>
    <dgm:pt modelId="{CEE117DE-75AC-4734-8A1F-55B079FAB27E}" type="parTrans" cxnId="{5E71B501-7666-4684-83C0-6BB893A2CF21}">
      <dgm:prSet/>
      <dgm:spPr/>
      <dgm:t>
        <a:bodyPr/>
        <a:lstStyle/>
        <a:p>
          <a:endParaRPr lang="en-US"/>
        </a:p>
      </dgm:t>
    </dgm:pt>
    <dgm:pt modelId="{A74E9CEF-F2EC-4932-A805-1C5E32C3D803}" type="sibTrans" cxnId="{5E71B501-7666-4684-83C0-6BB893A2CF21}">
      <dgm:prSet/>
      <dgm:spPr/>
      <dgm:t>
        <a:bodyPr/>
        <a:lstStyle/>
        <a:p>
          <a:pPr>
            <a:lnSpc>
              <a:spcPct val="100000"/>
            </a:lnSpc>
          </a:pPr>
          <a:endParaRPr lang="en-US"/>
        </a:p>
      </dgm:t>
    </dgm:pt>
    <dgm:pt modelId="{82D179F3-9F27-4AD3-994B-4D630B2A7D0E}" type="pres">
      <dgm:prSet presAssocID="{7F6514D2-ED29-4255-8DD3-233BD29375A3}" presName="root" presStyleCnt="0">
        <dgm:presLayoutVars>
          <dgm:dir/>
          <dgm:resizeHandles val="exact"/>
        </dgm:presLayoutVars>
      </dgm:prSet>
      <dgm:spPr/>
    </dgm:pt>
    <dgm:pt modelId="{A0202CA9-0C26-4FAF-8317-737803119154}" type="pres">
      <dgm:prSet presAssocID="{979D44DA-A849-447C-80B8-D85AA437A144}" presName="compNode" presStyleCnt="0"/>
      <dgm:spPr/>
    </dgm:pt>
    <dgm:pt modelId="{5642527A-CCB6-4829-88E3-7552B266EFAB}" type="pres">
      <dgm:prSet presAssocID="{979D44DA-A849-447C-80B8-D85AA437A144}" presName="bgRect" presStyleLbl="bgShp" presStyleIdx="0" presStyleCnt="4" custLinFactNeighborX="1724" custLinFactNeighborY="-197"/>
      <dgm:spPr/>
    </dgm:pt>
    <dgm:pt modelId="{B06E9D13-3C76-45C3-8931-E3693C602C60}" type="pres">
      <dgm:prSet presAssocID="{979D44DA-A849-447C-80B8-D85AA437A14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orkflow"/>
        </a:ext>
      </dgm:extLst>
    </dgm:pt>
    <dgm:pt modelId="{9B7537F8-ABA6-4076-9392-7FE9A7DF778A}" type="pres">
      <dgm:prSet presAssocID="{979D44DA-A849-447C-80B8-D85AA437A144}" presName="spaceRect" presStyleCnt="0"/>
      <dgm:spPr/>
    </dgm:pt>
    <dgm:pt modelId="{6D64BECF-0D1A-410A-8F1A-CCDAE9A6B1CE}" type="pres">
      <dgm:prSet presAssocID="{979D44DA-A849-447C-80B8-D85AA437A144}" presName="parTx" presStyleLbl="revTx" presStyleIdx="0" presStyleCnt="4">
        <dgm:presLayoutVars>
          <dgm:chMax val="0"/>
          <dgm:chPref val="0"/>
        </dgm:presLayoutVars>
      </dgm:prSet>
      <dgm:spPr/>
    </dgm:pt>
    <dgm:pt modelId="{9ED24C57-DCCD-4435-B4DB-3257213F2D68}" type="pres">
      <dgm:prSet presAssocID="{100B7237-87F1-4A74-A828-FF9C5AE6A4DF}" presName="sibTrans" presStyleCnt="0"/>
      <dgm:spPr/>
    </dgm:pt>
    <dgm:pt modelId="{BCF85146-BAD5-4312-A9F8-CBA4E17C2D95}" type="pres">
      <dgm:prSet presAssocID="{D5EDE5F3-8F64-4A1B-AF4F-40020A16C4F1}" presName="compNode" presStyleCnt="0"/>
      <dgm:spPr/>
    </dgm:pt>
    <dgm:pt modelId="{BFC3A43C-BCDB-4217-8A75-CCC1183668B5}" type="pres">
      <dgm:prSet presAssocID="{D5EDE5F3-8F64-4A1B-AF4F-40020A16C4F1}" presName="bgRect" presStyleLbl="bgShp" presStyleIdx="1" presStyleCnt="4" custLinFactNeighborX="0"/>
      <dgm:spPr/>
    </dgm:pt>
    <dgm:pt modelId="{618F2191-0ABC-400B-9F39-F02DFE1A6756}" type="pres">
      <dgm:prSet presAssocID="{D5EDE5F3-8F64-4A1B-AF4F-40020A16C4F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roup of People"/>
        </a:ext>
      </dgm:extLst>
    </dgm:pt>
    <dgm:pt modelId="{7A042F4E-5D8F-4627-A836-96417EED0104}" type="pres">
      <dgm:prSet presAssocID="{D5EDE5F3-8F64-4A1B-AF4F-40020A16C4F1}" presName="spaceRect" presStyleCnt="0"/>
      <dgm:spPr/>
    </dgm:pt>
    <dgm:pt modelId="{7AAF71C2-E556-429D-B688-B88B92F8AFD3}" type="pres">
      <dgm:prSet presAssocID="{D5EDE5F3-8F64-4A1B-AF4F-40020A16C4F1}" presName="parTx" presStyleLbl="revTx" presStyleIdx="1" presStyleCnt="4">
        <dgm:presLayoutVars>
          <dgm:chMax val="0"/>
          <dgm:chPref val="0"/>
        </dgm:presLayoutVars>
      </dgm:prSet>
      <dgm:spPr/>
    </dgm:pt>
    <dgm:pt modelId="{51DD5228-8DB8-4302-9A64-C059E1255783}" type="pres">
      <dgm:prSet presAssocID="{2A70A06E-FBBD-44AF-9347-1739E2910E1F}" presName="sibTrans" presStyleCnt="0"/>
      <dgm:spPr/>
    </dgm:pt>
    <dgm:pt modelId="{82AFED9C-0F4B-48EC-A88C-0B516EE43FC3}" type="pres">
      <dgm:prSet presAssocID="{F46DF968-1C0F-4EC7-8656-EC6D6157A290}" presName="compNode" presStyleCnt="0"/>
      <dgm:spPr/>
    </dgm:pt>
    <dgm:pt modelId="{A8E1718F-77A1-495C-808D-3B6F90B50A14}" type="pres">
      <dgm:prSet presAssocID="{F46DF968-1C0F-4EC7-8656-EC6D6157A290}" presName="bgRect" presStyleLbl="bgShp" presStyleIdx="2" presStyleCnt="4"/>
      <dgm:spPr/>
    </dgm:pt>
    <dgm:pt modelId="{02A001B9-CC7E-4D30-8A42-42401FCF2E5E}" type="pres">
      <dgm:prSet presAssocID="{F46DF968-1C0F-4EC7-8656-EC6D6157A29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49E95D16-8525-42FA-A7E0-4780846B2111}" type="pres">
      <dgm:prSet presAssocID="{F46DF968-1C0F-4EC7-8656-EC6D6157A290}" presName="spaceRect" presStyleCnt="0"/>
      <dgm:spPr/>
    </dgm:pt>
    <dgm:pt modelId="{7CBA4BF1-5BE7-4D48-AB8C-831BE404813F}" type="pres">
      <dgm:prSet presAssocID="{F46DF968-1C0F-4EC7-8656-EC6D6157A290}" presName="parTx" presStyleLbl="revTx" presStyleIdx="2" presStyleCnt="4">
        <dgm:presLayoutVars>
          <dgm:chMax val="0"/>
          <dgm:chPref val="0"/>
        </dgm:presLayoutVars>
      </dgm:prSet>
      <dgm:spPr/>
    </dgm:pt>
    <dgm:pt modelId="{C1D0750B-AB2F-4306-9002-C5ABE8C0A2BA}" type="pres">
      <dgm:prSet presAssocID="{E204B08A-0898-43F1-AD87-374DE6935361}" presName="sibTrans" presStyleCnt="0"/>
      <dgm:spPr/>
    </dgm:pt>
    <dgm:pt modelId="{F48709A7-D70C-45AD-B627-0FF146A87B1F}" type="pres">
      <dgm:prSet presAssocID="{7AC09B67-08AB-44F1-9479-FA1D83F360C8}" presName="compNode" presStyleCnt="0"/>
      <dgm:spPr/>
    </dgm:pt>
    <dgm:pt modelId="{9BEE6CFB-24F9-41CE-B772-C8332367E6E1}" type="pres">
      <dgm:prSet presAssocID="{7AC09B67-08AB-44F1-9479-FA1D83F360C8}" presName="bgRect" presStyleLbl="bgShp" presStyleIdx="3" presStyleCnt="4"/>
      <dgm:spPr/>
    </dgm:pt>
    <dgm:pt modelId="{ADEF7A08-80D8-4596-BA50-B479596CE6FE}" type="pres">
      <dgm:prSet presAssocID="{7AC09B67-08AB-44F1-9479-FA1D83F360C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nnections"/>
        </a:ext>
      </dgm:extLst>
    </dgm:pt>
    <dgm:pt modelId="{AFB8E5AC-0151-460F-A1FD-AF916BAB7DEB}" type="pres">
      <dgm:prSet presAssocID="{7AC09B67-08AB-44F1-9479-FA1D83F360C8}" presName="spaceRect" presStyleCnt="0"/>
      <dgm:spPr/>
    </dgm:pt>
    <dgm:pt modelId="{C6E1F057-43E6-4AAD-B399-BE1431F6946F}" type="pres">
      <dgm:prSet presAssocID="{7AC09B67-08AB-44F1-9479-FA1D83F360C8}" presName="parTx" presStyleLbl="revTx" presStyleIdx="3" presStyleCnt="4">
        <dgm:presLayoutVars>
          <dgm:chMax val="0"/>
          <dgm:chPref val="0"/>
        </dgm:presLayoutVars>
      </dgm:prSet>
      <dgm:spPr/>
    </dgm:pt>
  </dgm:ptLst>
  <dgm:cxnLst>
    <dgm:cxn modelId="{5E71B501-7666-4684-83C0-6BB893A2CF21}" srcId="{7F6514D2-ED29-4255-8DD3-233BD29375A3}" destId="{7AC09B67-08AB-44F1-9479-FA1D83F360C8}" srcOrd="3" destOrd="0" parTransId="{CEE117DE-75AC-4734-8A1F-55B079FAB27E}" sibTransId="{A74E9CEF-F2EC-4932-A805-1C5E32C3D803}"/>
    <dgm:cxn modelId="{C9E12F12-E748-47E2-9666-9CF960F8C675}" type="presOf" srcId="{7AC09B67-08AB-44F1-9479-FA1D83F360C8}" destId="{C6E1F057-43E6-4AAD-B399-BE1431F6946F}" srcOrd="0" destOrd="0" presId="urn:microsoft.com/office/officeart/2018/2/layout/IconVerticalSolidList"/>
    <dgm:cxn modelId="{D6CA9969-0268-48EA-B216-972BE1C6639B}" type="presOf" srcId="{7F6514D2-ED29-4255-8DD3-233BD29375A3}" destId="{82D179F3-9F27-4AD3-994B-4D630B2A7D0E}" srcOrd="0" destOrd="0" presId="urn:microsoft.com/office/officeart/2018/2/layout/IconVerticalSolidList"/>
    <dgm:cxn modelId="{9B3D4058-EA63-4F28-8EA4-3024083F950C}" type="presOf" srcId="{D5EDE5F3-8F64-4A1B-AF4F-40020A16C4F1}" destId="{7AAF71C2-E556-429D-B688-B88B92F8AFD3}" srcOrd="0" destOrd="0" presId="urn:microsoft.com/office/officeart/2018/2/layout/IconVerticalSolidList"/>
    <dgm:cxn modelId="{95A9637F-1DFE-4CB1-A296-00C86E32C026}" type="presOf" srcId="{979D44DA-A849-447C-80B8-D85AA437A144}" destId="{6D64BECF-0D1A-410A-8F1A-CCDAE9A6B1CE}" srcOrd="0" destOrd="0" presId="urn:microsoft.com/office/officeart/2018/2/layout/IconVerticalSolidList"/>
    <dgm:cxn modelId="{5A6F378C-B4E9-4AE2-99A5-9F1012EB7878}" type="presOf" srcId="{F46DF968-1C0F-4EC7-8656-EC6D6157A290}" destId="{7CBA4BF1-5BE7-4D48-AB8C-831BE404813F}" srcOrd="0" destOrd="0" presId="urn:microsoft.com/office/officeart/2018/2/layout/IconVerticalSolidList"/>
    <dgm:cxn modelId="{C50C29A7-C82C-44E8-889E-F108A5B48E68}" srcId="{7F6514D2-ED29-4255-8DD3-233BD29375A3}" destId="{F46DF968-1C0F-4EC7-8656-EC6D6157A290}" srcOrd="2" destOrd="0" parTransId="{C8C5539F-5DB1-4230-ACE9-0F447E5F27F0}" sibTransId="{E204B08A-0898-43F1-AD87-374DE6935361}"/>
    <dgm:cxn modelId="{81E60EC9-7ACB-4CF6-84FA-E56E55D0055D}" srcId="{7F6514D2-ED29-4255-8DD3-233BD29375A3}" destId="{979D44DA-A849-447C-80B8-D85AA437A144}" srcOrd="0" destOrd="0" parTransId="{8559330C-3B52-48D1-8C5E-47B1EBC27028}" sibTransId="{100B7237-87F1-4A74-A828-FF9C5AE6A4DF}"/>
    <dgm:cxn modelId="{CFCD71EB-5606-4221-BDBE-EA8BB0B6A49C}" srcId="{7F6514D2-ED29-4255-8DD3-233BD29375A3}" destId="{D5EDE5F3-8F64-4A1B-AF4F-40020A16C4F1}" srcOrd="1" destOrd="0" parTransId="{B5EDD9A9-C33B-4EE5-8A0E-09362637AE8E}" sibTransId="{2A70A06E-FBBD-44AF-9347-1739E2910E1F}"/>
    <dgm:cxn modelId="{EA0E2400-53A9-4B62-AC0B-C0D4D9D15A3E}" type="presParOf" srcId="{82D179F3-9F27-4AD3-994B-4D630B2A7D0E}" destId="{A0202CA9-0C26-4FAF-8317-737803119154}" srcOrd="0" destOrd="0" presId="urn:microsoft.com/office/officeart/2018/2/layout/IconVerticalSolidList"/>
    <dgm:cxn modelId="{3780AECD-C8F7-432C-8063-B08F38976CA2}" type="presParOf" srcId="{A0202CA9-0C26-4FAF-8317-737803119154}" destId="{5642527A-CCB6-4829-88E3-7552B266EFAB}" srcOrd="0" destOrd="0" presId="urn:microsoft.com/office/officeart/2018/2/layout/IconVerticalSolidList"/>
    <dgm:cxn modelId="{68226B2A-17DB-4D04-807C-70BA9B8F43EA}" type="presParOf" srcId="{A0202CA9-0C26-4FAF-8317-737803119154}" destId="{B06E9D13-3C76-45C3-8931-E3693C602C60}" srcOrd="1" destOrd="0" presId="urn:microsoft.com/office/officeart/2018/2/layout/IconVerticalSolidList"/>
    <dgm:cxn modelId="{27D085A7-BA38-4597-8EF6-33FBB1C21821}" type="presParOf" srcId="{A0202CA9-0C26-4FAF-8317-737803119154}" destId="{9B7537F8-ABA6-4076-9392-7FE9A7DF778A}" srcOrd="2" destOrd="0" presId="urn:microsoft.com/office/officeart/2018/2/layout/IconVerticalSolidList"/>
    <dgm:cxn modelId="{F2A65DA0-2668-4E50-B52D-E96574A91DB7}" type="presParOf" srcId="{A0202CA9-0C26-4FAF-8317-737803119154}" destId="{6D64BECF-0D1A-410A-8F1A-CCDAE9A6B1CE}" srcOrd="3" destOrd="0" presId="urn:microsoft.com/office/officeart/2018/2/layout/IconVerticalSolidList"/>
    <dgm:cxn modelId="{690437E9-E18E-452E-A62E-5CD4441038A1}" type="presParOf" srcId="{82D179F3-9F27-4AD3-994B-4D630B2A7D0E}" destId="{9ED24C57-DCCD-4435-B4DB-3257213F2D68}" srcOrd="1" destOrd="0" presId="urn:microsoft.com/office/officeart/2018/2/layout/IconVerticalSolidList"/>
    <dgm:cxn modelId="{79C62400-5FD0-4747-B711-6FE3D2DB2F12}" type="presParOf" srcId="{82D179F3-9F27-4AD3-994B-4D630B2A7D0E}" destId="{BCF85146-BAD5-4312-A9F8-CBA4E17C2D95}" srcOrd="2" destOrd="0" presId="urn:microsoft.com/office/officeart/2018/2/layout/IconVerticalSolidList"/>
    <dgm:cxn modelId="{696126D7-4EF7-4C35-ADE3-DA212912D862}" type="presParOf" srcId="{BCF85146-BAD5-4312-A9F8-CBA4E17C2D95}" destId="{BFC3A43C-BCDB-4217-8A75-CCC1183668B5}" srcOrd="0" destOrd="0" presId="urn:microsoft.com/office/officeart/2018/2/layout/IconVerticalSolidList"/>
    <dgm:cxn modelId="{B62E5AFE-2B00-4A92-8DA5-72C11EA36FE6}" type="presParOf" srcId="{BCF85146-BAD5-4312-A9F8-CBA4E17C2D95}" destId="{618F2191-0ABC-400B-9F39-F02DFE1A6756}" srcOrd="1" destOrd="0" presId="urn:microsoft.com/office/officeart/2018/2/layout/IconVerticalSolidList"/>
    <dgm:cxn modelId="{B46B0A54-6E90-4953-B1E1-5F39FBD9B603}" type="presParOf" srcId="{BCF85146-BAD5-4312-A9F8-CBA4E17C2D95}" destId="{7A042F4E-5D8F-4627-A836-96417EED0104}" srcOrd="2" destOrd="0" presId="urn:microsoft.com/office/officeart/2018/2/layout/IconVerticalSolidList"/>
    <dgm:cxn modelId="{E56DFCCC-F9B5-4140-9B4F-FC67DCCBFA68}" type="presParOf" srcId="{BCF85146-BAD5-4312-A9F8-CBA4E17C2D95}" destId="{7AAF71C2-E556-429D-B688-B88B92F8AFD3}" srcOrd="3" destOrd="0" presId="urn:microsoft.com/office/officeart/2018/2/layout/IconVerticalSolidList"/>
    <dgm:cxn modelId="{1647CE63-ABDA-41C6-9CAA-FF65A35BAF76}" type="presParOf" srcId="{82D179F3-9F27-4AD3-994B-4D630B2A7D0E}" destId="{51DD5228-8DB8-4302-9A64-C059E1255783}" srcOrd="3" destOrd="0" presId="urn:microsoft.com/office/officeart/2018/2/layout/IconVerticalSolidList"/>
    <dgm:cxn modelId="{40340C58-A029-431E-B549-F3877AB6969D}" type="presParOf" srcId="{82D179F3-9F27-4AD3-994B-4D630B2A7D0E}" destId="{82AFED9C-0F4B-48EC-A88C-0B516EE43FC3}" srcOrd="4" destOrd="0" presId="urn:microsoft.com/office/officeart/2018/2/layout/IconVerticalSolidList"/>
    <dgm:cxn modelId="{981B9AB2-DD0E-456F-A7AA-955E34CB768B}" type="presParOf" srcId="{82AFED9C-0F4B-48EC-A88C-0B516EE43FC3}" destId="{A8E1718F-77A1-495C-808D-3B6F90B50A14}" srcOrd="0" destOrd="0" presId="urn:microsoft.com/office/officeart/2018/2/layout/IconVerticalSolidList"/>
    <dgm:cxn modelId="{478C14FF-07CD-4DF4-B7E8-2B589310E451}" type="presParOf" srcId="{82AFED9C-0F4B-48EC-A88C-0B516EE43FC3}" destId="{02A001B9-CC7E-4D30-8A42-42401FCF2E5E}" srcOrd="1" destOrd="0" presId="urn:microsoft.com/office/officeart/2018/2/layout/IconVerticalSolidList"/>
    <dgm:cxn modelId="{20997564-5B19-433E-B53E-53D87C26286E}" type="presParOf" srcId="{82AFED9C-0F4B-48EC-A88C-0B516EE43FC3}" destId="{49E95D16-8525-42FA-A7E0-4780846B2111}" srcOrd="2" destOrd="0" presId="urn:microsoft.com/office/officeart/2018/2/layout/IconVerticalSolidList"/>
    <dgm:cxn modelId="{553B8F40-6D72-4272-BD3B-B57E107B093C}" type="presParOf" srcId="{82AFED9C-0F4B-48EC-A88C-0B516EE43FC3}" destId="{7CBA4BF1-5BE7-4D48-AB8C-831BE404813F}" srcOrd="3" destOrd="0" presId="urn:microsoft.com/office/officeart/2018/2/layout/IconVerticalSolidList"/>
    <dgm:cxn modelId="{3628B63E-AF75-4613-868D-04F7E5E98046}" type="presParOf" srcId="{82D179F3-9F27-4AD3-994B-4D630B2A7D0E}" destId="{C1D0750B-AB2F-4306-9002-C5ABE8C0A2BA}" srcOrd="5" destOrd="0" presId="urn:microsoft.com/office/officeart/2018/2/layout/IconVerticalSolidList"/>
    <dgm:cxn modelId="{6B2E2F7A-CD83-4EB2-A255-B865513C11EC}" type="presParOf" srcId="{82D179F3-9F27-4AD3-994B-4D630B2A7D0E}" destId="{F48709A7-D70C-45AD-B627-0FF146A87B1F}" srcOrd="6" destOrd="0" presId="urn:microsoft.com/office/officeart/2018/2/layout/IconVerticalSolidList"/>
    <dgm:cxn modelId="{F2488704-45A2-4E3C-9BC2-7EE134C99DD8}" type="presParOf" srcId="{F48709A7-D70C-45AD-B627-0FF146A87B1F}" destId="{9BEE6CFB-24F9-41CE-B772-C8332367E6E1}" srcOrd="0" destOrd="0" presId="urn:microsoft.com/office/officeart/2018/2/layout/IconVerticalSolidList"/>
    <dgm:cxn modelId="{B97998B7-1EDE-4EC3-A975-2D0BAE9253AB}" type="presParOf" srcId="{F48709A7-D70C-45AD-B627-0FF146A87B1F}" destId="{ADEF7A08-80D8-4596-BA50-B479596CE6FE}" srcOrd="1" destOrd="0" presId="urn:microsoft.com/office/officeart/2018/2/layout/IconVerticalSolidList"/>
    <dgm:cxn modelId="{AA54E524-6051-46BD-9AFB-CA6AA331FC87}" type="presParOf" srcId="{F48709A7-D70C-45AD-B627-0FF146A87B1F}" destId="{AFB8E5AC-0151-460F-A1FD-AF916BAB7DEB}" srcOrd="2" destOrd="0" presId="urn:microsoft.com/office/officeart/2018/2/layout/IconVerticalSolidList"/>
    <dgm:cxn modelId="{317BF289-E911-4A07-A320-4D2B0F781492}" type="presParOf" srcId="{F48709A7-D70C-45AD-B627-0FF146A87B1F}" destId="{C6E1F057-43E6-4AAD-B399-BE1431F6946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306FAA-6C0E-4935-AB43-12D28C3B1AAB}">
      <dsp:nvSpPr>
        <dsp:cNvPr id="0" name=""/>
        <dsp:cNvSpPr/>
      </dsp:nvSpPr>
      <dsp:spPr>
        <a:xfrm>
          <a:off x="698091" y="431687"/>
          <a:ext cx="1328349" cy="132834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7AB92A-4DF5-4962-933E-50B93E0A4166}">
      <dsp:nvSpPr>
        <dsp:cNvPr id="0" name=""/>
        <dsp:cNvSpPr/>
      </dsp:nvSpPr>
      <dsp:spPr>
        <a:xfrm>
          <a:off x="981182" y="714778"/>
          <a:ext cx="762167" cy="7621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BA2DD6-8D83-493F-9054-0A9644AF6839}">
      <dsp:nvSpPr>
        <dsp:cNvPr id="0" name=""/>
        <dsp:cNvSpPr/>
      </dsp:nvSpPr>
      <dsp:spPr>
        <a:xfrm>
          <a:off x="273455" y="2173784"/>
          <a:ext cx="217762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Introduction &amp; Problem Statement</a:t>
          </a:r>
          <a:endParaRPr lang="en-US" sz="1500" kern="1200" dirty="0">
            <a:latin typeface="Amasis MT Pro Medium" panose="02040604050005020304" pitchFamily="18" charset="0"/>
          </a:endParaRPr>
        </a:p>
      </dsp:txBody>
      <dsp:txXfrm>
        <a:off x="273455" y="2173784"/>
        <a:ext cx="2177621" cy="720000"/>
      </dsp:txXfrm>
    </dsp:sp>
    <dsp:sp modelId="{8B7B898D-4F51-4B41-B439-94C166BD9C6C}">
      <dsp:nvSpPr>
        <dsp:cNvPr id="0" name=""/>
        <dsp:cNvSpPr/>
      </dsp:nvSpPr>
      <dsp:spPr>
        <a:xfrm>
          <a:off x="3256796" y="431687"/>
          <a:ext cx="1328349" cy="132834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472F9E-6950-4F55-A26E-2D8CEA53AFC8}">
      <dsp:nvSpPr>
        <dsp:cNvPr id="0" name=""/>
        <dsp:cNvSpPr/>
      </dsp:nvSpPr>
      <dsp:spPr>
        <a:xfrm>
          <a:off x="3539887" y="714778"/>
          <a:ext cx="762167" cy="7621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74C79D-76D2-4369-90D1-52E36556FA66}">
      <dsp:nvSpPr>
        <dsp:cNvPr id="0" name=""/>
        <dsp:cNvSpPr/>
      </dsp:nvSpPr>
      <dsp:spPr>
        <a:xfrm>
          <a:off x="2832160" y="2173784"/>
          <a:ext cx="217762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Business Objective</a:t>
          </a:r>
          <a:endParaRPr lang="en-US" sz="1500" kern="1200" dirty="0">
            <a:latin typeface="Amasis MT Pro Medium" panose="02040604050005020304" pitchFamily="18" charset="0"/>
          </a:endParaRPr>
        </a:p>
      </dsp:txBody>
      <dsp:txXfrm>
        <a:off x="2832160" y="2173784"/>
        <a:ext cx="2177621" cy="720000"/>
      </dsp:txXfrm>
    </dsp:sp>
    <dsp:sp modelId="{D5E67B1E-EF75-48A2-A54B-770EBDCF9CB8}">
      <dsp:nvSpPr>
        <dsp:cNvPr id="0" name=""/>
        <dsp:cNvSpPr/>
      </dsp:nvSpPr>
      <dsp:spPr>
        <a:xfrm>
          <a:off x="5815501" y="431687"/>
          <a:ext cx="1328349" cy="132834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8D2344-C672-4E46-9858-7D31B2CDF56F}">
      <dsp:nvSpPr>
        <dsp:cNvPr id="0" name=""/>
        <dsp:cNvSpPr/>
      </dsp:nvSpPr>
      <dsp:spPr>
        <a:xfrm>
          <a:off x="6098592" y="714778"/>
          <a:ext cx="762167" cy="7621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FADC6C-1B5C-472F-9930-515DCB293558}">
      <dsp:nvSpPr>
        <dsp:cNvPr id="0" name=""/>
        <dsp:cNvSpPr/>
      </dsp:nvSpPr>
      <dsp:spPr>
        <a:xfrm>
          <a:off x="5390865" y="2173784"/>
          <a:ext cx="217762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KPIs</a:t>
          </a:r>
          <a:endParaRPr lang="en-US" sz="1500" kern="1200" dirty="0">
            <a:latin typeface="Amasis MT Pro Medium" panose="02040604050005020304" pitchFamily="18" charset="0"/>
          </a:endParaRPr>
        </a:p>
      </dsp:txBody>
      <dsp:txXfrm>
        <a:off x="5390865" y="2173784"/>
        <a:ext cx="2177621" cy="720000"/>
      </dsp:txXfrm>
    </dsp:sp>
    <dsp:sp modelId="{640772AC-DF26-41A8-8780-4366CD6C54FA}">
      <dsp:nvSpPr>
        <dsp:cNvPr id="0" name=""/>
        <dsp:cNvSpPr/>
      </dsp:nvSpPr>
      <dsp:spPr>
        <a:xfrm>
          <a:off x="1977443" y="3438189"/>
          <a:ext cx="1328349" cy="132834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91A885-72D6-40EA-A71D-FEE06F427491}">
      <dsp:nvSpPr>
        <dsp:cNvPr id="0" name=""/>
        <dsp:cNvSpPr/>
      </dsp:nvSpPr>
      <dsp:spPr>
        <a:xfrm>
          <a:off x="2260534" y="3721280"/>
          <a:ext cx="762167" cy="7621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646A4D-0E91-4F3E-86D5-3A50EA5AE283}">
      <dsp:nvSpPr>
        <dsp:cNvPr id="0" name=""/>
        <dsp:cNvSpPr/>
      </dsp:nvSpPr>
      <dsp:spPr>
        <a:xfrm>
          <a:off x="1552807" y="5180286"/>
          <a:ext cx="217762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Dashboard</a:t>
          </a:r>
          <a:endParaRPr lang="en-US" sz="1500" kern="1200" dirty="0">
            <a:latin typeface="Amasis MT Pro Medium" panose="02040604050005020304" pitchFamily="18" charset="0"/>
          </a:endParaRPr>
        </a:p>
      </dsp:txBody>
      <dsp:txXfrm>
        <a:off x="1552807" y="5180286"/>
        <a:ext cx="2177621" cy="720000"/>
      </dsp:txXfrm>
    </dsp:sp>
    <dsp:sp modelId="{D75E3BB3-9F68-4512-94AA-0953F514D933}">
      <dsp:nvSpPr>
        <dsp:cNvPr id="0" name=""/>
        <dsp:cNvSpPr/>
      </dsp:nvSpPr>
      <dsp:spPr>
        <a:xfrm>
          <a:off x="4536149" y="3438189"/>
          <a:ext cx="1328349" cy="1328349"/>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A87F04-F312-4E79-99F0-E2901F8B965B}">
      <dsp:nvSpPr>
        <dsp:cNvPr id="0" name=""/>
        <dsp:cNvSpPr/>
      </dsp:nvSpPr>
      <dsp:spPr>
        <a:xfrm>
          <a:off x="4819239" y="3721280"/>
          <a:ext cx="762167" cy="76216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1A6CA3-986B-4564-899C-19BD37D429A2}">
      <dsp:nvSpPr>
        <dsp:cNvPr id="0" name=""/>
        <dsp:cNvSpPr/>
      </dsp:nvSpPr>
      <dsp:spPr>
        <a:xfrm>
          <a:off x="4111512" y="5180286"/>
          <a:ext cx="217762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Conclusion</a:t>
          </a:r>
          <a:endParaRPr lang="en-US" sz="1500" kern="1200" dirty="0">
            <a:latin typeface="Amasis MT Pro Medium" panose="02040604050005020304" pitchFamily="18" charset="0"/>
          </a:endParaRPr>
        </a:p>
      </dsp:txBody>
      <dsp:txXfrm>
        <a:off x="4111512" y="5180286"/>
        <a:ext cx="2177621"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B9EEF-576E-487B-8583-C30F1D8B198B}">
      <dsp:nvSpPr>
        <dsp:cNvPr id="0" name=""/>
        <dsp:cNvSpPr/>
      </dsp:nvSpPr>
      <dsp:spPr>
        <a:xfrm>
          <a:off x="0" y="310150"/>
          <a:ext cx="10759071" cy="1787175"/>
        </a:xfrm>
        <a:prstGeom prst="round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latin typeface="Aharoni" panose="02010803020104030203" pitchFamily="2" charset="-79"/>
              <a:cs typeface="Aharoni" panose="02010803020104030203" pitchFamily="2" charset="-79"/>
            </a:rPr>
            <a:t>We can clearly say that attrition rate of employees for every department is almost 50% which indicates that attrition rate of employees does not depends on department. So, irrespective of the department almost 50% of employees are leaving the company. The formula to calculate the attrition rate is as follow:</a:t>
          </a:r>
        </a:p>
        <a:p>
          <a:pPr marL="0" lvl="0" indent="0" algn="just" defTabSz="889000">
            <a:lnSpc>
              <a:spcPct val="90000"/>
            </a:lnSpc>
            <a:spcBef>
              <a:spcPct val="0"/>
            </a:spcBef>
            <a:spcAft>
              <a:spcPct val="35000"/>
            </a:spcAft>
            <a:buNone/>
          </a:pPr>
          <a:r>
            <a:rPr lang="en-US" sz="2000" kern="1200" dirty="0">
              <a:latin typeface="Aharoni" panose="02010803020104030203" pitchFamily="2" charset="-79"/>
              <a:cs typeface="Aharoni" panose="02010803020104030203" pitchFamily="2" charset="-79"/>
            </a:rPr>
            <a:t>Attrition rate = (Number of employees who have “Yes” status/ Count of Total Employees</a:t>
          </a:r>
        </a:p>
      </dsp:txBody>
      <dsp:txXfrm>
        <a:off x="87243" y="397393"/>
        <a:ext cx="10584585" cy="1612689"/>
      </dsp:txXfrm>
    </dsp:sp>
    <dsp:sp modelId="{02414501-D933-4DAA-8B18-4AC31CFDE25F}">
      <dsp:nvSpPr>
        <dsp:cNvPr id="0" name=""/>
        <dsp:cNvSpPr/>
      </dsp:nvSpPr>
      <dsp:spPr>
        <a:xfrm>
          <a:off x="0" y="2594676"/>
          <a:ext cx="10759071" cy="1787175"/>
        </a:xfrm>
        <a:prstGeom prst="round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latin typeface="Aharoni" panose="02010803020104030203" pitchFamily="2" charset="-79"/>
              <a:cs typeface="Aharoni" panose="02010803020104030203" pitchFamily="2" charset="-79"/>
            </a:rPr>
            <a:t>From this calculation and visualization we concluded that we must make strong strategies to minimize attrition rate and improve our company’s Employee retention so that we can balance the company’s growth and right talent.</a:t>
          </a:r>
        </a:p>
      </dsp:txBody>
      <dsp:txXfrm>
        <a:off x="87243" y="2681919"/>
        <a:ext cx="10584585" cy="16126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B9EEF-576E-487B-8583-C30F1D8B198B}">
      <dsp:nvSpPr>
        <dsp:cNvPr id="0" name=""/>
        <dsp:cNvSpPr/>
      </dsp:nvSpPr>
      <dsp:spPr>
        <a:xfrm>
          <a:off x="0" y="0"/>
          <a:ext cx="4716739" cy="1344667"/>
        </a:xfrm>
        <a:prstGeom prst="round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IN" sz="2000" kern="1200" dirty="0"/>
            <a:t>From this we can see the average working years in </a:t>
          </a:r>
          <a:r>
            <a:rPr lang="en-IN" sz="2000" b="1" kern="1200" dirty="0">
              <a:solidFill>
                <a:srgbClr val="FF0000"/>
              </a:solidFill>
            </a:rPr>
            <a:t>SALES</a:t>
          </a:r>
          <a:r>
            <a:rPr lang="en-IN" sz="2000" kern="1200" dirty="0"/>
            <a:t> department is high as compared to the rest of the departments and lowest is for </a:t>
          </a:r>
          <a:r>
            <a:rPr lang="en-IN" sz="2000" b="1" kern="1200" dirty="0">
              <a:solidFill>
                <a:srgbClr val="FF0000"/>
              </a:solidFill>
            </a:rPr>
            <a:t>Research &amp; Development </a:t>
          </a:r>
          <a:r>
            <a:rPr lang="en-IN" sz="2000" kern="1200" dirty="0"/>
            <a:t>Department.</a:t>
          </a:r>
          <a:endParaRPr lang="en-US" sz="2000" kern="1200" dirty="0"/>
        </a:p>
      </dsp:txBody>
      <dsp:txXfrm>
        <a:off x="65641" y="65641"/>
        <a:ext cx="4585457" cy="1213385"/>
      </dsp:txXfrm>
    </dsp:sp>
    <dsp:sp modelId="{02414501-D933-4DAA-8B18-4AC31CFDE25F}">
      <dsp:nvSpPr>
        <dsp:cNvPr id="0" name=""/>
        <dsp:cNvSpPr/>
      </dsp:nvSpPr>
      <dsp:spPr>
        <a:xfrm>
          <a:off x="0" y="1416362"/>
          <a:ext cx="4716739" cy="1321277"/>
        </a:xfrm>
        <a:prstGeom prst="round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pPr>
          <a:r>
            <a:rPr lang="en-IN" sz="2100" kern="1200" dirty="0"/>
            <a:t>From the analysis we can conclude that average working years is approximately 21 for all the departments.</a:t>
          </a:r>
          <a:endParaRPr lang="en-US" sz="2100" kern="1200" dirty="0"/>
        </a:p>
      </dsp:txBody>
      <dsp:txXfrm>
        <a:off x="64499" y="1480861"/>
        <a:ext cx="4587741" cy="11922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2527A-CCB6-4829-88E3-7552B266EFAB}">
      <dsp:nvSpPr>
        <dsp:cNvPr id="0" name=""/>
        <dsp:cNvSpPr/>
      </dsp:nvSpPr>
      <dsp:spPr>
        <a:xfrm>
          <a:off x="0" y="3"/>
          <a:ext cx="10898485" cy="111191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6E9D13-3C76-45C3-8931-E3693C602C60}">
      <dsp:nvSpPr>
        <dsp:cNvPr id="0" name=""/>
        <dsp:cNvSpPr/>
      </dsp:nvSpPr>
      <dsp:spPr>
        <a:xfrm>
          <a:off x="336354" y="252374"/>
          <a:ext cx="611553" cy="6115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64BECF-0D1A-410A-8F1A-CCDAE9A6B1CE}">
      <dsp:nvSpPr>
        <dsp:cNvPr id="0" name=""/>
        <dsp:cNvSpPr/>
      </dsp:nvSpPr>
      <dsp:spPr>
        <a:xfrm>
          <a:off x="1284262" y="2193"/>
          <a:ext cx="9614222" cy="1111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678" tIns="117678" rIns="117678" bIns="117678" numCol="1" spcCol="1270" anchor="ctr" anchorCtr="0">
          <a:noAutofit/>
        </a:bodyPr>
        <a:lstStyle/>
        <a:p>
          <a:pPr marL="0" lvl="0" indent="0" algn="l" defTabSz="622300">
            <a:lnSpc>
              <a:spcPct val="100000"/>
            </a:lnSpc>
            <a:spcBef>
              <a:spcPct val="0"/>
            </a:spcBef>
            <a:spcAft>
              <a:spcPct val="35000"/>
            </a:spcAft>
            <a:buNone/>
          </a:pPr>
          <a:r>
            <a:rPr lang="en-US" sz="1400" b="0" i="0" kern="1200" dirty="0">
              <a:latin typeface="Aharoni" panose="02010803020104030203" pitchFamily="2" charset="-79"/>
              <a:cs typeface="Aharoni" panose="02010803020104030203" pitchFamily="2" charset="-79"/>
            </a:rPr>
            <a:t>The attrition rate is 50.21%, which means that over half of the employees leave the company each year. The attrition rate is higher for males (51.50%) than for females (50.16%). The attrition rate is also higher for employees who have been with the company for less than 10 years (54.00%) than for employees who have been with the company for more than 10 years (43.80%).</a:t>
          </a:r>
          <a:endParaRPr lang="en-US" sz="1400" kern="1200" dirty="0">
            <a:latin typeface="Aharoni" panose="02010803020104030203" pitchFamily="2" charset="-79"/>
            <a:cs typeface="Aharoni" panose="02010803020104030203" pitchFamily="2" charset="-79"/>
          </a:endParaRPr>
        </a:p>
      </dsp:txBody>
      <dsp:txXfrm>
        <a:off x="1284262" y="2193"/>
        <a:ext cx="9614222" cy="1111915"/>
      </dsp:txXfrm>
    </dsp:sp>
    <dsp:sp modelId="{BFC3A43C-BCDB-4217-8A75-CCC1183668B5}">
      <dsp:nvSpPr>
        <dsp:cNvPr id="0" name=""/>
        <dsp:cNvSpPr/>
      </dsp:nvSpPr>
      <dsp:spPr>
        <a:xfrm>
          <a:off x="0" y="1392088"/>
          <a:ext cx="10898485" cy="111191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8F2191-0ABC-400B-9F39-F02DFE1A6756}">
      <dsp:nvSpPr>
        <dsp:cNvPr id="0" name=""/>
        <dsp:cNvSpPr/>
      </dsp:nvSpPr>
      <dsp:spPr>
        <a:xfrm>
          <a:off x="336354" y="1642269"/>
          <a:ext cx="611553" cy="6115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AF71C2-E556-429D-B688-B88B92F8AFD3}">
      <dsp:nvSpPr>
        <dsp:cNvPr id="0" name=""/>
        <dsp:cNvSpPr/>
      </dsp:nvSpPr>
      <dsp:spPr>
        <a:xfrm>
          <a:off x="1284262" y="1392088"/>
          <a:ext cx="9614222" cy="1111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678" tIns="117678" rIns="117678" bIns="117678" numCol="1" spcCol="1270" anchor="ctr" anchorCtr="0">
          <a:noAutofit/>
        </a:bodyPr>
        <a:lstStyle/>
        <a:p>
          <a:pPr marL="0" lvl="0" indent="0" algn="l" defTabSz="622300">
            <a:lnSpc>
              <a:spcPct val="100000"/>
            </a:lnSpc>
            <a:spcBef>
              <a:spcPct val="0"/>
            </a:spcBef>
            <a:spcAft>
              <a:spcPct val="35000"/>
            </a:spcAft>
            <a:buNone/>
          </a:pPr>
          <a:r>
            <a:rPr lang="en-US" sz="1400" b="0" i="0" kern="1200" dirty="0">
              <a:latin typeface="Aharoni" panose="02010803020104030203" pitchFamily="2" charset="-79"/>
              <a:cs typeface="Aharoni" panose="02010803020104030203" pitchFamily="2" charset="-79"/>
            </a:rPr>
            <a:t>Job satisfaction is highest for employees in the Sales department (123.4) and lowest for employees in the Human Resources department (113.25). Job satisfaction is also higher for employees who have been with the company for less than 10 years (115.61) than for employees who have been with the company for more than 10 years (113.25).</a:t>
          </a:r>
          <a:endParaRPr lang="en-US" sz="1400" kern="1200" dirty="0">
            <a:latin typeface="Aharoni" panose="02010803020104030203" pitchFamily="2" charset="-79"/>
            <a:cs typeface="Aharoni" panose="02010803020104030203" pitchFamily="2" charset="-79"/>
          </a:endParaRPr>
        </a:p>
      </dsp:txBody>
      <dsp:txXfrm>
        <a:off x="1284262" y="1392088"/>
        <a:ext cx="9614222" cy="1111915"/>
      </dsp:txXfrm>
    </dsp:sp>
    <dsp:sp modelId="{A8E1718F-77A1-495C-808D-3B6F90B50A14}">
      <dsp:nvSpPr>
        <dsp:cNvPr id="0" name=""/>
        <dsp:cNvSpPr/>
      </dsp:nvSpPr>
      <dsp:spPr>
        <a:xfrm>
          <a:off x="0" y="2781982"/>
          <a:ext cx="10898485" cy="111191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A001B9-CC7E-4D30-8A42-42401FCF2E5E}">
      <dsp:nvSpPr>
        <dsp:cNvPr id="0" name=""/>
        <dsp:cNvSpPr/>
      </dsp:nvSpPr>
      <dsp:spPr>
        <a:xfrm>
          <a:off x="336354" y="3032163"/>
          <a:ext cx="611553" cy="6115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BA4BF1-5BE7-4D48-AB8C-831BE404813F}">
      <dsp:nvSpPr>
        <dsp:cNvPr id="0" name=""/>
        <dsp:cNvSpPr/>
      </dsp:nvSpPr>
      <dsp:spPr>
        <a:xfrm>
          <a:off x="1284262" y="2781982"/>
          <a:ext cx="9614222" cy="1111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678" tIns="117678" rIns="117678" bIns="117678" numCol="1" spcCol="1270" anchor="ctr" anchorCtr="0">
          <a:noAutofit/>
        </a:bodyPr>
        <a:lstStyle/>
        <a:p>
          <a:pPr marL="0" lvl="0" indent="0" algn="l" defTabSz="622300">
            <a:lnSpc>
              <a:spcPct val="100000"/>
            </a:lnSpc>
            <a:spcBef>
              <a:spcPct val="0"/>
            </a:spcBef>
            <a:spcAft>
              <a:spcPct val="35000"/>
            </a:spcAft>
            <a:buNone/>
          </a:pPr>
          <a:r>
            <a:rPr lang="en-US" sz="1400" b="0" i="0" kern="1200" dirty="0">
              <a:latin typeface="Aharoni" panose="02010803020104030203" pitchFamily="2" charset="-79"/>
              <a:cs typeface="Aharoni" panose="02010803020104030203" pitchFamily="2" charset="-79"/>
            </a:rPr>
            <a:t>The average hourly rate is $1.00. The hourly rate is higher for males ($1.15) than for females ($1.13). The hourly rate is also higher for employees in the Software department ($1.20) than for employees in the Support department ($0.51).</a:t>
          </a:r>
          <a:endParaRPr lang="en-US" sz="1400" kern="1200" dirty="0">
            <a:latin typeface="Aharoni" panose="02010803020104030203" pitchFamily="2" charset="-79"/>
            <a:cs typeface="Aharoni" panose="02010803020104030203" pitchFamily="2" charset="-79"/>
          </a:endParaRPr>
        </a:p>
      </dsp:txBody>
      <dsp:txXfrm>
        <a:off x="1284262" y="2781982"/>
        <a:ext cx="9614222" cy="1111915"/>
      </dsp:txXfrm>
    </dsp:sp>
    <dsp:sp modelId="{9BEE6CFB-24F9-41CE-B772-C8332367E6E1}">
      <dsp:nvSpPr>
        <dsp:cNvPr id="0" name=""/>
        <dsp:cNvSpPr/>
      </dsp:nvSpPr>
      <dsp:spPr>
        <a:xfrm>
          <a:off x="0" y="4171876"/>
          <a:ext cx="10898485" cy="111191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EF7A08-80D8-4596-BA50-B479596CE6FE}">
      <dsp:nvSpPr>
        <dsp:cNvPr id="0" name=""/>
        <dsp:cNvSpPr/>
      </dsp:nvSpPr>
      <dsp:spPr>
        <a:xfrm>
          <a:off x="336354" y="4422057"/>
          <a:ext cx="611553" cy="6115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E1F057-43E6-4AAD-B399-BE1431F6946F}">
      <dsp:nvSpPr>
        <dsp:cNvPr id="0" name=""/>
        <dsp:cNvSpPr/>
      </dsp:nvSpPr>
      <dsp:spPr>
        <a:xfrm>
          <a:off x="1284262" y="4171876"/>
          <a:ext cx="9614222" cy="1111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678" tIns="117678" rIns="117678" bIns="117678" numCol="1" spcCol="1270" anchor="ctr" anchorCtr="0">
          <a:noAutofit/>
        </a:bodyPr>
        <a:lstStyle/>
        <a:p>
          <a:pPr marL="0" lvl="0" indent="0" algn="l" defTabSz="622300">
            <a:lnSpc>
              <a:spcPct val="100000"/>
            </a:lnSpc>
            <a:spcBef>
              <a:spcPct val="0"/>
            </a:spcBef>
            <a:spcAft>
              <a:spcPct val="35000"/>
            </a:spcAft>
            <a:buNone/>
          </a:pPr>
          <a:r>
            <a:rPr lang="en-US" sz="1400" b="0" i="0" kern="1200" dirty="0">
              <a:latin typeface="Aharoni" panose="02010803020104030203" pitchFamily="2" charset="-79"/>
              <a:cs typeface="Aharoni" panose="02010803020104030203" pitchFamily="2" charset="-79"/>
            </a:rPr>
            <a:t>The Support department has the most employees (2048), followed by the Software department (2010) and the Research &amp; Development department (2012). The Human Resources department has the fewest employees (147).</a:t>
          </a:r>
          <a:endParaRPr lang="en-US" sz="1400" kern="1200" dirty="0">
            <a:latin typeface="Aharoni" panose="02010803020104030203" pitchFamily="2" charset="-79"/>
            <a:cs typeface="Aharoni" panose="02010803020104030203" pitchFamily="2" charset="-79"/>
          </a:endParaRPr>
        </a:p>
      </dsp:txBody>
      <dsp:txXfrm>
        <a:off x="1284262" y="4171876"/>
        <a:ext cx="9614222" cy="111191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0240F0-611A-466D-ADBA-807C7F48281C}" type="datetimeFigureOut">
              <a:rPr lang="en-IN" smtClean="0"/>
              <a:t>30-12-2023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79F9BB-FB31-4635-8F77-426DB9C1DCF4}" type="slidenum">
              <a:rPr lang="en-IN" smtClean="0"/>
              <a:t>‹#›</a:t>
            </a:fld>
            <a:endParaRPr lang="en-IN"/>
          </a:p>
        </p:txBody>
      </p:sp>
    </p:spTree>
    <p:extLst>
      <p:ext uri="{BB962C8B-B14F-4D97-AF65-F5344CB8AC3E}">
        <p14:creationId xmlns:p14="http://schemas.microsoft.com/office/powerpoint/2010/main" val="1592974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379F9BB-FB31-4635-8F77-426DB9C1DCF4}" type="slidenum">
              <a:rPr lang="en-IN" smtClean="0"/>
              <a:t>2</a:t>
            </a:fld>
            <a:endParaRPr lang="en-IN"/>
          </a:p>
        </p:txBody>
      </p:sp>
    </p:spTree>
    <p:extLst>
      <p:ext uri="{BB962C8B-B14F-4D97-AF65-F5344CB8AC3E}">
        <p14:creationId xmlns:p14="http://schemas.microsoft.com/office/powerpoint/2010/main" val="4678891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12/30/2023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1" name="push.wav"/>
          </p:stSnd>
        </p:sndAc>
      </p:transition>
    </mc:Choice>
    <mc:Fallback xmlns="">
      <p:transition spd="slow">
        <p:fade/>
        <p:sndAc>
          <p:stSnd>
            <p:snd r:embed="rId3" name="push.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1" name="push.wav"/>
          </p:stSnd>
        </p:sndAc>
      </p:transition>
    </mc:Choice>
    <mc:Fallback xmlns="">
      <p:transition spd="slow">
        <p:fade/>
        <p:sndAc>
          <p:stSnd>
            <p:snd r:embed="rId3" name="push.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1" name="push.wav"/>
          </p:stSnd>
        </p:sndAc>
      </p:transition>
    </mc:Choice>
    <mc:Fallback xmlns="">
      <p:transition spd="slow">
        <p:fade/>
        <p:sndAc>
          <p:stSnd>
            <p:snd r:embed="rId3" name="push.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1" name="push.wav"/>
          </p:stSnd>
        </p:sndAc>
      </p:transition>
    </mc:Choice>
    <mc:Fallback xmlns="">
      <p:transition spd="slow">
        <p:fade/>
        <p:sndAc>
          <p:stSnd>
            <p:snd r:embed="rId3" name="push.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12/30/2023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1" name="push.wav"/>
          </p:stSnd>
        </p:sndAc>
      </p:transition>
    </mc:Choice>
    <mc:Fallback xmlns="">
      <p:transition spd="slow">
        <p:fade/>
        <p:sndAc>
          <p:stSnd>
            <p:snd r:embed="rId3" name="push.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1" name="push.wav"/>
          </p:stSnd>
        </p:sndAc>
      </p:transition>
    </mc:Choice>
    <mc:Fallback xmlns="">
      <p:transition spd="slow">
        <p:fade/>
        <p:sndAc>
          <p:stSnd>
            <p:snd r:embed="rId3" name="push.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1" name="push.wav"/>
          </p:stSnd>
        </p:sndAc>
      </p:transition>
    </mc:Choice>
    <mc:Fallback xmlns="">
      <p:transition spd="slow">
        <p:fade/>
        <p:sndAc>
          <p:stSnd>
            <p:snd r:embed="rId3" name="push.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1" name="push.wav"/>
          </p:stSnd>
        </p:sndAc>
      </p:transition>
    </mc:Choice>
    <mc:Fallback xmlns="">
      <p:transition spd="slow">
        <p:fade/>
        <p:sndAc>
          <p:stSnd>
            <p:snd r:embed="rId3" name="push.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1" name="push.wav"/>
          </p:stSnd>
        </p:sndAc>
      </p:transition>
    </mc:Choice>
    <mc:Fallback xmlns="">
      <p:transition spd="slow">
        <p:fade/>
        <p:sndAc>
          <p:stSnd>
            <p:snd r:embed="rId3" name="push.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12/30/2023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1" name="push.wav"/>
          </p:stSnd>
        </p:sndAc>
      </p:transition>
    </mc:Choice>
    <mc:Fallback xmlns="">
      <p:transition spd="slow">
        <p:fade/>
        <p:sndAc>
          <p:stSnd>
            <p:snd r:embed="rId3" name="push.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12/30/2023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1" name="push.wav"/>
          </p:stSnd>
        </p:sndAc>
      </p:transition>
    </mc:Choice>
    <mc:Fallback xmlns="">
      <p:transition spd="slow">
        <p:fade/>
        <p:sndAc>
          <p:stSnd>
            <p:snd r:embed="rId3" name="push.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12/30/2023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13" name="push.wav"/>
          </p:stSnd>
        </p:sndAc>
      </p:transition>
    </mc:Choice>
    <mc:Fallback xmlns="">
      <p:transition spd="slow">
        <p:fade/>
        <p:sndAc>
          <p:stSnd>
            <p:snd r:embed="rId14" name="push.wav"/>
          </p:stSnd>
        </p:sndAc>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audio" Target="../media/audio1.wav"/></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13.xml.rels><?xml version="1.0" encoding="UTF-8" standalone="yes"?>
<Relationships xmlns="http://schemas.openxmlformats.org/package/2006/relationships"><Relationship Id="rId3" Type="http://schemas.openxmlformats.org/officeDocument/2006/relationships/hyperlink" Target="https://www.shiftbase.com/glossary/hourly-rate" TargetMode="External"/><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1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audio" Target="../media/audio1.wav"/><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jpeg"/><Relationship Id="rId4" Type="http://schemas.openxmlformats.org/officeDocument/2006/relationships/image" Target="../media/image2.png"/><Relationship Id="rId9" Type="http://schemas.openxmlformats.org/officeDocument/2006/relationships/audio" Target="../media/audio1.wav"/></Relationships>
</file>

<file path=ppt/slides/_rels/slide2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27.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audio" Target="../media/audio1.wav"/><Relationship Id="rId5" Type="http://schemas.openxmlformats.org/officeDocument/2006/relationships/image" Target="../media/image8.jpe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8.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DF23C-1733-0C19-AEBA-C9FA67CA904F}"/>
              </a:ext>
            </a:extLst>
          </p:cNvPr>
          <p:cNvSpPr>
            <a:spLocks noGrp="1"/>
          </p:cNvSpPr>
          <p:nvPr>
            <p:ph type="ctrTitle"/>
          </p:nvPr>
        </p:nvSpPr>
        <p:spPr>
          <a:ln>
            <a:noFill/>
          </a:ln>
          <a:effectLst>
            <a:glow rad="139700">
              <a:schemeClr val="accent1">
                <a:satMod val="175000"/>
                <a:alpha val="40000"/>
              </a:schemeClr>
            </a:glow>
            <a:outerShdw blurRad="44450" dist="27940" dir="5400000" algn="ctr">
              <a:srgbClr val="000000">
                <a:alpha val="32000"/>
              </a:srgbClr>
            </a:outerShdw>
            <a:reflection blurRad="6350" stA="52000" endA="300" endPos="35000" dir="5400000" sy="-100000" algn="bl" rotWithShape="0"/>
            <a:softEdge rad="12700"/>
          </a:effectLst>
          <a:scene3d>
            <a:camera prst="obliqueTopLeft"/>
            <a:lightRig rig="balanced" dir="t">
              <a:rot lat="0" lon="0" rev="8700000"/>
            </a:lightRig>
          </a:scene3d>
          <a:sp3d>
            <a:bevelT w="190500" h="38100" prst="relaxedInset"/>
          </a:sp3d>
        </p:spPr>
        <p:txBody>
          <a:bodyPr/>
          <a:lstStyle/>
          <a:p>
            <a:r>
              <a:rPr lang="en-IN" sz="8000" b="1" dirty="0">
                <a:latin typeface="Amasis MT Pro Medium" panose="02040604050005020304" pitchFamily="18" charset="0"/>
              </a:rPr>
              <a:t>HR Analytics: </a:t>
            </a:r>
          </a:p>
        </p:txBody>
      </p:sp>
      <p:sp>
        <p:nvSpPr>
          <p:cNvPr id="4" name="Subtitle 3">
            <a:extLst>
              <a:ext uri="{FF2B5EF4-FFF2-40B4-BE49-F238E27FC236}">
                <a16:creationId xmlns:a16="http://schemas.microsoft.com/office/drawing/2014/main" id="{06E8F443-3AE9-0456-F0BA-EFC10C1DD88E}"/>
              </a:ext>
            </a:extLst>
          </p:cNvPr>
          <p:cNvSpPr txBox="1">
            <a:spLocks noGrp="1"/>
          </p:cNvSpPr>
          <p:nvPr>
            <p:ph type="subTitle" idx="1"/>
          </p:nvPr>
        </p:nvSpPr>
        <p:spPr>
          <a:xfrm>
            <a:off x="1219199" y="3886680"/>
            <a:ext cx="8555711" cy="969911"/>
          </a:xfrm>
          <a:prstGeom prst="rect">
            <a:avLst/>
          </a:prstGeom>
          <a:ln>
            <a:noFill/>
          </a:ln>
          <a:effectLst>
            <a:glow rad="139700">
              <a:schemeClr val="accent1">
                <a:satMod val="175000"/>
                <a:alpha val="40000"/>
              </a:schemeClr>
            </a:glow>
            <a:outerShdw blurRad="44450" dist="27940" dir="5400000" algn="ctr">
              <a:srgbClr val="000000">
                <a:alpha val="32000"/>
              </a:srgbClr>
            </a:outerShdw>
            <a:softEdge rad="12700"/>
          </a:effectLst>
          <a:scene3d>
            <a:camera prst="obliqueTopLeft"/>
            <a:lightRig rig="balanced" dir="t">
              <a:rot lat="0" lon="0" rev="8700000"/>
            </a:lightRig>
          </a:scene3d>
          <a:sp3d>
            <a:bevelT w="190500" h="38100" prst="relaxedInset"/>
          </a:sp3d>
        </p:spPr>
        <p:txBody>
          <a:bodyPr vert="horz" lIns="91440" tIns="45720" rIns="91440" bIns="45720" rtlCol="0" anchor="b">
            <a:noAutofit/>
          </a:bodyPr>
          <a:lstStyle/>
          <a:p>
            <a:pPr>
              <a:lnSpc>
                <a:spcPct val="89000"/>
              </a:lnSpc>
              <a:spcBef>
                <a:spcPct val="0"/>
              </a:spcBef>
            </a:pPr>
            <a:r>
              <a:rPr lang="en-IN" sz="5400" b="1" cap="all" dirty="0">
                <a:latin typeface="Amasis MT Pro Medium" panose="02040604050005020304" pitchFamily="18" charset="0"/>
                <a:ea typeface="+mj-ea"/>
                <a:cs typeface="+mj-cs"/>
              </a:rPr>
              <a:t>EMPLOYEE RETENTION</a:t>
            </a:r>
          </a:p>
        </p:txBody>
      </p:sp>
      <p:pic>
        <p:nvPicPr>
          <p:cNvPr id="6" name="Picture 5">
            <a:extLst>
              <a:ext uri="{FF2B5EF4-FFF2-40B4-BE49-F238E27FC236}">
                <a16:creationId xmlns:a16="http://schemas.microsoft.com/office/drawing/2014/main" id="{94F95160-F97C-F2D0-C83B-8BF717577D9E}"/>
              </a:ext>
            </a:extLst>
          </p:cNvPr>
          <p:cNvPicPr>
            <a:picLocks noChangeAspect="1"/>
          </p:cNvPicPr>
          <p:nvPr/>
        </p:nvPicPr>
        <p:blipFill>
          <a:blip r:embed="rId3"/>
          <a:stretch>
            <a:fillRect/>
          </a:stretch>
        </p:blipFill>
        <p:spPr>
          <a:xfrm>
            <a:off x="9438967" y="4856591"/>
            <a:ext cx="956278" cy="590680"/>
          </a:xfrm>
          <a:prstGeom prst="rect">
            <a:avLst/>
          </a:prstGeom>
          <a:effectLst>
            <a:outerShdw blurRad="50800" dist="50800" dir="5400000" algn="ctr" rotWithShape="0">
              <a:schemeClr val="bg1">
                <a:alpha val="94000"/>
              </a:schemeClr>
            </a:outerShdw>
          </a:effectLst>
        </p:spPr>
      </p:pic>
      <p:sp>
        <p:nvSpPr>
          <p:cNvPr id="3" name="TextBox 2">
            <a:extLst>
              <a:ext uri="{FF2B5EF4-FFF2-40B4-BE49-F238E27FC236}">
                <a16:creationId xmlns:a16="http://schemas.microsoft.com/office/drawing/2014/main" id="{06D6D73D-35A1-BC5C-F5B8-96D6F98530DF}"/>
              </a:ext>
            </a:extLst>
          </p:cNvPr>
          <p:cNvSpPr txBox="1"/>
          <p:nvPr/>
        </p:nvSpPr>
        <p:spPr>
          <a:xfrm>
            <a:off x="2182761" y="4778105"/>
            <a:ext cx="3490452" cy="530594"/>
          </a:xfrm>
          <a:prstGeom prst="rect">
            <a:avLst/>
          </a:prstGeom>
          <a:noFill/>
        </p:spPr>
        <p:txBody>
          <a:bodyPr wrap="square" rtlCol="0">
            <a:spAutoFit/>
          </a:bodyPr>
          <a:lstStyle/>
          <a:p>
            <a:pPr algn="ctr" defTabSz="914400">
              <a:lnSpc>
                <a:spcPct val="89000"/>
              </a:lnSpc>
              <a:spcBef>
                <a:spcPct val="0"/>
              </a:spcBef>
            </a:pPr>
            <a:r>
              <a:rPr lang="en-IN" sz="3200" b="1" cap="all" dirty="0">
                <a:solidFill>
                  <a:schemeClr val="tx2"/>
                </a:solidFill>
                <a:latin typeface="Amasis MT Pro Medium" panose="02040604050005020304" pitchFamily="18" charset="0"/>
                <a:ea typeface="+mj-ea"/>
                <a:cs typeface="+mj-cs"/>
              </a:rPr>
              <a:t>GROUP - </a:t>
            </a:r>
            <a:r>
              <a:rPr lang="en-IN" sz="3200" b="1" cap="all" dirty="0">
                <a:solidFill>
                  <a:srgbClr val="FF0000"/>
                </a:solidFill>
                <a:latin typeface="Amasis MT Pro Medium" panose="02040604050005020304" pitchFamily="18" charset="0"/>
                <a:ea typeface="+mj-ea"/>
                <a:cs typeface="+mj-cs"/>
              </a:rPr>
              <a:t>02</a:t>
            </a:r>
          </a:p>
        </p:txBody>
      </p:sp>
    </p:spTree>
    <p:extLst>
      <p:ext uri="{BB962C8B-B14F-4D97-AF65-F5344CB8AC3E}">
        <p14:creationId xmlns:p14="http://schemas.microsoft.com/office/powerpoint/2010/main" val="36189936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4" name="push.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A1F6C4C-3F5B-B78E-F5FB-329FD62E9F8D}"/>
              </a:ext>
            </a:extLst>
          </p:cNvPr>
          <p:cNvGrpSpPr/>
          <p:nvPr/>
        </p:nvGrpSpPr>
        <p:grpSpPr>
          <a:xfrm>
            <a:off x="1101214" y="2477729"/>
            <a:ext cx="10785986" cy="3795252"/>
            <a:chOff x="0" y="67394"/>
            <a:chExt cx="4710263" cy="3150513"/>
          </a:xfrm>
        </p:grpSpPr>
        <p:sp>
          <p:nvSpPr>
            <p:cNvPr id="3" name="Rectangle: Rounded Corners 2">
              <a:extLst>
                <a:ext uri="{FF2B5EF4-FFF2-40B4-BE49-F238E27FC236}">
                  <a16:creationId xmlns:a16="http://schemas.microsoft.com/office/drawing/2014/main" id="{64A43F54-C377-962C-1F4B-3CF1902AD0AF}"/>
                </a:ext>
              </a:extLst>
            </p:cNvPr>
            <p:cNvSpPr/>
            <p:nvPr/>
          </p:nvSpPr>
          <p:spPr>
            <a:xfrm>
              <a:off x="0" y="67394"/>
              <a:ext cx="4710263" cy="3150513"/>
            </a:xfrm>
            <a:prstGeom prst="roundRect">
              <a:avLst/>
            </a:pr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a:lstStyle/>
            <a:p>
              <a:endParaRPr lang="en-IN"/>
            </a:p>
          </p:txBody>
        </p:sp>
        <p:sp>
          <p:nvSpPr>
            <p:cNvPr id="4" name="Rectangle: Rounded Corners 4">
              <a:extLst>
                <a:ext uri="{FF2B5EF4-FFF2-40B4-BE49-F238E27FC236}">
                  <a16:creationId xmlns:a16="http://schemas.microsoft.com/office/drawing/2014/main" id="{701A1F80-5A05-CDCB-CA1F-D1797CC9781E}"/>
                </a:ext>
              </a:extLst>
            </p:cNvPr>
            <p:cNvSpPr txBox="1"/>
            <p:nvPr/>
          </p:nvSpPr>
          <p:spPr>
            <a:xfrm>
              <a:off x="153795" y="221189"/>
              <a:ext cx="4402673" cy="28429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pPr>
              <a:r>
                <a:rPr lang="en-US" sz="2400" b="0" i="0" kern="1200" dirty="0">
                  <a:latin typeface="Aharoni" panose="02010803020104030203" pitchFamily="2" charset="-79"/>
                  <a:cs typeface="Aharoni" panose="02010803020104030203" pitchFamily="2" charset="-79"/>
                </a:rPr>
                <a:t>Based on our analysis and visualization, it is evident that the lowest attrition rate of </a:t>
              </a:r>
              <a:r>
                <a:rPr lang="en-US" sz="2800" b="0" i="0" kern="1200" dirty="0">
                  <a:latin typeface="Aharoni" panose="02010803020104030203" pitchFamily="2" charset="-79"/>
                  <a:cs typeface="Aharoni" panose="02010803020104030203" pitchFamily="2" charset="-79"/>
                </a:rPr>
                <a:t>49.80%, </a:t>
              </a:r>
              <a:r>
                <a:rPr lang="en-US" sz="2400" b="0" i="0" kern="1200" dirty="0">
                  <a:latin typeface="Aharoni" panose="02010803020104030203" pitchFamily="2" charset="-79"/>
                  <a:cs typeface="Aharoni" panose="02010803020104030203" pitchFamily="2" charset="-79"/>
                </a:rPr>
                <a:t>with an average monthly income of Rs. 31000</a:t>
              </a:r>
              <a:r>
                <a:rPr lang="en-US" sz="2400" dirty="0">
                  <a:latin typeface="Aharoni" panose="02010803020104030203" pitchFamily="2" charset="-79"/>
                  <a:cs typeface="Aharoni" panose="02010803020104030203" pitchFamily="2" charset="-79"/>
                </a:rPr>
                <a:t> to </a:t>
              </a:r>
              <a:r>
                <a:rPr lang="en-US" sz="2800" dirty="0">
                  <a:latin typeface="Aharoni" panose="02010803020104030203" pitchFamily="2" charset="-79"/>
                  <a:cs typeface="Aharoni" panose="02010803020104030203" pitchFamily="2" charset="-79"/>
                </a:rPr>
                <a:t>40</a:t>
              </a:r>
              <a:r>
                <a:rPr lang="en-US" sz="2400" dirty="0">
                  <a:latin typeface="Aharoni" panose="02010803020104030203" pitchFamily="2" charset="-79"/>
                  <a:cs typeface="Aharoni" panose="02010803020104030203" pitchFamily="2" charset="-79"/>
                </a:rPr>
                <a:t>,ooo</a:t>
              </a:r>
              <a:r>
                <a:rPr lang="en-US" sz="2400" b="0" i="0" kern="1200" dirty="0">
                  <a:latin typeface="Aharoni" panose="02010803020104030203" pitchFamily="2" charset="-79"/>
                  <a:cs typeface="Aharoni" panose="02010803020104030203" pitchFamily="2" charset="-79"/>
                </a:rPr>
                <a:t>. On the other hand, the highest attrition rate of </a:t>
              </a:r>
              <a:r>
                <a:rPr lang="en-US" sz="2800" b="0" i="0" kern="1200" dirty="0">
                  <a:latin typeface="Aharoni" panose="02010803020104030203" pitchFamily="2" charset="-79"/>
                  <a:cs typeface="Aharoni" panose="02010803020104030203" pitchFamily="2" charset="-79"/>
                </a:rPr>
                <a:t>51.26%, </a:t>
              </a:r>
              <a:r>
                <a:rPr lang="en-US" sz="2400" b="0" i="0" kern="1200" dirty="0">
                  <a:latin typeface="Aharoni" panose="02010803020104030203" pitchFamily="2" charset="-79"/>
                  <a:cs typeface="Aharoni" panose="02010803020104030203" pitchFamily="2" charset="-79"/>
                </a:rPr>
                <a:t>with an average monthly income of Rs. </a:t>
              </a:r>
              <a:r>
                <a:rPr lang="en-US" sz="2800" dirty="0">
                  <a:latin typeface="Aharoni" panose="02010803020104030203" pitchFamily="2" charset="-79"/>
                  <a:cs typeface="Aharoni" panose="02010803020104030203" pitchFamily="2" charset="-79"/>
                </a:rPr>
                <a:t>50000</a:t>
              </a:r>
              <a:r>
                <a:rPr lang="en-US" sz="2400" dirty="0">
                  <a:latin typeface="Aharoni" panose="02010803020104030203" pitchFamily="2" charset="-79"/>
                  <a:cs typeface="Aharoni" panose="02010803020104030203" pitchFamily="2" charset="-79"/>
                </a:rPr>
                <a:t> or above</a:t>
              </a:r>
              <a:endParaRPr lang="en-US" sz="2400" kern="1200" dirty="0">
                <a:latin typeface="Aharoni" panose="02010803020104030203" pitchFamily="2" charset="-79"/>
                <a:cs typeface="Aharoni" panose="02010803020104030203" pitchFamily="2" charset="-79"/>
              </a:endParaRPr>
            </a:p>
          </p:txBody>
        </p:sp>
      </p:grpSp>
      <p:sp>
        <p:nvSpPr>
          <p:cNvPr id="5" name="Title 1">
            <a:extLst>
              <a:ext uri="{FF2B5EF4-FFF2-40B4-BE49-F238E27FC236}">
                <a16:creationId xmlns:a16="http://schemas.microsoft.com/office/drawing/2014/main" id="{29DEF3D1-122F-8A10-C531-891C5B6E70B6}"/>
              </a:ext>
            </a:extLst>
          </p:cNvPr>
          <p:cNvSpPr txBox="1">
            <a:spLocks/>
          </p:cNvSpPr>
          <p:nvPr/>
        </p:nvSpPr>
        <p:spPr>
          <a:xfrm>
            <a:off x="1265781" y="392224"/>
            <a:ext cx="4218138" cy="1597228"/>
          </a:xfrm>
          <a:prstGeom prst="rect">
            <a:avLst/>
          </a:prstGeom>
        </p:spPr>
        <p:txBody>
          <a:bodyPr>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IN" sz="5400" b="1" dirty="0">
                <a:latin typeface="Amasis MT Pro Medium" panose="02040604050005020304" pitchFamily="18" charset="0"/>
              </a:rPr>
              <a:t>Insights from KPI 2:</a:t>
            </a:r>
          </a:p>
        </p:txBody>
      </p:sp>
      <p:sp>
        <p:nvSpPr>
          <p:cNvPr id="6" name="TextBox 5">
            <a:extLst>
              <a:ext uri="{FF2B5EF4-FFF2-40B4-BE49-F238E27FC236}">
                <a16:creationId xmlns:a16="http://schemas.microsoft.com/office/drawing/2014/main" id="{CF0485A9-BD8C-0AF7-F671-7E6C41EEFAB0}"/>
              </a:ext>
            </a:extLst>
          </p:cNvPr>
          <p:cNvSpPr txBox="1"/>
          <p:nvPr/>
        </p:nvSpPr>
        <p:spPr>
          <a:xfrm flipH="1">
            <a:off x="7885471" y="6312309"/>
            <a:ext cx="4090218" cy="369332"/>
          </a:xfrm>
          <a:prstGeom prst="rect">
            <a:avLst/>
          </a:prstGeom>
          <a:noFill/>
        </p:spPr>
        <p:txBody>
          <a:bodyPr wrap="square" rtlCol="0">
            <a:spAutoFit/>
          </a:bodyPr>
          <a:lstStyle/>
          <a:p>
            <a:r>
              <a:rPr lang="en-IN" b="1" dirty="0">
                <a:latin typeface="Amasis MT Pro Medium" panose="02040604050005020304" pitchFamily="18" charset="0"/>
              </a:rPr>
              <a:t>PRESENTED BY: ANUSHKA PRATAP</a:t>
            </a:r>
          </a:p>
        </p:txBody>
      </p:sp>
    </p:spTree>
    <p:extLst>
      <p:ext uri="{BB962C8B-B14F-4D97-AF65-F5344CB8AC3E}">
        <p14:creationId xmlns:p14="http://schemas.microsoft.com/office/powerpoint/2010/main" val="26850875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3" name="push.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AD2864-3392-2193-250F-A25AC1E8DD5E}"/>
              </a:ext>
            </a:extLst>
          </p:cNvPr>
          <p:cNvSpPr txBox="1">
            <a:spLocks/>
          </p:cNvSpPr>
          <p:nvPr/>
        </p:nvSpPr>
        <p:spPr>
          <a:xfrm>
            <a:off x="1030670" y="166904"/>
            <a:ext cx="2904810" cy="2985910"/>
          </a:xfrm>
          <a:prstGeom prst="ellipse">
            <a:avLst/>
          </a:prstGeom>
          <a:solidFill>
            <a:srgbClr val="262626"/>
          </a:solidFill>
          <a:ln w="174625" cmpd="thinThick">
            <a:solidFill>
              <a:srgbClr val="262626"/>
            </a:solidFill>
          </a:ln>
        </p:spPr>
        <p:txBody>
          <a:bodyPr vert="horz" lIns="91440" tIns="45720" rIns="91440" bIns="45720" rtlCol="0" anchor="ctr">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2400" b="1" kern="1200" dirty="0">
                <a:solidFill>
                  <a:schemeClr val="bg1"/>
                </a:solidFill>
                <a:latin typeface="Amasis MT Pro Medium" panose="02040604050005020304" pitchFamily="18" charset="0"/>
              </a:rPr>
              <a:t>KPI 3</a:t>
            </a:r>
            <a:br>
              <a:rPr lang="en-US" sz="2400" b="1" kern="1200" dirty="0">
                <a:solidFill>
                  <a:schemeClr val="bg1"/>
                </a:solidFill>
                <a:latin typeface="Amasis MT Pro Medium" panose="02040604050005020304" pitchFamily="18" charset="0"/>
              </a:rPr>
            </a:br>
            <a:r>
              <a:rPr lang="en-US" sz="2400" b="1" kern="1200" dirty="0">
                <a:solidFill>
                  <a:schemeClr val="bg1"/>
                </a:solidFill>
                <a:latin typeface="Amasis MT Pro Medium" panose="02040604050005020304" pitchFamily="18" charset="0"/>
              </a:rPr>
              <a:t>Avg Working hours Department- wise</a:t>
            </a:r>
          </a:p>
          <a:p>
            <a:pPr algn="ctr"/>
            <a:endParaRPr lang="en-US" sz="2400" b="1" dirty="0">
              <a:solidFill>
                <a:schemeClr val="bg1"/>
              </a:solidFill>
              <a:latin typeface="Amasis MT Pro Medium" panose="02040604050005020304" pitchFamily="18" charset="0"/>
            </a:endParaRPr>
          </a:p>
        </p:txBody>
      </p:sp>
      <p:sp>
        <p:nvSpPr>
          <p:cNvPr id="6" name="Title 1">
            <a:extLst>
              <a:ext uri="{FF2B5EF4-FFF2-40B4-BE49-F238E27FC236}">
                <a16:creationId xmlns:a16="http://schemas.microsoft.com/office/drawing/2014/main" id="{7F3987C2-A50A-6ABA-BD5C-AB769C106EA1}"/>
              </a:ext>
            </a:extLst>
          </p:cNvPr>
          <p:cNvSpPr txBox="1">
            <a:spLocks/>
          </p:cNvSpPr>
          <p:nvPr/>
        </p:nvSpPr>
        <p:spPr>
          <a:xfrm>
            <a:off x="881410" y="3258973"/>
            <a:ext cx="4496835" cy="446214"/>
          </a:xfrm>
          <a:prstGeom prst="rect">
            <a:avLst/>
          </a:prstGeom>
        </p:spPr>
        <p:txBody>
          <a:bodyPr>
            <a:normAutofit fontScale="55000" lnSpcReduction="2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IN" sz="5400" b="1" dirty="0">
                <a:latin typeface="Amasis MT Pro Medium" panose="02040604050005020304" pitchFamily="18" charset="0"/>
              </a:rPr>
              <a:t>Insights from KPI 3:</a:t>
            </a:r>
          </a:p>
        </p:txBody>
      </p:sp>
      <p:graphicFrame>
        <p:nvGraphicFramePr>
          <p:cNvPr id="7" name="Content Placeholder 2">
            <a:extLst>
              <a:ext uri="{FF2B5EF4-FFF2-40B4-BE49-F238E27FC236}">
                <a16:creationId xmlns:a16="http://schemas.microsoft.com/office/drawing/2014/main" id="{CBEAA2B3-35C9-31C8-07A3-F8BB90BF6449}"/>
              </a:ext>
            </a:extLst>
          </p:cNvPr>
          <p:cNvGraphicFramePr>
            <a:graphicFrameLocks/>
          </p:cNvGraphicFramePr>
          <p:nvPr>
            <p:extLst>
              <p:ext uri="{D42A27DB-BD31-4B8C-83A1-F6EECF244321}">
                <p14:modId xmlns:p14="http://schemas.microsoft.com/office/powerpoint/2010/main" val="1391144047"/>
              </p:ext>
            </p:extLst>
          </p:nvPr>
        </p:nvGraphicFramePr>
        <p:xfrm>
          <a:off x="950236" y="3953456"/>
          <a:ext cx="4716739" cy="2737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F1B32008-1A04-9C03-CC5E-D16009C342AC}"/>
              </a:ext>
            </a:extLst>
          </p:cNvPr>
          <p:cNvSpPr txBox="1"/>
          <p:nvPr/>
        </p:nvSpPr>
        <p:spPr>
          <a:xfrm flipH="1">
            <a:off x="7885471" y="6312309"/>
            <a:ext cx="4090218" cy="369332"/>
          </a:xfrm>
          <a:prstGeom prst="rect">
            <a:avLst/>
          </a:prstGeom>
          <a:noFill/>
        </p:spPr>
        <p:txBody>
          <a:bodyPr wrap="square" rtlCol="0">
            <a:spAutoFit/>
          </a:bodyPr>
          <a:lstStyle/>
          <a:p>
            <a:r>
              <a:rPr lang="en-IN" b="1" dirty="0">
                <a:latin typeface="Amasis MT Pro Medium" panose="02040604050005020304" pitchFamily="18" charset="0"/>
              </a:rPr>
              <a:t>PRESENTED BY: ANUSHKA PRATAP</a:t>
            </a:r>
          </a:p>
        </p:txBody>
      </p:sp>
      <p:graphicFrame>
        <p:nvGraphicFramePr>
          <p:cNvPr id="3" name="Chart 2">
            <a:extLst>
              <a:ext uri="{FF2B5EF4-FFF2-40B4-BE49-F238E27FC236}">
                <a16:creationId xmlns:a16="http://schemas.microsoft.com/office/drawing/2014/main" id="{00000000-0008-0000-0500-000006000000}"/>
              </a:ext>
            </a:extLst>
          </p:cNvPr>
          <p:cNvGraphicFramePr>
            <a:graphicFrameLocks/>
          </p:cNvGraphicFramePr>
          <p:nvPr>
            <p:extLst>
              <p:ext uri="{D42A27DB-BD31-4B8C-83A1-F6EECF244321}">
                <p14:modId xmlns:p14="http://schemas.microsoft.com/office/powerpoint/2010/main" val="2655182492"/>
              </p:ext>
            </p:extLst>
          </p:nvPr>
        </p:nvGraphicFramePr>
        <p:xfrm>
          <a:off x="6272781" y="1763416"/>
          <a:ext cx="5702907" cy="3752481"/>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710792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9" name="push.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AF79D-BBC7-9163-C7CB-0D6E315153B6}"/>
              </a:ext>
            </a:extLst>
          </p:cNvPr>
          <p:cNvSpPr txBox="1">
            <a:spLocks/>
          </p:cNvSpPr>
          <p:nvPr/>
        </p:nvSpPr>
        <p:spPr>
          <a:xfrm>
            <a:off x="1030670" y="166904"/>
            <a:ext cx="2904810" cy="2985910"/>
          </a:xfrm>
          <a:prstGeom prst="ellipse">
            <a:avLst/>
          </a:prstGeom>
          <a:solidFill>
            <a:srgbClr val="262626"/>
          </a:solidFill>
          <a:ln w="174625" cmpd="thinThick">
            <a:solidFill>
              <a:srgbClr val="262626"/>
            </a:solidFill>
          </a:ln>
        </p:spPr>
        <p:txBody>
          <a:bodyPr vert="horz" lIns="91440" tIns="45720" rIns="91440" bIns="45720" rtlCol="0" anchor="ctr">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2800" b="1" dirty="0">
                <a:solidFill>
                  <a:srgbClr val="FFFFFF"/>
                </a:solidFill>
                <a:latin typeface="Amasis MT Pro Medium" panose="02040604050005020304" pitchFamily="18" charset="0"/>
              </a:rPr>
              <a:t>KPI 4</a:t>
            </a:r>
            <a:br>
              <a:rPr lang="en-US" sz="2800" b="1" dirty="0">
                <a:solidFill>
                  <a:srgbClr val="FFFFFF"/>
                </a:solidFill>
                <a:latin typeface="Amasis MT Pro Medium" panose="02040604050005020304" pitchFamily="18" charset="0"/>
              </a:rPr>
            </a:br>
            <a:r>
              <a:rPr lang="en-US" sz="2800" b="1" dirty="0">
                <a:solidFill>
                  <a:srgbClr val="FFFFFF"/>
                </a:solidFill>
                <a:latin typeface="Amasis MT Pro Medium" panose="02040604050005020304" pitchFamily="18" charset="0"/>
              </a:rPr>
              <a:t>Average Hourly rate of Male and Female</a:t>
            </a:r>
          </a:p>
          <a:p>
            <a:pPr algn="ctr"/>
            <a:endParaRPr lang="en-US" sz="2800" b="1" dirty="0">
              <a:solidFill>
                <a:srgbClr val="FFFFFF"/>
              </a:solidFill>
              <a:latin typeface="Amasis MT Pro Medium" panose="02040604050005020304" pitchFamily="18" charset="0"/>
            </a:endParaRPr>
          </a:p>
        </p:txBody>
      </p:sp>
      <p:sp>
        <p:nvSpPr>
          <p:cNvPr id="3" name="TextBox 2">
            <a:extLst>
              <a:ext uri="{FF2B5EF4-FFF2-40B4-BE49-F238E27FC236}">
                <a16:creationId xmlns:a16="http://schemas.microsoft.com/office/drawing/2014/main" id="{1E607DFF-8822-E2F1-7C91-30578ED7A0B5}"/>
              </a:ext>
            </a:extLst>
          </p:cNvPr>
          <p:cNvSpPr txBox="1"/>
          <p:nvPr/>
        </p:nvSpPr>
        <p:spPr>
          <a:xfrm flipH="1">
            <a:off x="8277357" y="6211669"/>
            <a:ext cx="4090218" cy="646331"/>
          </a:xfrm>
          <a:prstGeom prst="rect">
            <a:avLst/>
          </a:prstGeom>
          <a:noFill/>
        </p:spPr>
        <p:txBody>
          <a:bodyPr wrap="square" rtlCol="0">
            <a:spAutoFit/>
          </a:bodyPr>
          <a:lstStyle/>
          <a:p>
            <a:r>
              <a:rPr lang="en-IN" b="1" dirty="0">
                <a:latin typeface="Amasis MT Pro Medium" panose="02040604050005020304" pitchFamily="18" charset="0"/>
              </a:rPr>
              <a:t>PRESENTED BY: PUNAM LATE</a:t>
            </a:r>
          </a:p>
          <a:p>
            <a:endParaRPr lang="en-IN" b="1" dirty="0">
              <a:latin typeface="Amasis MT Pro Medium" panose="02040604050005020304" pitchFamily="18" charset="0"/>
            </a:endParaRPr>
          </a:p>
        </p:txBody>
      </p:sp>
      <p:graphicFrame>
        <p:nvGraphicFramePr>
          <p:cNvPr id="4" name="Chart 3">
            <a:extLst>
              <a:ext uri="{FF2B5EF4-FFF2-40B4-BE49-F238E27FC236}">
                <a16:creationId xmlns:a16="http://schemas.microsoft.com/office/drawing/2014/main" id="{00000000-0008-0000-0500-00000B000000}"/>
              </a:ext>
            </a:extLst>
          </p:cNvPr>
          <p:cNvGraphicFramePr>
            <a:graphicFrameLocks/>
          </p:cNvGraphicFramePr>
          <p:nvPr>
            <p:extLst>
              <p:ext uri="{D42A27DB-BD31-4B8C-83A1-F6EECF244321}">
                <p14:modId xmlns:p14="http://schemas.microsoft.com/office/powerpoint/2010/main" val="2171206905"/>
              </p:ext>
            </p:extLst>
          </p:nvPr>
        </p:nvGraphicFramePr>
        <p:xfrm>
          <a:off x="7212200" y="1138597"/>
          <a:ext cx="4763489" cy="4746663"/>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949D2CC4-B8E1-32CD-89A8-7801D8C99D69}"/>
              </a:ext>
            </a:extLst>
          </p:cNvPr>
          <p:cNvSpPr txBox="1"/>
          <p:nvPr/>
        </p:nvSpPr>
        <p:spPr>
          <a:xfrm>
            <a:off x="1030670" y="3805632"/>
            <a:ext cx="6181530" cy="3785652"/>
          </a:xfrm>
          <a:prstGeom prst="rect">
            <a:avLst/>
          </a:prstGeom>
          <a:noFill/>
        </p:spPr>
        <p:txBody>
          <a:bodyPr wrap="square">
            <a:spAutoFit/>
          </a:bodyPr>
          <a:lstStyle/>
          <a:p>
            <a:r>
              <a:rPr lang="en-US" sz="2400" b="0" i="0" dirty="0">
                <a:solidFill>
                  <a:srgbClr val="111111"/>
                </a:solidFill>
                <a:effectLst/>
                <a:latin typeface="Aharoni" panose="02010803020104030203" pitchFamily="2" charset="-79"/>
                <a:cs typeface="Aharoni" panose="02010803020104030203" pitchFamily="2" charset="-79"/>
              </a:rPr>
              <a:t>In this KPI to find out the gender pay gap difference between the time of working. T</a:t>
            </a:r>
            <a:r>
              <a:rPr lang="en-US" sz="2400" dirty="0">
                <a:latin typeface="Aharoni" panose="02010803020104030203" pitchFamily="2" charset="-79"/>
                <a:cs typeface="Aharoni" panose="02010803020104030203" pitchFamily="2" charset="-79"/>
              </a:rPr>
              <a:t>he gender pay gap is calculated as the difference between average hourly earnings (excluding overtime) of men and women as a proportion of average hourly earnings (excluding overtime) of women’s earnings.</a:t>
            </a:r>
          </a:p>
          <a:p>
            <a:endParaRPr lang="en-US" sz="2400" dirty="0">
              <a:latin typeface="Aharoni" panose="02010803020104030203" pitchFamily="2" charset="-79"/>
              <a:cs typeface="Aharoni" panose="02010803020104030203" pitchFamily="2" charset="-79"/>
            </a:endParaRPr>
          </a:p>
          <a:p>
            <a:endParaRPr lang="en-IN" sz="2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9923494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4" name="push.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802687-8A01-656D-F5C2-D0A61382FA50}"/>
              </a:ext>
            </a:extLst>
          </p:cNvPr>
          <p:cNvSpPr txBox="1"/>
          <p:nvPr/>
        </p:nvSpPr>
        <p:spPr>
          <a:xfrm>
            <a:off x="1411252" y="2276871"/>
            <a:ext cx="10275337" cy="1938992"/>
          </a:xfrm>
          <a:prstGeom prst="rect">
            <a:avLst/>
          </a:prstGeom>
          <a:solidFill>
            <a:schemeClr val="accent6"/>
          </a:solidFill>
        </p:spPr>
        <p:txBody>
          <a:bodyPr wrap="square">
            <a:spAutoFit/>
          </a:bodyPr>
          <a:lstStyle/>
          <a:p>
            <a:r>
              <a:rPr lang="en-US" sz="2400" b="0" i="0" dirty="0">
                <a:solidFill>
                  <a:srgbClr val="111111"/>
                </a:solidFill>
                <a:effectLst/>
                <a:latin typeface="Aharoni" panose="02010803020104030203" pitchFamily="2" charset="-79"/>
                <a:cs typeface="Aharoni" panose="02010803020104030203" pitchFamily="2" charset="-79"/>
              </a:rPr>
              <a:t>In this KPI </a:t>
            </a:r>
            <a:r>
              <a:rPr lang="en-US" sz="2400" dirty="0">
                <a:solidFill>
                  <a:srgbClr val="111111"/>
                </a:solidFill>
                <a:latin typeface="Aharoni" panose="02010803020104030203" pitchFamily="2" charset="-79"/>
                <a:cs typeface="Aharoni" panose="02010803020104030203" pitchFamily="2" charset="-79"/>
              </a:rPr>
              <a:t>t</a:t>
            </a:r>
            <a:r>
              <a:rPr lang="en-US" sz="2400" b="0" i="0" dirty="0">
                <a:solidFill>
                  <a:srgbClr val="111111"/>
                </a:solidFill>
                <a:effectLst/>
                <a:latin typeface="Aharoni" panose="02010803020104030203" pitchFamily="2" charset="-79"/>
                <a:cs typeface="Aharoni" panose="02010803020104030203" pitchFamily="2" charset="-79"/>
              </a:rPr>
              <a:t>he gender pay gap is the difference between the average hourly earnings of men and women in the workforce.</a:t>
            </a:r>
            <a:r>
              <a:rPr lang="en-US" sz="2400" b="0" i="0" dirty="0">
                <a:effectLst/>
                <a:latin typeface="Aharoni" panose="02010803020104030203" pitchFamily="2" charset="-79"/>
                <a:cs typeface="Aharoni" panose="02010803020104030203" pitchFamily="2" charset="-79"/>
                <a:hlinkClick r:id="rId3"/>
              </a:rPr>
              <a:t> </a:t>
            </a:r>
            <a:r>
              <a:rPr lang="en-US" sz="2400" b="0" i="0" dirty="0">
                <a:effectLst/>
                <a:latin typeface="Aharoni" panose="02010803020104030203" pitchFamily="2" charset="-79"/>
                <a:cs typeface="Aharoni" panose="02010803020104030203" pitchFamily="2" charset="-79"/>
              </a:rPr>
              <a:t>The most common way to calculate an hourly rate is to divide the annual salary by the number of hours worked </a:t>
            </a:r>
            <a:r>
              <a:rPr lang="en-US" sz="2400" b="0" i="0" dirty="0">
                <a:solidFill>
                  <a:srgbClr val="111111"/>
                </a:solidFill>
                <a:effectLst/>
                <a:latin typeface="Aharoni" panose="02010803020104030203" pitchFamily="2" charset="-79"/>
                <a:cs typeface="Aharoni" panose="02010803020104030203" pitchFamily="2" charset="-79"/>
              </a:rPr>
              <a:t>.</a:t>
            </a:r>
          </a:p>
          <a:p>
            <a:endParaRPr lang="en-IN" sz="2400" dirty="0">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24021381-E02D-9BF4-F903-6D3295EDA9F4}"/>
              </a:ext>
            </a:extLst>
          </p:cNvPr>
          <p:cNvSpPr txBox="1"/>
          <p:nvPr/>
        </p:nvSpPr>
        <p:spPr>
          <a:xfrm>
            <a:off x="1322614" y="454481"/>
            <a:ext cx="6097554" cy="1446550"/>
          </a:xfrm>
          <a:prstGeom prst="rect">
            <a:avLst/>
          </a:prstGeom>
          <a:noFill/>
        </p:spPr>
        <p:txBody>
          <a:bodyPr wrap="square">
            <a:spAutoFit/>
          </a:bodyPr>
          <a:lstStyle/>
          <a:p>
            <a:r>
              <a:rPr lang="en-IN" sz="4400" b="1" dirty="0">
                <a:latin typeface="Amasis MT Pro Medium" panose="02040604050005020304" pitchFamily="18" charset="0"/>
              </a:rPr>
              <a:t>Insights </a:t>
            </a:r>
          </a:p>
          <a:p>
            <a:r>
              <a:rPr lang="en-IN" sz="4400" b="1" dirty="0">
                <a:latin typeface="Amasis MT Pro Medium" panose="02040604050005020304" pitchFamily="18" charset="0"/>
              </a:rPr>
              <a:t>from KPI 4:</a:t>
            </a:r>
          </a:p>
        </p:txBody>
      </p:sp>
      <p:sp>
        <p:nvSpPr>
          <p:cNvPr id="7" name="TextBox 6">
            <a:extLst>
              <a:ext uri="{FF2B5EF4-FFF2-40B4-BE49-F238E27FC236}">
                <a16:creationId xmlns:a16="http://schemas.microsoft.com/office/drawing/2014/main" id="{F535F556-C6DC-A5E2-007A-58C3955BA7D1}"/>
              </a:ext>
            </a:extLst>
          </p:cNvPr>
          <p:cNvSpPr txBox="1"/>
          <p:nvPr/>
        </p:nvSpPr>
        <p:spPr>
          <a:xfrm>
            <a:off x="1411252" y="4581530"/>
            <a:ext cx="10154037" cy="1569660"/>
          </a:xfrm>
          <a:prstGeom prst="rect">
            <a:avLst/>
          </a:prstGeom>
          <a:solidFill>
            <a:schemeClr val="accent6"/>
          </a:solidFill>
        </p:spPr>
        <p:txBody>
          <a:bodyPr wrap="square">
            <a:spAutoFit/>
          </a:bodyPr>
          <a:lstStyle/>
          <a:p>
            <a:r>
              <a:rPr lang="en-US" sz="2400" b="0" i="0" dirty="0">
                <a:solidFill>
                  <a:srgbClr val="111111"/>
                </a:solidFill>
                <a:effectLst/>
                <a:latin typeface="Aharoni" panose="02010803020104030203" pitchFamily="2" charset="-79"/>
                <a:cs typeface="Aharoni" panose="02010803020104030203" pitchFamily="2" charset="-79"/>
              </a:rPr>
              <a:t>An hourly rate is a measure used to calculate an employee’s compensation. It indicates how much you would have to charge for a specific job.  </a:t>
            </a:r>
            <a:r>
              <a:rPr lang="en-US" sz="2400" b="0" i="0" dirty="0">
                <a:effectLst/>
                <a:latin typeface="Aharoni" panose="02010803020104030203" pitchFamily="2" charset="-79"/>
                <a:cs typeface="Aharoni" panose="02010803020104030203" pitchFamily="2" charset="-79"/>
              </a:rPr>
              <a:t>An hourly rate is quoted in dollars and cents per hour </a:t>
            </a:r>
          </a:p>
          <a:p>
            <a:endParaRPr lang="en-IN" sz="2400" dirty="0">
              <a:latin typeface="Aharoni" panose="02010803020104030203" pitchFamily="2" charset="-79"/>
              <a:cs typeface="Aharoni" panose="02010803020104030203" pitchFamily="2" charset="-79"/>
            </a:endParaRPr>
          </a:p>
        </p:txBody>
      </p:sp>
      <p:sp>
        <p:nvSpPr>
          <p:cNvPr id="4" name="TextBox 3">
            <a:extLst>
              <a:ext uri="{FF2B5EF4-FFF2-40B4-BE49-F238E27FC236}">
                <a16:creationId xmlns:a16="http://schemas.microsoft.com/office/drawing/2014/main" id="{C3C5C3FD-4B08-6F3C-F2DD-E0A8CB7C80FC}"/>
              </a:ext>
            </a:extLst>
          </p:cNvPr>
          <p:cNvSpPr txBox="1"/>
          <p:nvPr/>
        </p:nvSpPr>
        <p:spPr>
          <a:xfrm>
            <a:off x="8357896" y="6211669"/>
            <a:ext cx="3659932" cy="646331"/>
          </a:xfrm>
          <a:prstGeom prst="rect">
            <a:avLst/>
          </a:prstGeom>
          <a:noFill/>
        </p:spPr>
        <p:txBody>
          <a:bodyPr wrap="square">
            <a:spAutoFit/>
          </a:bodyPr>
          <a:lstStyle/>
          <a:p>
            <a:r>
              <a:rPr lang="en-IN" b="1" dirty="0">
                <a:latin typeface="Amasis MT Pro Medium" panose="02040604050005020304" pitchFamily="18" charset="0"/>
              </a:rPr>
              <a:t>PRESENTED BY: PUNAM LATE</a:t>
            </a:r>
          </a:p>
          <a:p>
            <a:endParaRPr lang="en-IN" b="1" dirty="0">
              <a:latin typeface="Amasis MT Pro Medium" panose="02040604050005020304" pitchFamily="18" charset="0"/>
            </a:endParaRPr>
          </a:p>
        </p:txBody>
      </p:sp>
    </p:spTree>
    <p:extLst>
      <p:ext uri="{BB962C8B-B14F-4D97-AF65-F5344CB8AC3E}">
        <p14:creationId xmlns:p14="http://schemas.microsoft.com/office/powerpoint/2010/main" val="42733671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4" name="push.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4A1CF-90A5-54B8-4DD1-0F86C42CF448}"/>
              </a:ext>
            </a:extLst>
          </p:cNvPr>
          <p:cNvSpPr txBox="1">
            <a:spLocks/>
          </p:cNvSpPr>
          <p:nvPr/>
        </p:nvSpPr>
        <p:spPr>
          <a:xfrm>
            <a:off x="1030670" y="166904"/>
            <a:ext cx="2904810" cy="2985910"/>
          </a:xfrm>
          <a:prstGeom prst="ellipse">
            <a:avLst/>
          </a:prstGeom>
          <a:solidFill>
            <a:srgbClr val="262626"/>
          </a:solidFill>
          <a:ln w="174625" cmpd="thinThick">
            <a:solidFill>
              <a:srgbClr val="262626"/>
            </a:solidFill>
          </a:ln>
        </p:spPr>
        <p:txBody>
          <a:bodyPr vert="horz" lIns="91440" tIns="45720" rIns="91440" bIns="45720" rtlCol="0" anchor="ctr">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2400" b="1" kern="1200" dirty="0">
                <a:solidFill>
                  <a:schemeClr val="bg1"/>
                </a:solidFill>
                <a:latin typeface="Amasis MT Pro Medium" panose="02040604050005020304" pitchFamily="18" charset="0"/>
              </a:rPr>
              <a:t>KPI </a:t>
            </a:r>
            <a:r>
              <a:rPr lang="en-US" sz="2400" b="1" dirty="0">
                <a:solidFill>
                  <a:schemeClr val="bg1"/>
                </a:solidFill>
                <a:latin typeface="Amasis MT Pro Medium" panose="02040604050005020304" pitchFamily="18" charset="0"/>
              </a:rPr>
              <a:t>5</a:t>
            </a:r>
            <a:br>
              <a:rPr lang="en-US" sz="2400" b="1" kern="1200" dirty="0">
                <a:solidFill>
                  <a:schemeClr val="bg1"/>
                </a:solidFill>
                <a:latin typeface="Amasis MT Pro Medium" panose="02040604050005020304" pitchFamily="18" charset="0"/>
              </a:rPr>
            </a:br>
            <a:r>
              <a:rPr lang="en-US" sz="2400" b="1" kern="1200" dirty="0">
                <a:solidFill>
                  <a:schemeClr val="bg1"/>
                </a:solidFill>
                <a:latin typeface="Amasis MT Pro Medium" panose="02040604050005020304" pitchFamily="18" charset="0"/>
              </a:rPr>
              <a:t>Attrition rate vs Years </a:t>
            </a:r>
            <a:r>
              <a:rPr lang="en-US" sz="2400" b="1" dirty="0">
                <a:solidFill>
                  <a:schemeClr val="bg1"/>
                </a:solidFill>
                <a:latin typeface="Amasis MT Pro Medium" panose="02040604050005020304" pitchFamily="18" charset="0"/>
              </a:rPr>
              <a:t>s</a:t>
            </a:r>
            <a:r>
              <a:rPr lang="en-US" sz="2400" b="1" kern="1200" dirty="0">
                <a:solidFill>
                  <a:schemeClr val="bg1"/>
                </a:solidFill>
                <a:latin typeface="Amasis MT Pro Medium" panose="02040604050005020304" pitchFamily="18" charset="0"/>
              </a:rPr>
              <a:t>ince Last Promotion</a:t>
            </a:r>
            <a:endParaRPr lang="en-US" sz="2400" b="1" dirty="0">
              <a:solidFill>
                <a:schemeClr val="bg1"/>
              </a:solidFill>
              <a:latin typeface="Amasis MT Pro Medium" panose="02040604050005020304" pitchFamily="18" charset="0"/>
            </a:endParaRPr>
          </a:p>
        </p:txBody>
      </p:sp>
      <p:sp>
        <p:nvSpPr>
          <p:cNvPr id="3" name="TextBox 2">
            <a:extLst>
              <a:ext uri="{FF2B5EF4-FFF2-40B4-BE49-F238E27FC236}">
                <a16:creationId xmlns:a16="http://schemas.microsoft.com/office/drawing/2014/main" id="{B99403CD-577A-EB63-8E58-D8817E4E9C5D}"/>
              </a:ext>
            </a:extLst>
          </p:cNvPr>
          <p:cNvSpPr txBox="1"/>
          <p:nvPr/>
        </p:nvSpPr>
        <p:spPr>
          <a:xfrm flipH="1">
            <a:off x="7885471" y="6312309"/>
            <a:ext cx="4090218" cy="369332"/>
          </a:xfrm>
          <a:prstGeom prst="rect">
            <a:avLst/>
          </a:prstGeom>
          <a:noFill/>
        </p:spPr>
        <p:txBody>
          <a:bodyPr wrap="square" rtlCol="0">
            <a:spAutoFit/>
          </a:bodyPr>
          <a:lstStyle/>
          <a:p>
            <a:r>
              <a:rPr lang="en-IN" b="1" dirty="0">
                <a:latin typeface="Amasis MT Pro Medium" panose="02040604050005020304" pitchFamily="18" charset="0"/>
              </a:rPr>
              <a:t>PRESENTED BY: PUNAM LATE</a:t>
            </a:r>
          </a:p>
        </p:txBody>
      </p:sp>
      <p:graphicFrame>
        <p:nvGraphicFramePr>
          <p:cNvPr id="4" name="Chart 3">
            <a:extLst>
              <a:ext uri="{FF2B5EF4-FFF2-40B4-BE49-F238E27FC236}">
                <a16:creationId xmlns:a16="http://schemas.microsoft.com/office/drawing/2014/main" id="{00000000-0008-0000-0500-000003000000}"/>
              </a:ext>
            </a:extLst>
          </p:cNvPr>
          <p:cNvGraphicFramePr>
            <a:graphicFrameLocks/>
          </p:cNvGraphicFramePr>
          <p:nvPr>
            <p:extLst>
              <p:ext uri="{D42A27DB-BD31-4B8C-83A1-F6EECF244321}">
                <p14:modId xmlns:p14="http://schemas.microsoft.com/office/powerpoint/2010/main" val="3288973288"/>
              </p:ext>
            </p:extLst>
          </p:nvPr>
        </p:nvGraphicFramePr>
        <p:xfrm>
          <a:off x="7108723" y="1456712"/>
          <a:ext cx="4994786" cy="4403313"/>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AAB3C538-80C6-9B4B-CE7D-46F2A859036B}"/>
              </a:ext>
            </a:extLst>
          </p:cNvPr>
          <p:cNvSpPr txBox="1"/>
          <p:nvPr/>
        </p:nvSpPr>
        <p:spPr>
          <a:xfrm>
            <a:off x="1080797" y="3920118"/>
            <a:ext cx="6097554" cy="1569660"/>
          </a:xfrm>
          <a:prstGeom prst="rect">
            <a:avLst/>
          </a:prstGeom>
          <a:noFill/>
        </p:spPr>
        <p:txBody>
          <a:bodyPr wrap="square">
            <a:spAutoFit/>
          </a:bodyPr>
          <a:lstStyle/>
          <a:p>
            <a:r>
              <a:rPr lang="en-US" sz="2400" b="0" i="0" dirty="0">
                <a:solidFill>
                  <a:srgbClr val="111111"/>
                </a:solidFill>
                <a:effectLst/>
                <a:latin typeface="Aharoni" panose="02010803020104030203" pitchFamily="2" charset="-79"/>
                <a:cs typeface="Aharoni" panose="02010803020104030203" pitchFamily="2" charset="-79"/>
              </a:rPr>
              <a:t>In this </a:t>
            </a:r>
            <a:r>
              <a:rPr lang="en-US" sz="2400" dirty="0">
                <a:solidFill>
                  <a:srgbClr val="111111"/>
                </a:solidFill>
                <a:latin typeface="Aharoni" panose="02010803020104030203" pitchFamily="2" charset="-79"/>
                <a:cs typeface="Aharoni" panose="02010803020104030203" pitchFamily="2" charset="-79"/>
              </a:rPr>
              <a:t>KPI card we find th</a:t>
            </a:r>
            <a:r>
              <a:rPr lang="en-US" sz="2400" b="0" i="0" dirty="0">
                <a:solidFill>
                  <a:srgbClr val="111111"/>
                </a:solidFill>
                <a:effectLst/>
                <a:latin typeface="Aharoni" panose="02010803020104030203" pitchFamily="2" charset="-79"/>
                <a:cs typeface="Aharoni" panose="02010803020104030203" pitchFamily="2" charset="-79"/>
              </a:rPr>
              <a:t>e relationship between attrition rate and years since last promotion. It is an important topic in human resources.</a:t>
            </a:r>
            <a:endParaRPr lang="en-IN" sz="2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060456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4" name="push.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C8FFD6-F151-76BD-E9AB-8A245D4297BA}"/>
              </a:ext>
            </a:extLst>
          </p:cNvPr>
          <p:cNvSpPr txBox="1"/>
          <p:nvPr/>
        </p:nvSpPr>
        <p:spPr>
          <a:xfrm>
            <a:off x="1537218" y="2034273"/>
            <a:ext cx="9920773" cy="3046988"/>
          </a:xfrm>
          <a:prstGeom prst="rect">
            <a:avLst/>
          </a:prstGeom>
          <a:solidFill>
            <a:schemeClr val="accent6"/>
          </a:solidFill>
        </p:spPr>
        <p:txBody>
          <a:bodyPr wrap="square">
            <a:spAutoFit/>
          </a:bodyPr>
          <a:lstStyle/>
          <a:p>
            <a:r>
              <a:rPr lang="en-US" sz="2400" dirty="0">
                <a:solidFill>
                  <a:srgbClr val="111111"/>
                </a:solidFill>
                <a:latin typeface="Aharoni" panose="02010803020104030203" pitchFamily="2" charset="-79"/>
                <a:cs typeface="Aharoni" panose="02010803020104030203" pitchFamily="2" charset="-79"/>
              </a:rPr>
              <a:t>It’s </a:t>
            </a:r>
            <a:r>
              <a:rPr lang="en-US" sz="2400" dirty="0">
                <a:latin typeface="Aharoni" panose="02010803020104030203" pitchFamily="2" charset="-79"/>
                <a:cs typeface="Aharoni" panose="02010803020104030203" pitchFamily="2" charset="-79"/>
              </a:rPr>
              <a:t>important to note that the attrition rate is influenced by various factors such as job satisfaction, salary level, and employee performance ratings.</a:t>
            </a:r>
          </a:p>
          <a:p>
            <a:endParaRPr lang="en-US" sz="2400" dirty="0">
              <a:latin typeface="Aharoni" panose="02010803020104030203" pitchFamily="2" charset="-79"/>
              <a:cs typeface="Aharoni" panose="02010803020104030203" pitchFamily="2" charset="-79"/>
            </a:endParaRPr>
          </a:p>
          <a:p>
            <a:r>
              <a:rPr lang="en-US" sz="2400" dirty="0">
                <a:latin typeface="Aharoni" panose="02010803020104030203" pitchFamily="2" charset="-79"/>
                <a:cs typeface="Aharoni" panose="02010803020104030203" pitchFamily="2" charset="-79"/>
              </a:rPr>
              <a:t>The formula to calculate the attrition rate is as follow:</a:t>
            </a:r>
          </a:p>
          <a:p>
            <a:r>
              <a:rPr lang="en-US" sz="2400" dirty="0">
                <a:latin typeface="Aharoni" panose="02010803020104030203" pitchFamily="2" charset="-79"/>
                <a:cs typeface="Aharoni" panose="02010803020104030203" pitchFamily="2" charset="-79"/>
              </a:rPr>
              <a:t>Attrition rate = (Number of employees who left / Average number of employees in the period) x 100</a:t>
            </a:r>
          </a:p>
          <a:p>
            <a:endParaRPr lang="en-IN" sz="2400" dirty="0">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B5C49E5D-2039-7BA8-CFD8-FF5E551EB770}"/>
              </a:ext>
            </a:extLst>
          </p:cNvPr>
          <p:cNvSpPr txBox="1"/>
          <p:nvPr/>
        </p:nvSpPr>
        <p:spPr>
          <a:xfrm>
            <a:off x="1434582" y="976995"/>
            <a:ext cx="6097554" cy="707886"/>
          </a:xfrm>
          <a:prstGeom prst="rect">
            <a:avLst/>
          </a:prstGeom>
          <a:noFill/>
        </p:spPr>
        <p:txBody>
          <a:bodyPr wrap="square">
            <a:spAutoFit/>
          </a:bodyPr>
          <a:lstStyle/>
          <a:p>
            <a:r>
              <a:rPr lang="en-IN" sz="4000" b="1" dirty="0">
                <a:latin typeface="Amasis MT Pro Medium" panose="02040604050005020304" pitchFamily="18" charset="0"/>
              </a:rPr>
              <a:t>Insights from KPI 5:</a:t>
            </a:r>
          </a:p>
        </p:txBody>
      </p:sp>
      <p:sp>
        <p:nvSpPr>
          <p:cNvPr id="7" name="TextBox 6">
            <a:extLst>
              <a:ext uri="{FF2B5EF4-FFF2-40B4-BE49-F238E27FC236}">
                <a16:creationId xmlns:a16="http://schemas.microsoft.com/office/drawing/2014/main" id="{117851EC-AB73-265C-EA82-F9326EF631B5}"/>
              </a:ext>
            </a:extLst>
          </p:cNvPr>
          <p:cNvSpPr txBox="1"/>
          <p:nvPr/>
        </p:nvSpPr>
        <p:spPr>
          <a:xfrm>
            <a:off x="7854043" y="5946319"/>
            <a:ext cx="6097554" cy="369332"/>
          </a:xfrm>
          <a:prstGeom prst="rect">
            <a:avLst/>
          </a:prstGeom>
          <a:noFill/>
        </p:spPr>
        <p:txBody>
          <a:bodyPr wrap="square">
            <a:spAutoFit/>
          </a:bodyPr>
          <a:lstStyle/>
          <a:p>
            <a:r>
              <a:rPr lang="en-IN" b="1" dirty="0">
                <a:latin typeface="Amasis MT Pro Medium" panose="02040604050005020304" pitchFamily="18" charset="0"/>
              </a:rPr>
              <a:t>PRESENTED BY: PUNAM LATE</a:t>
            </a:r>
          </a:p>
        </p:txBody>
      </p:sp>
    </p:spTree>
    <p:extLst>
      <p:ext uri="{BB962C8B-B14F-4D97-AF65-F5344CB8AC3E}">
        <p14:creationId xmlns:p14="http://schemas.microsoft.com/office/powerpoint/2010/main" val="772271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3" name="push.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15A6A-7FA3-D110-2314-CA4EA04F9BB0}"/>
              </a:ext>
            </a:extLst>
          </p:cNvPr>
          <p:cNvSpPr txBox="1">
            <a:spLocks/>
          </p:cNvSpPr>
          <p:nvPr/>
        </p:nvSpPr>
        <p:spPr>
          <a:xfrm>
            <a:off x="1030670" y="166904"/>
            <a:ext cx="2904810" cy="2985910"/>
          </a:xfrm>
          <a:prstGeom prst="ellipse">
            <a:avLst/>
          </a:prstGeom>
          <a:solidFill>
            <a:srgbClr val="262626"/>
          </a:solidFill>
          <a:ln w="174625" cmpd="thinThick">
            <a:solidFill>
              <a:srgbClr val="262626"/>
            </a:solidFill>
          </a:ln>
        </p:spPr>
        <p:txBody>
          <a:bodyPr vert="horz" lIns="91440" tIns="45720" rIns="91440" bIns="45720" rtlCol="0" anchor="ctr">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2400" b="1" kern="1200" dirty="0">
                <a:solidFill>
                  <a:schemeClr val="bg1"/>
                </a:solidFill>
                <a:latin typeface="Amasis MT Pro Medium" panose="02040604050005020304" pitchFamily="18" charset="0"/>
              </a:rPr>
              <a:t>KPI 6</a:t>
            </a:r>
            <a:br>
              <a:rPr lang="en-US" sz="2400" b="1" kern="1200" dirty="0">
                <a:solidFill>
                  <a:schemeClr val="bg1"/>
                </a:solidFill>
                <a:latin typeface="Amasis MT Pro Medium" panose="02040604050005020304" pitchFamily="18" charset="0"/>
              </a:rPr>
            </a:br>
            <a:r>
              <a:rPr lang="en-US" sz="2400" b="1" kern="1200" dirty="0">
                <a:solidFill>
                  <a:schemeClr val="bg1"/>
                </a:solidFill>
                <a:latin typeface="Amasis MT Pro Medium" panose="02040604050005020304" pitchFamily="18" charset="0"/>
              </a:rPr>
              <a:t>Count of Employees based on Educational Field</a:t>
            </a:r>
            <a:endParaRPr lang="en-US" sz="2400" b="1" dirty="0">
              <a:solidFill>
                <a:schemeClr val="bg1"/>
              </a:solidFill>
              <a:latin typeface="Amasis MT Pro Medium" panose="02040604050005020304" pitchFamily="18" charset="0"/>
            </a:endParaRPr>
          </a:p>
        </p:txBody>
      </p:sp>
      <p:sp>
        <p:nvSpPr>
          <p:cNvPr id="3" name="TextBox 2">
            <a:extLst>
              <a:ext uri="{FF2B5EF4-FFF2-40B4-BE49-F238E27FC236}">
                <a16:creationId xmlns:a16="http://schemas.microsoft.com/office/drawing/2014/main" id="{2C8A69C7-6AE1-A6BC-137E-1201460A405C}"/>
              </a:ext>
            </a:extLst>
          </p:cNvPr>
          <p:cNvSpPr txBox="1"/>
          <p:nvPr/>
        </p:nvSpPr>
        <p:spPr>
          <a:xfrm flipH="1">
            <a:off x="7849771" y="6478685"/>
            <a:ext cx="4623582" cy="379315"/>
          </a:xfrm>
          <a:prstGeom prst="rect">
            <a:avLst/>
          </a:prstGeom>
          <a:noFill/>
        </p:spPr>
        <p:txBody>
          <a:bodyPr wrap="square" rtlCol="0">
            <a:spAutoFit/>
          </a:bodyPr>
          <a:lstStyle/>
          <a:p>
            <a:r>
              <a:rPr lang="en-IN" b="1" dirty="0">
                <a:latin typeface="Amasis MT Pro Medium" panose="02040604050005020304" pitchFamily="18" charset="0"/>
              </a:rPr>
              <a:t>PRESENTED BY: VAISHNAVI GAIKWAD</a:t>
            </a:r>
          </a:p>
        </p:txBody>
      </p:sp>
      <p:sp>
        <p:nvSpPr>
          <p:cNvPr id="4" name="TextBox 3">
            <a:extLst>
              <a:ext uri="{FF2B5EF4-FFF2-40B4-BE49-F238E27FC236}">
                <a16:creationId xmlns:a16="http://schemas.microsoft.com/office/drawing/2014/main" id="{87280C95-9DBC-6279-064F-EC3DE09A7F3C}"/>
              </a:ext>
            </a:extLst>
          </p:cNvPr>
          <p:cNvSpPr txBox="1"/>
          <p:nvPr/>
        </p:nvSpPr>
        <p:spPr>
          <a:xfrm>
            <a:off x="1223889" y="3826412"/>
            <a:ext cx="3502856" cy="2215991"/>
          </a:xfrm>
          <a:prstGeom prst="rect">
            <a:avLst/>
          </a:prstGeom>
          <a:noFill/>
        </p:spPr>
        <p:txBody>
          <a:bodyPr wrap="square" rtlCol="0">
            <a:spAutoFit/>
          </a:bodyPr>
          <a:lstStyle/>
          <a:p>
            <a:pPr marL="285750" indent="-285750">
              <a:buFont typeface="Wingdings" panose="05000000000000000000" pitchFamily="2" charset="2"/>
              <a:buChar char="§"/>
            </a:pPr>
            <a:r>
              <a:rPr lang="en-US" sz="2400" dirty="0">
                <a:solidFill>
                  <a:schemeClr val="tx1"/>
                </a:solidFill>
                <a:latin typeface="Arial Black" panose="020B0A04020102020204" pitchFamily="34" charset="0"/>
              </a:rPr>
              <a:t>This KPI is to find out the Count of Employees based on Educational Field </a:t>
            </a:r>
          </a:p>
          <a:p>
            <a:endParaRPr lang="en-IN" dirty="0"/>
          </a:p>
        </p:txBody>
      </p:sp>
      <p:graphicFrame>
        <p:nvGraphicFramePr>
          <p:cNvPr id="8" name="Chart 7">
            <a:extLst>
              <a:ext uri="{FF2B5EF4-FFF2-40B4-BE49-F238E27FC236}">
                <a16:creationId xmlns:a16="http://schemas.microsoft.com/office/drawing/2014/main" id="{559D87CA-868C-4A83-8649-86C270BE01DA}"/>
              </a:ext>
            </a:extLst>
          </p:cNvPr>
          <p:cNvGraphicFramePr>
            <a:graphicFrameLocks/>
          </p:cNvGraphicFramePr>
          <p:nvPr>
            <p:extLst>
              <p:ext uri="{D42A27DB-BD31-4B8C-83A1-F6EECF244321}">
                <p14:modId xmlns:p14="http://schemas.microsoft.com/office/powerpoint/2010/main" val="541631688"/>
              </p:ext>
            </p:extLst>
          </p:nvPr>
        </p:nvGraphicFramePr>
        <p:xfrm>
          <a:off x="5655213" y="1659859"/>
          <a:ext cx="6203852" cy="398128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07161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4" name="push.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A1F6C4C-3F5B-B78E-F5FB-329FD62E9F8D}"/>
              </a:ext>
            </a:extLst>
          </p:cNvPr>
          <p:cNvGrpSpPr/>
          <p:nvPr/>
        </p:nvGrpSpPr>
        <p:grpSpPr>
          <a:xfrm>
            <a:off x="1101214" y="2477729"/>
            <a:ext cx="10785986" cy="3795252"/>
            <a:chOff x="0" y="67394"/>
            <a:chExt cx="4710263" cy="3150513"/>
          </a:xfrm>
        </p:grpSpPr>
        <p:sp>
          <p:nvSpPr>
            <p:cNvPr id="3" name="Rectangle: Rounded Corners 2">
              <a:extLst>
                <a:ext uri="{FF2B5EF4-FFF2-40B4-BE49-F238E27FC236}">
                  <a16:creationId xmlns:a16="http://schemas.microsoft.com/office/drawing/2014/main" id="{64A43F54-C377-962C-1F4B-3CF1902AD0AF}"/>
                </a:ext>
              </a:extLst>
            </p:cNvPr>
            <p:cNvSpPr/>
            <p:nvPr/>
          </p:nvSpPr>
          <p:spPr>
            <a:xfrm>
              <a:off x="0" y="67394"/>
              <a:ext cx="4710263" cy="3150513"/>
            </a:xfrm>
            <a:prstGeom prst="roundRect">
              <a:avLst/>
            </a:pr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a:lstStyle/>
            <a:p>
              <a:endParaRPr lang="en-IN"/>
            </a:p>
          </p:txBody>
        </p:sp>
        <p:sp>
          <p:nvSpPr>
            <p:cNvPr id="4" name="Rectangle: Rounded Corners 4">
              <a:extLst>
                <a:ext uri="{FF2B5EF4-FFF2-40B4-BE49-F238E27FC236}">
                  <a16:creationId xmlns:a16="http://schemas.microsoft.com/office/drawing/2014/main" id="{701A1F80-5A05-CDCB-CA1F-D1797CC9781E}"/>
                </a:ext>
              </a:extLst>
            </p:cNvPr>
            <p:cNvSpPr txBox="1"/>
            <p:nvPr/>
          </p:nvSpPr>
          <p:spPr>
            <a:xfrm>
              <a:off x="153795" y="221189"/>
              <a:ext cx="4402673" cy="28429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pPr>
              <a:r>
                <a:rPr lang="en-US" sz="2400" b="0" i="0" kern="1200">
                  <a:latin typeface="Aharoni" panose="02010803020104030203" pitchFamily="2" charset="-79"/>
                  <a:cs typeface="Aharoni" panose="02010803020104030203" pitchFamily="2" charset="-79"/>
                </a:rPr>
                <a:t>Based on our analysis and visualization, we can see that there are less employees from Marketing Field i.e 8197 . And more employees from Medical field </a:t>
              </a:r>
              <a:r>
                <a:rPr lang="en-US" sz="2400">
                  <a:latin typeface="Aharoni" panose="02010803020104030203" pitchFamily="2" charset="-79"/>
                  <a:cs typeface="Aharoni" panose="02010803020104030203" pitchFamily="2" charset="-79"/>
                </a:rPr>
                <a:t>i.e 8607 . Average Count of Employees in each educational field is 8333. </a:t>
              </a:r>
              <a:endParaRPr lang="en-US" sz="2400" kern="1200" dirty="0">
                <a:latin typeface="Aharoni" panose="02010803020104030203" pitchFamily="2" charset="-79"/>
                <a:cs typeface="Aharoni" panose="02010803020104030203" pitchFamily="2" charset="-79"/>
              </a:endParaRPr>
            </a:p>
          </p:txBody>
        </p:sp>
      </p:grpSp>
      <p:sp>
        <p:nvSpPr>
          <p:cNvPr id="5" name="Title 1">
            <a:extLst>
              <a:ext uri="{FF2B5EF4-FFF2-40B4-BE49-F238E27FC236}">
                <a16:creationId xmlns:a16="http://schemas.microsoft.com/office/drawing/2014/main" id="{29DEF3D1-122F-8A10-C531-891C5B6E70B6}"/>
              </a:ext>
            </a:extLst>
          </p:cNvPr>
          <p:cNvSpPr txBox="1">
            <a:spLocks/>
          </p:cNvSpPr>
          <p:nvPr/>
        </p:nvSpPr>
        <p:spPr>
          <a:xfrm>
            <a:off x="1265781" y="392224"/>
            <a:ext cx="4218138" cy="1597228"/>
          </a:xfrm>
          <a:prstGeom prst="rect">
            <a:avLst/>
          </a:prstGeom>
        </p:spPr>
        <p:txBody>
          <a:bodyPr>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IN" sz="5400" b="1" dirty="0">
                <a:latin typeface="Amasis MT Pro Medium" panose="02040604050005020304" pitchFamily="18" charset="0"/>
              </a:rPr>
              <a:t>Insights from KPI 6:</a:t>
            </a:r>
          </a:p>
        </p:txBody>
      </p:sp>
      <p:sp>
        <p:nvSpPr>
          <p:cNvPr id="6" name="TextBox 5">
            <a:extLst>
              <a:ext uri="{FF2B5EF4-FFF2-40B4-BE49-F238E27FC236}">
                <a16:creationId xmlns:a16="http://schemas.microsoft.com/office/drawing/2014/main" id="{CF0485A9-BD8C-0AF7-F671-7E6C41EEFAB0}"/>
              </a:ext>
            </a:extLst>
          </p:cNvPr>
          <p:cNvSpPr txBox="1"/>
          <p:nvPr/>
        </p:nvSpPr>
        <p:spPr>
          <a:xfrm flipH="1">
            <a:off x="7779433" y="6391926"/>
            <a:ext cx="4553242" cy="369332"/>
          </a:xfrm>
          <a:prstGeom prst="rect">
            <a:avLst/>
          </a:prstGeom>
          <a:noFill/>
        </p:spPr>
        <p:txBody>
          <a:bodyPr wrap="square" rtlCol="0">
            <a:spAutoFit/>
          </a:bodyPr>
          <a:lstStyle/>
          <a:p>
            <a:r>
              <a:rPr lang="en-IN" b="1" dirty="0">
                <a:latin typeface="Amasis MT Pro Medium" panose="02040604050005020304" pitchFamily="18" charset="0"/>
              </a:rPr>
              <a:t>PRESENTED BY: VAISHNAVI GAIKWAD</a:t>
            </a:r>
          </a:p>
        </p:txBody>
      </p:sp>
    </p:spTree>
    <p:extLst>
      <p:ext uri="{BB962C8B-B14F-4D97-AF65-F5344CB8AC3E}">
        <p14:creationId xmlns:p14="http://schemas.microsoft.com/office/powerpoint/2010/main" val="1347615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3" name="push.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C10D7-BC29-F9C3-CA4C-EFD8B5D45E28}"/>
              </a:ext>
            </a:extLst>
          </p:cNvPr>
          <p:cNvSpPr txBox="1">
            <a:spLocks/>
          </p:cNvSpPr>
          <p:nvPr/>
        </p:nvSpPr>
        <p:spPr>
          <a:xfrm>
            <a:off x="1030670" y="166904"/>
            <a:ext cx="2904810" cy="2985910"/>
          </a:xfrm>
          <a:prstGeom prst="ellipse">
            <a:avLst/>
          </a:prstGeom>
          <a:solidFill>
            <a:srgbClr val="262626"/>
          </a:solidFill>
          <a:ln w="174625" cmpd="thinThick">
            <a:solidFill>
              <a:srgbClr val="262626"/>
            </a:solidFill>
          </a:ln>
        </p:spPr>
        <p:txBody>
          <a:bodyPr vert="horz" lIns="91440" tIns="45720" rIns="91440" bIns="45720" rtlCol="0" anchor="ctr">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2400" b="1" kern="1200" dirty="0">
                <a:solidFill>
                  <a:schemeClr val="bg1"/>
                </a:solidFill>
                <a:latin typeface="Amasis MT Pro Medium" panose="02040604050005020304" pitchFamily="18" charset="0"/>
              </a:rPr>
              <a:t>KPI 7</a:t>
            </a:r>
            <a:br>
              <a:rPr lang="en-US" sz="2400" b="1" kern="1200" dirty="0">
                <a:solidFill>
                  <a:schemeClr val="bg1"/>
                </a:solidFill>
                <a:latin typeface="Amasis MT Pro Medium" panose="02040604050005020304" pitchFamily="18" charset="0"/>
              </a:rPr>
            </a:br>
            <a:r>
              <a:rPr lang="en-US" sz="2400" b="1" kern="1200" dirty="0">
                <a:solidFill>
                  <a:schemeClr val="bg1"/>
                </a:solidFill>
                <a:latin typeface="Amasis MT Pro Medium" panose="02040604050005020304" pitchFamily="18" charset="0"/>
              </a:rPr>
              <a:t>Department-wise Job Satisfaction</a:t>
            </a:r>
            <a:endParaRPr lang="en-US" sz="2400" b="1" dirty="0">
              <a:solidFill>
                <a:schemeClr val="bg1"/>
              </a:solidFill>
              <a:latin typeface="Amasis MT Pro Medium" panose="02040604050005020304" pitchFamily="18" charset="0"/>
            </a:endParaRPr>
          </a:p>
        </p:txBody>
      </p:sp>
      <p:graphicFrame>
        <p:nvGraphicFramePr>
          <p:cNvPr id="4" name="Chart 3">
            <a:extLst>
              <a:ext uri="{FF2B5EF4-FFF2-40B4-BE49-F238E27FC236}">
                <a16:creationId xmlns:a16="http://schemas.microsoft.com/office/drawing/2014/main" id="{ABD982E5-14B6-C7A1-EF7C-0602A1F37D8D}"/>
              </a:ext>
            </a:extLst>
          </p:cNvPr>
          <p:cNvGraphicFramePr>
            <a:graphicFrameLocks/>
          </p:cNvGraphicFramePr>
          <p:nvPr>
            <p:extLst>
              <p:ext uri="{D42A27DB-BD31-4B8C-83A1-F6EECF244321}">
                <p14:modId xmlns:p14="http://schemas.microsoft.com/office/powerpoint/2010/main" val="3611871396"/>
              </p:ext>
            </p:extLst>
          </p:nvPr>
        </p:nvGraphicFramePr>
        <p:xfrm>
          <a:off x="5763641" y="1464273"/>
          <a:ext cx="5957665" cy="3929453"/>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Placeholder 3">
            <a:extLst>
              <a:ext uri="{FF2B5EF4-FFF2-40B4-BE49-F238E27FC236}">
                <a16:creationId xmlns:a16="http://schemas.microsoft.com/office/drawing/2014/main" id="{0A8FCC83-E73D-2B9C-AF06-A8965A1884CD}"/>
              </a:ext>
            </a:extLst>
          </p:cNvPr>
          <p:cNvSpPr txBox="1">
            <a:spLocks/>
          </p:cNvSpPr>
          <p:nvPr/>
        </p:nvSpPr>
        <p:spPr>
          <a:xfrm>
            <a:off x="1020480" y="3818473"/>
            <a:ext cx="4485585" cy="1953062"/>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defTabSz="457200">
              <a:buNone/>
            </a:pPr>
            <a:r>
              <a:rPr lang="en-US" sz="2400" dirty="0">
                <a:solidFill>
                  <a:schemeClr val="tx1"/>
                </a:solidFill>
                <a:latin typeface="Aharoni" panose="02010803020104030203" pitchFamily="2" charset="-79"/>
                <a:cs typeface="Aharoni" panose="02010803020104030203" pitchFamily="2" charset="-79"/>
              </a:rPr>
              <a:t>This KPI is to provide valuable insights into the overall health and performance of an organization.</a:t>
            </a:r>
          </a:p>
        </p:txBody>
      </p:sp>
      <p:sp>
        <p:nvSpPr>
          <p:cNvPr id="6" name="TextBox 5">
            <a:extLst>
              <a:ext uri="{FF2B5EF4-FFF2-40B4-BE49-F238E27FC236}">
                <a16:creationId xmlns:a16="http://schemas.microsoft.com/office/drawing/2014/main" id="{EB3AF8FF-2EFE-9D1D-03DD-E98A7CC01ED0}"/>
              </a:ext>
            </a:extLst>
          </p:cNvPr>
          <p:cNvSpPr txBox="1"/>
          <p:nvPr/>
        </p:nvSpPr>
        <p:spPr>
          <a:xfrm flipH="1">
            <a:off x="7885471" y="6312309"/>
            <a:ext cx="4090218" cy="369332"/>
          </a:xfrm>
          <a:prstGeom prst="rect">
            <a:avLst/>
          </a:prstGeom>
          <a:noFill/>
        </p:spPr>
        <p:txBody>
          <a:bodyPr wrap="square" rtlCol="0">
            <a:spAutoFit/>
          </a:bodyPr>
          <a:lstStyle/>
          <a:p>
            <a:r>
              <a:rPr lang="en-IN" b="1" dirty="0">
                <a:latin typeface="Amasis MT Pro Medium" panose="02040604050005020304" pitchFamily="18" charset="0"/>
              </a:rPr>
              <a:t>PRESENTED BY: SIDDHI</a:t>
            </a:r>
          </a:p>
        </p:txBody>
      </p:sp>
    </p:spTree>
    <p:extLst>
      <p:ext uri="{BB962C8B-B14F-4D97-AF65-F5344CB8AC3E}">
        <p14:creationId xmlns:p14="http://schemas.microsoft.com/office/powerpoint/2010/main" val="1106447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4" name="push.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0AAA18F-749D-DAAE-72D8-B08F8695C1C6}"/>
              </a:ext>
            </a:extLst>
          </p:cNvPr>
          <p:cNvGrpSpPr/>
          <p:nvPr/>
        </p:nvGrpSpPr>
        <p:grpSpPr>
          <a:xfrm>
            <a:off x="1120669" y="2286000"/>
            <a:ext cx="10785986" cy="3795252"/>
            <a:chOff x="0" y="67394"/>
            <a:chExt cx="4710263" cy="3150513"/>
          </a:xfrm>
        </p:grpSpPr>
        <p:sp>
          <p:nvSpPr>
            <p:cNvPr id="3" name="Rectangle: Rounded Corners 2">
              <a:extLst>
                <a:ext uri="{FF2B5EF4-FFF2-40B4-BE49-F238E27FC236}">
                  <a16:creationId xmlns:a16="http://schemas.microsoft.com/office/drawing/2014/main" id="{6FF444DE-055E-EA2F-276A-0BBC2BDBCCC1}"/>
                </a:ext>
              </a:extLst>
            </p:cNvPr>
            <p:cNvSpPr/>
            <p:nvPr/>
          </p:nvSpPr>
          <p:spPr>
            <a:xfrm>
              <a:off x="0" y="67394"/>
              <a:ext cx="4710263" cy="3150513"/>
            </a:xfrm>
            <a:prstGeom prst="roundRect">
              <a:avLst/>
            </a:pr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a:lstStyle/>
            <a:p>
              <a:endParaRPr lang="en-IN"/>
            </a:p>
          </p:txBody>
        </p:sp>
        <p:sp>
          <p:nvSpPr>
            <p:cNvPr id="4" name="Rectangle: Rounded Corners 4">
              <a:extLst>
                <a:ext uri="{FF2B5EF4-FFF2-40B4-BE49-F238E27FC236}">
                  <a16:creationId xmlns:a16="http://schemas.microsoft.com/office/drawing/2014/main" id="{C1D38699-3743-D81E-CCEA-AB577A638954}"/>
                </a:ext>
              </a:extLst>
            </p:cNvPr>
            <p:cNvSpPr txBox="1"/>
            <p:nvPr/>
          </p:nvSpPr>
          <p:spPr>
            <a:xfrm>
              <a:off x="153795" y="221189"/>
              <a:ext cx="4402673" cy="28429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pPr>
              <a:r>
                <a:rPr lang="en-US" sz="2400" kern="1200" dirty="0">
                  <a:solidFill>
                    <a:schemeClr val="bg1"/>
                  </a:solidFill>
                  <a:latin typeface="Aharoni" panose="02010803020104030203" pitchFamily="2" charset="-79"/>
                  <a:cs typeface="Aharoni" panose="02010803020104030203" pitchFamily="2" charset="-79"/>
                </a:rPr>
                <a:t>After Analysis </a:t>
              </a:r>
              <a:r>
                <a:rPr lang="en-US" sz="2400" b="0" i="0" dirty="0">
                  <a:solidFill>
                    <a:schemeClr val="bg1"/>
                  </a:solidFill>
                  <a:effectLst/>
                  <a:latin typeface="Aharoni" panose="02010803020104030203" pitchFamily="2" charset="-79"/>
                  <a:cs typeface="Aharoni" panose="02010803020104030203" pitchFamily="2" charset="-79"/>
                </a:rPr>
                <a:t>it is seen that employee from developer department are more  satisfied as comparison to the employee from sales department who has lowest job satisfaction.</a:t>
              </a:r>
              <a:endParaRPr lang="en-US" sz="2400" kern="1200" dirty="0">
                <a:solidFill>
                  <a:schemeClr val="bg1"/>
                </a:solidFill>
                <a:latin typeface="Aharoni" panose="02010803020104030203" pitchFamily="2" charset="-79"/>
                <a:cs typeface="Aharoni" panose="02010803020104030203" pitchFamily="2" charset="-79"/>
              </a:endParaRPr>
            </a:p>
          </p:txBody>
        </p:sp>
      </p:grpSp>
      <p:sp>
        <p:nvSpPr>
          <p:cNvPr id="5" name="Title 1">
            <a:extLst>
              <a:ext uri="{FF2B5EF4-FFF2-40B4-BE49-F238E27FC236}">
                <a16:creationId xmlns:a16="http://schemas.microsoft.com/office/drawing/2014/main" id="{F55138AD-C67C-5E1C-75DF-D5942B85CAD1}"/>
              </a:ext>
            </a:extLst>
          </p:cNvPr>
          <p:cNvSpPr txBox="1">
            <a:spLocks/>
          </p:cNvSpPr>
          <p:nvPr/>
        </p:nvSpPr>
        <p:spPr>
          <a:xfrm>
            <a:off x="1265781" y="392224"/>
            <a:ext cx="4218138" cy="1597228"/>
          </a:xfrm>
          <a:prstGeom prst="rect">
            <a:avLst/>
          </a:prstGeom>
        </p:spPr>
        <p:txBody>
          <a:bodyPr>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IN" sz="5400" b="1" dirty="0">
                <a:latin typeface="Amasis MT Pro Medium" panose="02040604050005020304" pitchFamily="18" charset="0"/>
              </a:rPr>
              <a:t>Insights from KPI 7:</a:t>
            </a:r>
          </a:p>
        </p:txBody>
      </p:sp>
      <p:sp>
        <p:nvSpPr>
          <p:cNvPr id="6" name="TextBox 5">
            <a:extLst>
              <a:ext uri="{FF2B5EF4-FFF2-40B4-BE49-F238E27FC236}">
                <a16:creationId xmlns:a16="http://schemas.microsoft.com/office/drawing/2014/main" id="{ED816D09-F3B5-9C07-ECB6-64FF71A2F519}"/>
              </a:ext>
            </a:extLst>
          </p:cNvPr>
          <p:cNvSpPr txBox="1"/>
          <p:nvPr/>
        </p:nvSpPr>
        <p:spPr>
          <a:xfrm flipH="1">
            <a:off x="8317882" y="6377800"/>
            <a:ext cx="4090218" cy="369332"/>
          </a:xfrm>
          <a:prstGeom prst="rect">
            <a:avLst/>
          </a:prstGeom>
          <a:noFill/>
        </p:spPr>
        <p:txBody>
          <a:bodyPr wrap="square" rtlCol="0">
            <a:spAutoFit/>
          </a:bodyPr>
          <a:lstStyle/>
          <a:p>
            <a:r>
              <a:rPr lang="en-IN" b="1" dirty="0">
                <a:latin typeface="Amasis MT Pro Medium" panose="02040604050005020304" pitchFamily="18" charset="0"/>
              </a:rPr>
              <a:t>PRESENTED BY: SIDDHI</a:t>
            </a:r>
          </a:p>
        </p:txBody>
      </p:sp>
    </p:spTree>
    <p:extLst>
      <p:ext uri="{BB962C8B-B14F-4D97-AF65-F5344CB8AC3E}">
        <p14:creationId xmlns:p14="http://schemas.microsoft.com/office/powerpoint/2010/main" val="37391336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3" name="push.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7239FB-B593-059D-4601-0B504385249B}"/>
              </a:ext>
            </a:extLst>
          </p:cNvPr>
          <p:cNvSpPr txBox="1"/>
          <p:nvPr/>
        </p:nvSpPr>
        <p:spPr>
          <a:xfrm>
            <a:off x="398494" y="821094"/>
            <a:ext cx="2584580" cy="523220"/>
          </a:xfrm>
          <a:prstGeom prst="rect">
            <a:avLst/>
          </a:prstGeom>
          <a:noFill/>
        </p:spPr>
        <p:txBody>
          <a:bodyPr wrap="square" rtlCol="0">
            <a:spAutoFit/>
          </a:bodyPr>
          <a:lstStyle/>
          <a:p>
            <a:pPr algn="ctr"/>
            <a:r>
              <a:rPr lang="en-IN" sz="2800" dirty="0">
                <a:latin typeface="Arial Black" panose="020B0A04020102020204" pitchFamily="34" charset="0"/>
              </a:rPr>
              <a:t>TEAM</a:t>
            </a:r>
            <a:endParaRPr lang="en-IN" sz="2800" dirty="0"/>
          </a:p>
        </p:txBody>
      </p:sp>
      <p:pic>
        <p:nvPicPr>
          <p:cNvPr id="8" name="Picture 7" descr="A group of people running">
            <a:extLst>
              <a:ext uri="{FF2B5EF4-FFF2-40B4-BE49-F238E27FC236}">
                <a16:creationId xmlns:a16="http://schemas.microsoft.com/office/drawing/2014/main" id="{FEE23BB2-B873-D495-54D5-B14629DA4120}"/>
              </a:ext>
            </a:extLst>
          </p:cNvPr>
          <p:cNvPicPr>
            <a:picLocks noChangeAspect="1"/>
          </p:cNvPicPr>
          <p:nvPr/>
        </p:nvPicPr>
        <p:blipFill rotWithShape="1">
          <a:blip r:embed="rId4">
            <a:extLst>
              <a:ext uri="{28A0092B-C50C-407E-A947-70E740481C1C}">
                <a14:useLocalDpi xmlns:a14="http://schemas.microsoft.com/office/drawing/2010/main" val="0"/>
              </a:ext>
            </a:extLst>
          </a:blip>
          <a:srcRect l="26325" r="21726" b="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pic>
        <p:nvPicPr>
          <p:cNvPr id="9" name="Picture 8">
            <a:extLst>
              <a:ext uri="{FF2B5EF4-FFF2-40B4-BE49-F238E27FC236}">
                <a16:creationId xmlns:a16="http://schemas.microsoft.com/office/drawing/2014/main" id="{58645B9D-1B27-62A7-BCEA-8CCA8C0BF7C9}"/>
              </a:ext>
            </a:extLst>
          </p:cNvPr>
          <p:cNvPicPr>
            <a:picLocks noChangeAspect="1"/>
          </p:cNvPicPr>
          <p:nvPr/>
        </p:nvPicPr>
        <p:blipFill>
          <a:blip r:embed="rId5"/>
          <a:stretch>
            <a:fillRect/>
          </a:stretch>
        </p:blipFill>
        <p:spPr>
          <a:xfrm>
            <a:off x="1025589" y="1344314"/>
            <a:ext cx="1498341" cy="1425251"/>
          </a:xfrm>
          <a:prstGeom prst="rect">
            <a:avLst/>
          </a:prstGeom>
        </p:spPr>
      </p:pic>
      <p:sp>
        <p:nvSpPr>
          <p:cNvPr id="10" name="TextBox 9">
            <a:extLst>
              <a:ext uri="{FF2B5EF4-FFF2-40B4-BE49-F238E27FC236}">
                <a16:creationId xmlns:a16="http://schemas.microsoft.com/office/drawing/2014/main" id="{F8902091-0862-9A4F-DE47-DD6B7872C5CE}"/>
              </a:ext>
            </a:extLst>
          </p:cNvPr>
          <p:cNvSpPr txBox="1"/>
          <p:nvPr/>
        </p:nvSpPr>
        <p:spPr>
          <a:xfrm>
            <a:off x="858418" y="2949566"/>
            <a:ext cx="2024741" cy="338554"/>
          </a:xfrm>
          <a:prstGeom prst="rect">
            <a:avLst/>
          </a:prstGeom>
          <a:noFill/>
        </p:spPr>
        <p:txBody>
          <a:bodyPr wrap="square" rtlCol="0">
            <a:spAutoFit/>
          </a:bodyPr>
          <a:lstStyle/>
          <a:p>
            <a:r>
              <a:rPr lang="en-IN" sz="1600" b="1" dirty="0">
                <a:latin typeface="Aptos" panose="020B0004020202020204" pitchFamily="34" charset="0"/>
                <a:cs typeface="Aharoni" panose="02010803020104030203" pitchFamily="2" charset="-79"/>
              </a:rPr>
              <a:t>ANUSHKA PRATAP</a:t>
            </a:r>
          </a:p>
        </p:txBody>
      </p:sp>
      <p:sp>
        <p:nvSpPr>
          <p:cNvPr id="11" name="TextBox 10">
            <a:extLst>
              <a:ext uri="{FF2B5EF4-FFF2-40B4-BE49-F238E27FC236}">
                <a16:creationId xmlns:a16="http://schemas.microsoft.com/office/drawing/2014/main" id="{9FCB68F8-6812-EC06-F9D5-EE719A2B1B66}"/>
              </a:ext>
            </a:extLst>
          </p:cNvPr>
          <p:cNvSpPr txBox="1"/>
          <p:nvPr/>
        </p:nvSpPr>
        <p:spPr>
          <a:xfrm>
            <a:off x="756751" y="226454"/>
            <a:ext cx="3534359" cy="400110"/>
          </a:xfrm>
          <a:prstGeom prst="rect">
            <a:avLst/>
          </a:prstGeom>
          <a:noFill/>
        </p:spPr>
        <p:txBody>
          <a:bodyPr wrap="square" rtlCol="0">
            <a:spAutoFit/>
          </a:bodyPr>
          <a:lstStyle/>
          <a:p>
            <a:r>
              <a:rPr lang="en-IN" sz="2000" dirty="0">
                <a:latin typeface="Arial Black" panose="020B0A04020102020204" pitchFamily="34" charset="0"/>
              </a:rPr>
              <a:t>MENTOR – BIDHAN SEN</a:t>
            </a:r>
          </a:p>
        </p:txBody>
      </p:sp>
      <p:pic>
        <p:nvPicPr>
          <p:cNvPr id="7" name="Picture 6">
            <a:extLst>
              <a:ext uri="{FF2B5EF4-FFF2-40B4-BE49-F238E27FC236}">
                <a16:creationId xmlns:a16="http://schemas.microsoft.com/office/drawing/2014/main" id="{A91CAB8E-441C-6A30-1479-CB654B92D6F6}"/>
              </a:ext>
            </a:extLst>
          </p:cNvPr>
          <p:cNvPicPr>
            <a:picLocks noChangeAspect="1"/>
          </p:cNvPicPr>
          <p:nvPr/>
        </p:nvPicPr>
        <p:blipFill rotWithShape="1">
          <a:blip r:embed="rId6"/>
          <a:srcRect b="19146"/>
          <a:stretch/>
        </p:blipFill>
        <p:spPr>
          <a:xfrm>
            <a:off x="3265714" y="1344314"/>
            <a:ext cx="1369473" cy="1425251"/>
          </a:xfrm>
          <a:prstGeom prst="rect">
            <a:avLst/>
          </a:prstGeom>
        </p:spPr>
      </p:pic>
      <p:sp>
        <p:nvSpPr>
          <p:cNvPr id="12" name="TextBox 11">
            <a:extLst>
              <a:ext uri="{FF2B5EF4-FFF2-40B4-BE49-F238E27FC236}">
                <a16:creationId xmlns:a16="http://schemas.microsoft.com/office/drawing/2014/main" id="{C1A210EC-B2F1-8834-13DF-32220762C13F}"/>
              </a:ext>
            </a:extLst>
          </p:cNvPr>
          <p:cNvSpPr txBox="1"/>
          <p:nvPr/>
        </p:nvSpPr>
        <p:spPr>
          <a:xfrm>
            <a:off x="3220846" y="2918788"/>
            <a:ext cx="1474237" cy="338554"/>
          </a:xfrm>
          <a:prstGeom prst="rect">
            <a:avLst/>
          </a:prstGeom>
          <a:noFill/>
        </p:spPr>
        <p:txBody>
          <a:bodyPr wrap="square" rtlCol="0">
            <a:spAutoFit/>
          </a:bodyPr>
          <a:lstStyle/>
          <a:p>
            <a:r>
              <a:rPr lang="en-US" sz="1600" b="1" dirty="0">
                <a:latin typeface="Aptos" panose="020B0004020202020204" pitchFamily="34" charset="0"/>
                <a:cs typeface="Aharoni" panose="02010803020104030203" pitchFamily="2" charset="-79"/>
              </a:rPr>
              <a:t>PUNAM</a:t>
            </a:r>
            <a:r>
              <a:rPr lang="en-US" sz="1400" dirty="0">
                <a:latin typeface="Arial Black" panose="020B0A04020102020204" pitchFamily="34" charset="0"/>
              </a:rPr>
              <a:t> </a:t>
            </a:r>
            <a:r>
              <a:rPr lang="en-US" sz="1600" b="1" dirty="0">
                <a:latin typeface="Aptos" panose="020B0004020202020204" pitchFamily="34" charset="0"/>
                <a:cs typeface="Aharoni" panose="02010803020104030203" pitchFamily="2" charset="-79"/>
              </a:rPr>
              <a:t>LATE</a:t>
            </a:r>
            <a:endParaRPr lang="en-IN" sz="1600" b="1" dirty="0">
              <a:latin typeface="Aptos" panose="020B0004020202020204" pitchFamily="34" charset="0"/>
              <a:cs typeface="Aharoni" panose="02010803020104030203" pitchFamily="2" charset="-79"/>
            </a:endParaRPr>
          </a:p>
        </p:txBody>
      </p:sp>
      <p:pic>
        <p:nvPicPr>
          <p:cNvPr id="5" name="Picture 4" descr="A person taking a selfie&#10;&#10;Description automatically generated">
            <a:extLst>
              <a:ext uri="{FF2B5EF4-FFF2-40B4-BE49-F238E27FC236}">
                <a16:creationId xmlns:a16="http://schemas.microsoft.com/office/drawing/2014/main" id="{BDC02C03-140C-1C08-08E1-B70FDCDA720D}"/>
              </a:ext>
            </a:extLst>
          </p:cNvPr>
          <p:cNvPicPr>
            <a:picLocks noChangeAspect="1"/>
          </p:cNvPicPr>
          <p:nvPr/>
        </p:nvPicPr>
        <p:blipFill>
          <a:blip r:embed="rId7"/>
          <a:stretch>
            <a:fillRect/>
          </a:stretch>
        </p:blipFill>
        <p:spPr>
          <a:xfrm>
            <a:off x="1025589" y="3569881"/>
            <a:ext cx="1615165" cy="1615165"/>
          </a:xfrm>
          <a:prstGeom prst="rect">
            <a:avLst/>
          </a:prstGeom>
        </p:spPr>
      </p:pic>
      <p:sp>
        <p:nvSpPr>
          <p:cNvPr id="6" name="TextBox 5">
            <a:extLst>
              <a:ext uri="{FF2B5EF4-FFF2-40B4-BE49-F238E27FC236}">
                <a16:creationId xmlns:a16="http://schemas.microsoft.com/office/drawing/2014/main" id="{5FC2236D-9E90-C6D6-6834-2FF261D5026E}"/>
              </a:ext>
            </a:extLst>
          </p:cNvPr>
          <p:cNvSpPr txBox="1"/>
          <p:nvPr/>
        </p:nvSpPr>
        <p:spPr>
          <a:xfrm>
            <a:off x="858418" y="5329020"/>
            <a:ext cx="2040279" cy="369332"/>
          </a:xfrm>
          <a:prstGeom prst="rect">
            <a:avLst/>
          </a:prstGeom>
          <a:noFill/>
        </p:spPr>
        <p:txBody>
          <a:bodyPr wrap="square" rtlCol="0">
            <a:spAutoFit/>
          </a:bodyPr>
          <a:lstStyle/>
          <a:p>
            <a:r>
              <a:rPr lang="en-US" sz="1600" b="1" dirty="0">
                <a:latin typeface="Aptos" panose="020B0004020202020204" pitchFamily="34" charset="0"/>
                <a:cs typeface="Aharoni" panose="02010803020104030203" pitchFamily="2" charset="-79"/>
              </a:rPr>
              <a:t>Vaishnavi</a:t>
            </a:r>
            <a:r>
              <a:rPr lang="en-US" b="1" dirty="0"/>
              <a:t> </a:t>
            </a:r>
            <a:r>
              <a:rPr lang="en-US" sz="1600" b="1" dirty="0">
                <a:latin typeface="Aptos" panose="020B0004020202020204" pitchFamily="34" charset="0"/>
                <a:cs typeface="Aharoni" panose="02010803020104030203" pitchFamily="2" charset="-79"/>
              </a:rPr>
              <a:t>Gaikwad</a:t>
            </a:r>
            <a:endParaRPr lang="en-IN" sz="1600" b="1" dirty="0">
              <a:latin typeface="Aptos" panose="020B0004020202020204" pitchFamily="34" charset="0"/>
              <a:cs typeface="Aharoni" panose="02010803020104030203" pitchFamily="2" charset="-79"/>
            </a:endParaRPr>
          </a:p>
        </p:txBody>
      </p:sp>
      <p:pic>
        <p:nvPicPr>
          <p:cNvPr id="26" name="Picture 25">
            <a:extLst>
              <a:ext uri="{FF2B5EF4-FFF2-40B4-BE49-F238E27FC236}">
                <a16:creationId xmlns:a16="http://schemas.microsoft.com/office/drawing/2014/main" id="{040990FA-FCF0-0C6B-38A8-9E3B9F6AAEE8}"/>
              </a:ext>
            </a:extLst>
          </p:cNvPr>
          <p:cNvPicPr>
            <a:picLocks noChangeAspect="1"/>
          </p:cNvPicPr>
          <p:nvPr/>
        </p:nvPicPr>
        <p:blipFill>
          <a:blip r:embed="rId8"/>
          <a:stretch>
            <a:fillRect/>
          </a:stretch>
        </p:blipFill>
        <p:spPr>
          <a:xfrm>
            <a:off x="3195765" y="3569881"/>
            <a:ext cx="1697196" cy="1615165"/>
          </a:xfrm>
          <a:prstGeom prst="rect">
            <a:avLst/>
          </a:prstGeom>
        </p:spPr>
      </p:pic>
      <p:sp>
        <p:nvSpPr>
          <p:cNvPr id="27" name="Subtitle 20">
            <a:extLst>
              <a:ext uri="{FF2B5EF4-FFF2-40B4-BE49-F238E27FC236}">
                <a16:creationId xmlns:a16="http://schemas.microsoft.com/office/drawing/2014/main" id="{22C89987-19D8-2CA0-47B0-4B9ED3C82855}"/>
              </a:ext>
            </a:extLst>
          </p:cNvPr>
          <p:cNvSpPr txBox="1">
            <a:spLocks/>
          </p:cNvSpPr>
          <p:nvPr/>
        </p:nvSpPr>
        <p:spPr>
          <a:xfrm>
            <a:off x="3265715" y="5396633"/>
            <a:ext cx="1915886" cy="369332"/>
          </a:xfrm>
          <a:prstGeom prst="rect">
            <a:avLst/>
          </a:prstGeom>
        </p:spPr>
        <p:txBody>
          <a:bodyPr>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defTabSz="457200">
              <a:buNone/>
            </a:pPr>
            <a:r>
              <a:rPr lang="en-US" sz="1600" b="1" dirty="0">
                <a:solidFill>
                  <a:schemeClr val="tx1"/>
                </a:solidFill>
                <a:latin typeface="Aptos" panose="020B0004020202020204" pitchFamily="34" charset="0"/>
                <a:cs typeface="Aharoni" panose="02010803020104030203" pitchFamily="2" charset="-79"/>
              </a:rPr>
              <a:t>SIDDHI RAMANE</a:t>
            </a:r>
            <a:endParaRPr lang="en-IN" sz="1600" b="1" dirty="0">
              <a:solidFill>
                <a:schemeClr val="tx1"/>
              </a:solidFill>
              <a:latin typeface="Aptos" panose="020B0004020202020204" pitchFamily="34" charset="0"/>
              <a:cs typeface="Aharoni" panose="02010803020104030203" pitchFamily="2" charset="-79"/>
            </a:endParaRPr>
          </a:p>
        </p:txBody>
      </p:sp>
    </p:spTree>
    <p:extLst>
      <p:ext uri="{BB962C8B-B14F-4D97-AF65-F5344CB8AC3E}">
        <p14:creationId xmlns:p14="http://schemas.microsoft.com/office/powerpoint/2010/main" val="8738953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3" name="push.wav"/>
          </p:stSnd>
        </p:sndAc>
      </p:transition>
    </mc:Choice>
    <mc:Fallback xmlns="">
      <p:transition spd="slow">
        <p:fade/>
        <p:sndAc>
          <p:stSnd>
            <p:snd r:embed="rId9" name="push.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89172-2B90-158D-9CB4-63B91BE0D39E}"/>
              </a:ext>
            </a:extLst>
          </p:cNvPr>
          <p:cNvSpPr txBox="1">
            <a:spLocks/>
          </p:cNvSpPr>
          <p:nvPr/>
        </p:nvSpPr>
        <p:spPr>
          <a:xfrm>
            <a:off x="1030670" y="166904"/>
            <a:ext cx="2904810" cy="2985910"/>
          </a:xfrm>
          <a:prstGeom prst="ellipse">
            <a:avLst/>
          </a:prstGeom>
          <a:solidFill>
            <a:srgbClr val="262626"/>
          </a:solidFill>
          <a:ln w="174625" cmpd="thinThick">
            <a:solidFill>
              <a:srgbClr val="262626"/>
            </a:solidFill>
          </a:ln>
        </p:spPr>
        <p:txBody>
          <a:bodyPr vert="horz" lIns="91440" tIns="45720" rIns="91440" bIns="45720" rtlCol="0" anchor="ctr">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2400" b="1" kern="1200" dirty="0">
                <a:solidFill>
                  <a:schemeClr val="bg1"/>
                </a:solidFill>
                <a:latin typeface="Amasis MT Pro Medium" panose="02040604050005020304" pitchFamily="18" charset="0"/>
              </a:rPr>
              <a:t>KPI 8</a:t>
            </a:r>
            <a:br>
              <a:rPr lang="en-US" sz="2400" b="1" kern="1200" dirty="0">
                <a:solidFill>
                  <a:schemeClr val="bg1"/>
                </a:solidFill>
                <a:latin typeface="Amasis MT Pro Medium" panose="02040604050005020304" pitchFamily="18" charset="0"/>
              </a:rPr>
            </a:br>
            <a:r>
              <a:rPr lang="en-US" sz="2400" b="1" kern="1200" dirty="0">
                <a:solidFill>
                  <a:schemeClr val="bg1"/>
                </a:solidFill>
                <a:latin typeface="Amasis MT Pro Medium" panose="02040604050005020304" pitchFamily="18" charset="0"/>
              </a:rPr>
              <a:t>Department-wise Count of Employees</a:t>
            </a:r>
            <a:endParaRPr lang="en-US" sz="2400" b="1" dirty="0">
              <a:solidFill>
                <a:schemeClr val="bg1"/>
              </a:solidFill>
              <a:latin typeface="Amasis MT Pro Medium" panose="02040604050005020304" pitchFamily="18" charset="0"/>
            </a:endParaRPr>
          </a:p>
        </p:txBody>
      </p:sp>
      <p:sp>
        <p:nvSpPr>
          <p:cNvPr id="3" name="TextBox 2">
            <a:extLst>
              <a:ext uri="{FF2B5EF4-FFF2-40B4-BE49-F238E27FC236}">
                <a16:creationId xmlns:a16="http://schemas.microsoft.com/office/drawing/2014/main" id="{84B1A0E7-EEAF-3767-9B00-83E850589CA6}"/>
              </a:ext>
            </a:extLst>
          </p:cNvPr>
          <p:cNvSpPr txBox="1"/>
          <p:nvPr/>
        </p:nvSpPr>
        <p:spPr>
          <a:xfrm flipH="1">
            <a:off x="7885471" y="6312309"/>
            <a:ext cx="4090218" cy="369332"/>
          </a:xfrm>
          <a:prstGeom prst="rect">
            <a:avLst/>
          </a:prstGeom>
          <a:noFill/>
        </p:spPr>
        <p:txBody>
          <a:bodyPr wrap="square" rtlCol="0">
            <a:spAutoFit/>
          </a:bodyPr>
          <a:lstStyle/>
          <a:p>
            <a:r>
              <a:rPr lang="en-IN" b="1" dirty="0">
                <a:latin typeface="Amasis MT Pro Medium" panose="02040604050005020304" pitchFamily="18" charset="0"/>
              </a:rPr>
              <a:t>PRESENTED BY: SIDDHI</a:t>
            </a:r>
          </a:p>
        </p:txBody>
      </p:sp>
      <p:graphicFrame>
        <p:nvGraphicFramePr>
          <p:cNvPr id="4" name="Chart 3">
            <a:extLst>
              <a:ext uri="{FF2B5EF4-FFF2-40B4-BE49-F238E27FC236}">
                <a16:creationId xmlns:a16="http://schemas.microsoft.com/office/drawing/2014/main" id="{249DE1B3-B776-22DA-6667-4B768B1762D4}"/>
              </a:ext>
            </a:extLst>
          </p:cNvPr>
          <p:cNvGraphicFramePr>
            <a:graphicFrameLocks/>
          </p:cNvGraphicFramePr>
          <p:nvPr>
            <p:extLst>
              <p:ext uri="{D42A27DB-BD31-4B8C-83A1-F6EECF244321}">
                <p14:modId xmlns:p14="http://schemas.microsoft.com/office/powerpoint/2010/main" val="1230075029"/>
              </p:ext>
            </p:extLst>
          </p:nvPr>
        </p:nvGraphicFramePr>
        <p:xfrm>
          <a:off x="5841505" y="1862975"/>
          <a:ext cx="5466945" cy="391099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Placeholder 3">
            <a:extLst>
              <a:ext uri="{FF2B5EF4-FFF2-40B4-BE49-F238E27FC236}">
                <a16:creationId xmlns:a16="http://schemas.microsoft.com/office/drawing/2014/main" id="{FE312E18-6322-893D-6575-B3F966F36B99}"/>
              </a:ext>
            </a:extLst>
          </p:cNvPr>
          <p:cNvSpPr txBox="1">
            <a:spLocks/>
          </p:cNvSpPr>
          <p:nvPr/>
        </p:nvSpPr>
        <p:spPr>
          <a:xfrm>
            <a:off x="1020480" y="3818473"/>
            <a:ext cx="4094619" cy="2624272"/>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defTabSz="457200">
              <a:buNone/>
            </a:pPr>
            <a:r>
              <a:rPr lang="en-US" sz="2400" dirty="0">
                <a:solidFill>
                  <a:schemeClr val="tx1"/>
                </a:solidFill>
                <a:latin typeface="Aharoni" panose="02010803020104030203" pitchFamily="2" charset="-79"/>
                <a:cs typeface="Aharoni" panose="02010803020104030203" pitchFamily="2" charset="-79"/>
              </a:rPr>
              <a:t>This KPI is to provide valuable insights into various department of an organization and workforce management.</a:t>
            </a:r>
          </a:p>
        </p:txBody>
      </p:sp>
    </p:spTree>
    <p:extLst>
      <p:ext uri="{BB962C8B-B14F-4D97-AF65-F5344CB8AC3E}">
        <p14:creationId xmlns:p14="http://schemas.microsoft.com/office/powerpoint/2010/main" val="3493713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4" name="push.wav"/>
          </p:stSnd>
        </p:sndAc>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0E6D157-6EF9-3724-8E18-5BF3FC329831}"/>
              </a:ext>
            </a:extLst>
          </p:cNvPr>
          <p:cNvGrpSpPr/>
          <p:nvPr/>
        </p:nvGrpSpPr>
        <p:grpSpPr>
          <a:xfrm>
            <a:off x="1079771" y="2538918"/>
            <a:ext cx="10768518" cy="3812720"/>
            <a:chOff x="0" y="67394"/>
            <a:chExt cx="4710263" cy="3150513"/>
          </a:xfrm>
        </p:grpSpPr>
        <p:sp>
          <p:nvSpPr>
            <p:cNvPr id="3" name="Rectangle: Rounded Corners 2">
              <a:extLst>
                <a:ext uri="{FF2B5EF4-FFF2-40B4-BE49-F238E27FC236}">
                  <a16:creationId xmlns:a16="http://schemas.microsoft.com/office/drawing/2014/main" id="{CD440B9E-B996-273C-987D-6D44BAC1E71B}"/>
                </a:ext>
              </a:extLst>
            </p:cNvPr>
            <p:cNvSpPr/>
            <p:nvPr/>
          </p:nvSpPr>
          <p:spPr>
            <a:xfrm>
              <a:off x="0" y="67394"/>
              <a:ext cx="4710263" cy="3150513"/>
            </a:xfrm>
            <a:prstGeom prst="roundRect">
              <a:avLst/>
            </a:pr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a:lstStyle/>
            <a:p>
              <a:endParaRPr lang="en-IN"/>
            </a:p>
          </p:txBody>
        </p:sp>
        <p:sp>
          <p:nvSpPr>
            <p:cNvPr id="4" name="Rectangle: Rounded Corners 4">
              <a:extLst>
                <a:ext uri="{FF2B5EF4-FFF2-40B4-BE49-F238E27FC236}">
                  <a16:creationId xmlns:a16="http://schemas.microsoft.com/office/drawing/2014/main" id="{59AF8850-FE7A-784D-CB0D-89EE7D842D2A}"/>
                </a:ext>
              </a:extLst>
            </p:cNvPr>
            <p:cNvSpPr txBox="1"/>
            <p:nvPr/>
          </p:nvSpPr>
          <p:spPr>
            <a:xfrm>
              <a:off x="153795" y="221189"/>
              <a:ext cx="4468710" cy="28429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r>
                <a:rPr lang="en-US" sz="2400" dirty="0">
                  <a:latin typeface="Aharoni" panose="02010803020104030203" pitchFamily="2" charset="-79"/>
                  <a:cs typeface="Aharoni" panose="02010803020104030203" pitchFamily="2" charset="-79"/>
                </a:rPr>
                <a:t>It determine the distribution of employees across different departments . Also identify departments with a high or low number of employees.</a:t>
              </a:r>
            </a:p>
            <a:p>
              <a:endParaRPr lang="en-US" sz="2400" dirty="0">
                <a:latin typeface="Aharoni" panose="02010803020104030203" pitchFamily="2" charset="-79"/>
                <a:cs typeface="Aharoni" panose="02010803020104030203" pitchFamily="2" charset="-79"/>
              </a:endParaRPr>
            </a:p>
            <a:p>
              <a:pPr lvl="0" algn="just" defTabSz="933450">
                <a:lnSpc>
                  <a:spcPct val="90000"/>
                </a:lnSpc>
                <a:spcBef>
                  <a:spcPct val="0"/>
                </a:spcBef>
                <a:spcAft>
                  <a:spcPct val="35000"/>
                </a:spcAft>
              </a:pPr>
              <a:r>
                <a:rPr lang="en-US" sz="2400" dirty="0">
                  <a:latin typeface="Aharoni" panose="02010803020104030203" pitchFamily="2" charset="-79"/>
                  <a:cs typeface="Aharoni" panose="02010803020104030203" pitchFamily="2" charset="-79"/>
                </a:rPr>
                <a:t>it is evident that the Hardware Department has the lowest employee count of 8169. On the other hand, the Sales Department has the highest employee count of 8453.</a:t>
              </a:r>
              <a:endParaRPr lang="en-US" sz="2400" kern="1200" dirty="0">
                <a:latin typeface="Aharoni" panose="02010803020104030203" pitchFamily="2" charset="-79"/>
                <a:cs typeface="Aharoni" panose="02010803020104030203" pitchFamily="2" charset="-79"/>
              </a:endParaRPr>
            </a:p>
          </p:txBody>
        </p:sp>
      </p:grpSp>
      <p:sp>
        <p:nvSpPr>
          <p:cNvPr id="5" name="Title 1">
            <a:extLst>
              <a:ext uri="{FF2B5EF4-FFF2-40B4-BE49-F238E27FC236}">
                <a16:creationId xmlns:a16="http://schemas.microsoft.com/office/drawing/2014/main" id="{8BF78058-D85C-D3D3-533D-C7648CC0B55B}"/>
              </a:ext>
            </a:extLst>
          </p:cNvPr>
          <p:cNvSpPr txBox="1">
            <a:spLocks/>
          </p:cNvSpPr>
          <p:nvPr/>
        </p:nvSpPr>
        <p:spPr>
          <a:xfrm>
            <a:off x="1265781" y="392224"/>
            <a:ext cx="4218138" cy="1597228"/>
          </a:xfrm>
          <a:prstGeom prst="rect">
            <a:avLst/>
          </a:prstGeom>
        </p:spPr>
        <p:txBody>
          <a:bodyPr>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IN" sz="5400" b="1" dirty="0">
                <a:latin typeface="Amasis MT Pro Medium" panose="02040604050005020304" pitchFamily="18" charset="0"/>
              </a:rPr>
              <a:t>Insights from KPI 8:</a:t>
            </a:r>
          </a:p>
        </p:txBody>
      </p:sp>
      <p:sp>
        <p:nvSpPr>
          <p:cNvPr id="6" name="TextBox 5">
            <a:extLst>
              <a:ext uri="{FF2B5EF4-FFF2-40B4-BE49-F238E27FC236}">
                <a16:creationId xmlns:a16="http://schemas.microsoft.com/office/drawing/2014/main" id="{B92C3A18-FEA0-7143-5FBB-C7294E4BFF9B}"/>
              </a:ext>
            </a:extLst>
          </p:cNvPr>
          <p:cNvSpPr txBox="1"/>
          <p:nvPr/>
        </p:nvSpPr>
        <p:spPr>
          <a:xfrm flipH="1">
            <a:off x="7779433" y="6391926"/>
            <a:ext cx="4553242" cy="369332"/>
          </a:xfrm>
          <a:prstGeom prst="rect">
            <a:avLst/>
          </a:prstGeom>
          <a:noFill/>
        </p:spPr>
        <p:txBody>
          <a:bodyPr wrap="square" rtlCol="0">
            <a:spAutoFit/>
          </a:bodyPr>
          <a:lstStyle/>
          <a:p>
            <a:r>
              <a:rPr lang="en-IN" b="1" dirty="0">
                <a:latin typeface="Amasis MT Pro Medium" panose="02040604050005020304" pitchFamily="18" charset="0"/>
              </a:rPr>
              <a:t>PRESENTED BY: SIDDHI</a:t>
            </a:r>
          </a:p>
        </p:txBody>
      </p:sp>
    </p:spTree>
    <p:extLst>
      <p:ext uri="{BB962C8B-B14F-4D97-AF65-F5344CB8AC3E}">
        <p14:creationId xmlns:p14="http://schemas.microsoft.com/office/powerpoint/2010/main" val="39353949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3" name="push.wav"/>
          </p:stSnd>
        </p:sndAc>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401982-EEA7-B9E8-0BCF-CBE19702F57C}"/>
              </a:ext>
            </a:extLst>
          </p:cNvPr>
          <p:cNvSpPr txBox="1">
            <a:spLocks/>
          </p:cNvSpPr>
          <p:nvPr/>
        </p:nvSpPr>
        <p:spPr>
          <a:xfrm>
            <a:off x="1030670" y="166904"/>
            <a:ext cx="2904810" cy="2985910"/>
          </a:xfrm>
          <a:prstGeom prst="ellipse">
            <a:avLst/>
          </a:prstGeom>
          <a:solidFill>
            <a:srgbClr val="262626"/>
          </a:solidFill>
          <a:ln w="174625" cmpd="thinThick">
            <a:solidFill>
              <a:srgbClr val="262626"/>
            </a:solidFill>
          </a:ln>
        </p:spPr>
        <p:txBody>
          <a:bodyPr vert="horz" lIns="91440" tIns="45720" rIns="91440" bIns="45720" rtlCol="0" anchor="ctr">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2400" b="1" kern="1200" dirty="0">
                <a:solidFill>
                  <a:schemeClr val="bg1"/>
                </a:solidFill>
                <a:latin typeface="Amasis MT Pro Medium" panose="02040604050005020304" pitchFamily="18" charset="0"/>
              </a:rPr>
              <a:t>KPI 8</a:t>
            </a:r>
            <a:br>
              <a:rPr lang="en-US" sz="2400" b="1" kern="1200" dirty="0">
                <a:solidFill>
                  <a:schemeClr val="bg1"/>
                </a:solidFill>
                <a:latin typeface="Amasis MT Pro Medium" panose="02040604050005020304" pitchFamily="18" charset="0"/>
              </a:rPr>
            </a:br>
            <a:r>
              <a:rPr lang="en-US" sz="2400" b="1" kern="1200" dirty="0">
                <a:solidFill>
                  <a:schemeClr val="bg1"/>
                </a:solidFill>
                <a:latin typeface="Amasis MT Pro Medium" panose="02040604050005020304" pitchFamily="18" charset="0"/>
              </a:rPr>
              <a:t>Attrition By Marital Status</a:t>
            </a:r>
            <a:endParaRPr lang="en-US" sz="2400" b="1" dirty="0">
              <a:solidFill>
                <a:schemeClr val="bg1"/>
              </a:solidFill>
              <a:latin typeface="Amasis MT Pro Medium" panose="02040604050005020304" pitchFamily="18" charset="0"/>
            </a:endParaRPr>
          </a:p>
        </p:txBody>
      </p:sp>
      <p:pic>
        <p:nvPicPr>
          <p:cNvPr id="3" name="Picture 2">
            <a:extLst>
              <a:ext uri="{FF2B5EF4-FFF2-40B4-BE49-F238E27FC236}">
                <a16:creationId xmlns:a16="http://schemas.microsoft.com/office/drawing/2014/main" id="{22A6361E-B481-23C6-7B81-EA19BE8A3235}"/>
              </a:ext>
            </a:extLst>
          </p:cNvPr>
          <p:cNvPicPr>
            <a:picLocks noChangeAspect="1"/>
          </p:cNvPicPr>
          <p:nvPr/>
        </p:nvPicPr>
        <p:blipFill>
          <a:blip r:embed="rId3"/>
          <a:stretch>
            <a:fillRect/>
          </a:stretch>
        </p:blipFill>
        <p:spPr>
          <a:xfrm>
            <a:off x="5872202" y="1937947"/>
            <a:ext cx="5987593" cy="3946973"/>
          </a:xfrm>
          <a:prstGeom prst="rect">
            <a:avLst/>
          </a:prstGeom>
        </p:spPr>
      </p:pic>
      <p:sp>
        <p:nvSpPr>
          <p:cNvPr id="5" name="Text Placeholder 3">
            <a:extLst>
              <a:ext uri="{FF2B5EF4-FFF2-40B4-BE49-F238E27FC236}">
                <a16:creationId xmlns:a16="http://schemas.microsoft.com/office/drawing/2014/main" id="{48571F61-8505-270C-3B30-8516D3D21576}"/>
              </a:ext>
            </a:extLst>
          </p:cNvPr>
          <p:cNvSpPr txBox="1">
            <a:spLocks/>
          </p:cNvSpPr>
          <p:nvPr/>
        </p:nvSpPr>
        <p:spPr>
          <a:xfrm>
            <a:off x="1196501" y="3761728"/>
            <a:ext cx="4085619" cy="1384204"/>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defTabSz="457200">
              <a:buNone/>
            </a:pPr>
            <a:r>
              <a:rPr lang="en-US" sz="2400" dirty="0">
                <a:solidFill>
                  <a:schemeClr val="tx1"/>
                </a:solidFill>
                <a:latin typeface="Aharoni" panose="02010803020104030203" pitchFamily="2" charset="-79"/>
                <a:cs typeface="Aharoni" panose="02010803020104030203" pitchFamily="2" charset="-79"/>
              </a:rPr>
              <a:t>This KPI is to assess the impact of marital status on employee turnover within an organization.</a:t>
            </a:r>
          </a:p>
        </p:txBody>
      </p:sp>
      <p:sp>
        <p:nvSpPr>
          <p:cNvPr id="7" name="TextBox 6">
            <a:extLst>
              <a:ext uri="{FF2B5EF4-FFF2-40B4-BE49-F238E27FC236}">
                <a16:creationId xmlns:a16="http://schemas.microsoft.com/office/drawing/2014/main" id="{D1F85529-5435-B3F4-509A-FA068E0A94EC}"/>
              </a:ext>
            </a:extLst>
          </p:cNvPr>
          <p:cNvSpPr txBox="1"/>
          <p:nvPr/>
        </p:nvSpPr>
        <p:spPr>
          <a:xfrm flipH="1">
            <a:off x="7885471" y="6312309"/>
            <a:ext cx="4090218" cy="646331"/>
          </a:xfrm>
          <a:prstGeom prst="rect">
            <a:avLst/>
          </a:prstGeom>
          <a:noFill/>
        </p:spPr>
        <p:txBody>
          <a:bodyPr wrap="square" rtlCol="0">
            <a:spAutoFit/>
          </a:bodyPr>
          <a:lstStyle/>
          <a:p>
            <a:r>
              <a:rPr lang="en-IN" b="1" dirty="0">
                <a:latin typeface="Amasis MT Pro Medium" panose="02040604050005020304" pitchFamily="18" charset="0"/>
              </a:rPr>
              <a:t>PRESENTED BY: SACHIN JADHAV</a:t>
            </a:r>
          </a:p>
        </p:txBody>
      </p:sp>
    </p:spTree>
    <p:extLst>
      <p:ext uri="{BB962C8B-B14F-4D97-AF65-F5344CB8AC3E}">
        <p14:creationId xmlns:p14="http://schemas.microsoft.com/office/powerpoint/2010/main" val="27412588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4" name="push.wav"/>
          </p:stSnd>
        </p:sndAc>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6EB4126-73A0-4056-BB98-0F8647064C73}"/>
              </a:ext>
            </a:extLst>
          </p:cNvPr>
          <p:cNvGrpSpPr/>
          <p:nvPr/>
        </p:nvGrpSpPr>
        <p:grpSpPr>
          <a:xfrm>
            <a:off x="1101214" y="2072148"/>
            <a:ext cx="10785986" cy="3667171"/>
            <a:chOff x="0" y="67394"/>
            <a:chExt cx="4710263" cy="3150513"/>
          </a:xfrm>
        </p:grpSpPr>
        <p:sp>
          <p:nvSpPr>
            <p:cNvPr id="3" name="Rectangle: Rounded Corners 2">
              <a:extLst>
                <a:ext uri="{FF2B5EF4-FFF2-40B4-BE49-F238E27FC236}">
                  <a16:creationId xmlns:a16="http://schemas.microsoft.com/office/drawing/2014/main" id="{C9B34B81-BA8F-2295-F487-4A771FE7E874}"/>
                </a:ext>
              </a:extLst>
            </p:cNvPr>
            <p:cNvSpPr/>
            <p:nvPr/>
          </p:nvSpPr>
          <p:spPr>
            <a:xfrm>
              <a:off x="0" y="67394"/>
              <a:ext cx="4710263" cy="3150513"/>
            </a:xfrm>
            <a:prstGeom prst="roundRect">
              <a:avLst/>
            </a:pr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a:lstStyle/>
            <a:p>
              <a:endParaRPr lang="en-IN"/>
            </a:p>
          </p:txBody>
        </p:sp>
        <p:sp>
          <p:nvSpPr>
            <p:cNvPr id="4" name="Rectangle: Rounded Corners 4">
              <a:extLst>
                <a:ext uri="{FF2B5EF4-FFF2-40B4-BE49-F238E27FC236}">
                  <a16:creationId xmlns:a16="http://schemas.microsoft.com/office/drawing/2014/main" id="{65F88FF6-15E2-DAFA-757B-D7805CBC9663}"/>
                </a:ext>
              </a:extLst>
            </p:cNvPr>
            <p:cNvSpPr txBox="1"/>
            <p:nvPr/>
          </p:nvSpPr>
          <p:spPr>
            <a:xfrm>
              <a:off x="153795" y="221189"/>
              <a:ext cx="4402673" cy="28429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pPr>
              <a:r>
                <a:rPr lang="en-US" sz="2400" b="0" i="0" kern="1200" dirty="0">
                  <a:latin typeface="Aharoni" panose="02010803020104030203" pitchFamily="2" charset="-79"/>
                  <a:cs typeface="Aharoni" panose="02010803020104030203" pitchFamily="2" charset="-79"/>
                </a:rPr>
                <a:t>It seems that Attrition rate of the employees who are singles is highest 16703  followed by married and divorced 16691,16616 respectively.</a:t>
              </a:r>
            </a:p>
            <a:p>
              <a:r>
                <a:rPr lang="en-US" sz="2400" dirty="0">
                  <a:latin typeface="Aharoni" panose="02010803020104030203" pitchFamily="2" charset="-79"/>
                  <a:cs typeface="Aharoni" panose="02010803020104030203" pitchFamily="2" charset="-79"/>
                </a:rPr>
                <a:t>We have to develop targeted retention strategies and need to customize interventions and policies to address the specific needs and concerns of employees in each marital status group.</a:t>
              </a:r>
            </a:p>
            <a:p>
              <a:pPr marL="0" lvl="0" indent="0" algn="just" defTabSz="933450">
                <a:lnSpc>
                  <a:spcPct val="90000"/>
                </a:lnSpc>
                <a:spcBef>
                  <a:spcPct val="0"/>
                </a:spcBef>
                <a:spcAft>
                  <a:spcPct val="35000"/>
                </a:spcAft>
                <a:buNone/>
              </a:pPr>
              <a:endParaRPr lang="en-US" sz="2400" dirty="0">
                <a:latin typeface="Aharoni" panose="02010803020104030203" pitchFamily="2" charset="-79"/>
                <a:cs typeface="Aharoni" panose="02010803020104030203" pitchFamily="2" charset="-79"/>
              </a:endParaRPr>
            </a:p>
            <a:p>
              <a:pPr marL="0" lvl="0" indent="0" algn="just" defTabSz="933450">
                <a:lnSpc>
                  <a:spcPct val="90000"/>
                </a:lnSpc>
                <a:spcBef>
                  <a:spcPct val="0"/>
                </a:spcBef>
                <a:spcAft>
                  <a:spcPct val="35000"/>
                </a:spcAft>
                <a:buNone/>
              </a:pPr>
              <a:endParaRPr lang="en-US" sz="2400" dirty="0">
                <a:latin typeface="Aharoni" panose="02010803020104030203" pitchFamily="2" charset="-79"/>
                <a:cs typeface="Aharoni" panose="02010803020104030203" pitchFamily="2" charset="-79"/>
              </a:endParaRPr>
            </a:p>
          </p:txBody>
        </p:sp>
      </p:grpSp>
      <p:sp>
        <p:nvSpPr>
          <p:cNvPr id="5" name="Title 1">
            <a:extLst>
              <a:ext uri="{FF2B5EF4-FFF2-40B4-BE49-F238E27FC236}">
                <a16:creationId xmlns:a16="http://schemas.microsoft.com/office/drawing/2014/main" id="{B31B4783-4CD1-D436-30B2-BD8EA6E758AE}"/>
              </a:ext>
            </a:extLst>
          </p:cNvPr>
          <p:cNvSpPr txBox="1">
            <a:spLocks/>
          </p:cNvSpPr>
          <p:nvPr/>
        </p:nvSpPr>
        <p:spPr>
          <a:xfrm>
            <a:off x="1265781" y="392224"/>
            <a:ext cx="4218138" cy="1597228"/>
          </a:xfrm>
          <a:prstGeom prst="rect">
            <a:avLst/>
          </a:prstGeom>
        </p:spPr>
        <p:txBody>
          <a:bodyPr>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IN" sz="5400" b="1" dirty="0">
                <a:latin typeface="Amasis MT Pro Medium" panose="02040604050005020304" pitchFamily="18" charset="0"/>
              </a:rPr>
              <a:t>Insights from KPI 8:</a:t>
            </a:r>
          </a:p>
        </p:txBody>
      </p:sp>
      <p:sp>
        <p:nvSpPr>
          <p:cNvPr id="6" name="TextBox 5">
            <a:extLst>
              <a:ext uri="{FF2B5EF4-FFF2-40B4-BE49-F238E27FC236}">
                <a16:creationId xmlns:a16="http://schemas.microsoft.com/office/drawing/2014/main" id="{29B3685D-A1BC-46AE-993B-98A3603B74F2}"/>
              </a:ext>
            </a:extLst>
          </p:cNvPr>
          <p:cNvSpPr txBox="1"/>
          <p:nvPr/>
        </p:nvSpPr>
        <p:spPr>
          <a:xfrm flipH="1">
            <a:off x="7885471" y="6312309"/>
            <a:ext cx="4090218" cy="646331"/>
          </a:xfrm>
          <a:prstGeom prst="rect">
            <a:avLst/>
          </a:prstGeom>
          <a:noFill/>
        </p:spPr>
        <p:txBody>
          <a:bodyPr wrap="square" rtlCol="0">
            <a:spAutoFit/>
          </a:bodyPr>
          <a:lstStyle/>
          <a:p>
            <a:r>
              <a:rPr lang="en-IN" b="1" dirty="0">
                <a:latin typeface="Amasis MT Pro Medium" panose="02040604050005020304" pitchFamily="18" charset="0"/>
              </a:rPr>
              <a:t>PRESENTED BY: SACHIN JADHAV</a:t>
            </a:r>
          </a:p>
        </p:txBody>
      </p:sp>
    </p:spTree>
    <p:extLst>
      <p:ext uri="{BB962C8B-B14F-4D97-AF65-F5344CB8AC3E}">
        <p14:creationId xmlns:p14="http://schemas.microsoft.com/office/powerpoint/2010/main" val="274216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3" name="push.wav"/>
          </p:stSnd>
        </p:sndAc>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5D53C-3159-607B-9F2A-1D8B1ADE1E35}"/>
              </a:ext>
            </a:extLst>
          </p:cNvPr>
          <p:cNvSpPr txBox="1">
            <a:spLocks/>
          </p:cNvSpPr>
          <p:nvPr/>
        </p:nvSpPr>
        <p:spPr>
          <a:xfrm>
            <a:off x="1030670" y="166904"/>
            <a:ext cx="2904810" cy="2985910"/>
          </a:xfrm>
          <a:prstGeom prst="ellipse">
            <a:avLst/>
          </a:prstGeom>
          <a:solidFill>
            <a:srgbClr val="262626"/>
          </a:solidFill>
          <a:ln w="174625" cmpd="thinThick">
            <a:solidFill>
              <a:srgbClr val="262626"/>
            </a:solidFill>
          </a:ln>
        </p:spPr>
        <p:txBody>
          <a:bodyPr vert="horz" lIns="91440" tIns="45720" rIns="91440" bIns="45720" rtlCol="0" anchor="ctr">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2400" b="1" kern="1200" dirty="0">
                <a:solidFill>
                  <a:schemeClr val="bg1"/>
                </a:solidFill>
                <a:latin typeface="Amasis MT Pro Medium" panose="02040604050005020304" pitchFamily="18" charset="0"/>
              </a:rPr>
              <a:t>KPI </a:t>
            </a:r>
            <a:r>
              <a:rPr lang="en-US" sz="2400" b="1" dirty="0">
                <a:solidFill>
                  <a:schemeClr val="bg1"/>
                </a:solidFill>
                <a:latin typeface="Amasis MT Pro Medium" panose="02040604050005020304" pitchFamily="18" charset="0"/>
              </a:rPr>
              <a:t>10</a:t>
            </a:r>
            <a:br>
              <a:rPr lang="en-US" sz="2400" b="1" kern="1200" dirty="0">
                <a:solidFill>
                  <a:schemeClr val="bg1"/>
                </a:solidFill>
                <a:latin typeface="Amasis MT Pro Medium" panose="02040604050005020304" pitchFamily="18" charset="0"/>
              </a:rPr>
            </a:br>
            <a:r>
              <a:rPr lang="en-US" sz="2400" b="1" kern="1200" dirty="0">
                <a:solidFill>
                  <a:schemeClr val="bg1"/>
                </a:solidFill>
                <a:latin typeface="Amasis MT Pro Medium" panose="02040604050005020304" pitchFamily="18" charset="0"/>
              </a:rPr>
              <a:t>Percentage of Employees based on Gender</a:t>
            </a:r>
          </a:p>
          <a:p>
            <a:pPr algn="ctr"/>
            <a:endParaRPr lang="en-US" sz="2400" b="1" dirty="0">
              <a:solidFill>
                <a:schemeClr val="bg1"/>
              </a:solidFill>
              <a:latin typeface="Amasis MT Pro Medium" panose="02040604050005020304" pitchFamily="18" charset="0"/>
            </a:endParaRPr>
          </a:p>
        </p:txBody>
      </p:sp>
      <p:sp>
        <p:nvSpPr>
          <p:cNvPr id="3" name="TextBox 2">
            <a:extLst>
              <a:ext uri="{FF2B5EF4-FFF2-40B4-BE49-F238E27FC236}">
                <a16:creationId xmlns:a16="http://schemas.microsoft.com/office/drawing/2014/main" id="{DA67C4A6-2DEA-346A-1C85-E850D374FCD0}"/>
              </a:ext>
            </a:extLst>
          </p:cNvPr>
          <p:cNvSpPr txBox="1"/>
          <p:nvPr/>
        </p:nvSpPr>
        <p:spPr>
          <a:xfrm flipH="1">
            <a:off x="8780207" y="6351638"/>
            <a:ext cx="4090218" cy="369332"/>
          </a:xfrm>
          <a:prstGeom prst="rect">
            <a:avLst/>
          </a:prstGeom>
          <a:noFill/>
        </p:spPr>
        <p:txBody>
          <a:bodyPr wrap="square" rtlCol="0">
            <a:spAutoFit/>
          </a:bodyPr>
          <a:lstStyle/>
          <a:p>
            <a:r>
              <a:rPr lang="en-IN" b="1" dirty="0">
                <a:latin typeface="Amasis MT Pro Medium" panose="02040604050005020304" pitchFamily="18" charset="0"/>
              </a:rPr>
              <a:t>PRESENTED BY: MAHESH</a:t>
            </a:r>
          </a:p>
        </p:txBody>
      </p:sp>
      <p:graphicFrame>
        <p:nvGraphicFramePr>
          <p:cNvPr id="5" name="Chart 4">
            <a:extLst>
              <a:ext uri="{FF2B5EF4-FFF2-40B4-BE49-F238E27FC236}">
                <a16:creationId xmlns:a16="http://schemas.microsoft.com/office/drawing/2014/main" id="{00000000-0008-0000-0500-00002F000000}"/>
              </a:ext>
            </a:extLst>
          </p:cNvPr>
          <p:cNvGraphicFramePr>
            <a:graphicFrameLocks/>
          </p:cNvGraphicFramePr>
          <p:nvPr>
            <p:extLst>
              <p:ext uri="{D42A27DB-BD31-4B8C-83A1-F6EECF244321}">
                <p14:modId xmlns:p14="http://schemas.microsoft.com/office/powerpoint/2010/main" val="2303385715"/>
              </p:ext>
            </p:extLst>
          </p:nvPr>
        </p:nvGraphicFramePr>
        <p:xfrm>
          <a:off x="6525341" y="255239"/>
          <a:ext cx="5391355" cy="4660889"/>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719A3AF4-EAB7-5CDB-BCC9-1A210055E8CE}"/>
              </a:ext>
            </a:extLst>
          </p:cNvPr>
          <p:cNvSpPr txBox="1"/>
          <p:nvPr/>
        </p:nvSpPr>
        <p:spPr>
          <a:xfrm>
            <a:off x="884903" y="3647768"/>
            <a:ext cx="5555226" cy="1754326"/>
          </a:xfrm>
          <a:prstGeom prst="rect">
            <a:avLst/>
          </a:prstGeom>
          <a:noFill/>
        </p:spPr>
        <p:txBody>
          <a:bodyPr wrap="square" rtlCol="0">
            <a:spAutoFit/>
          </a:bodyPr>
          <a:lstStyle/>
          <a:p>
            <a:r>
              <a:rPr lang="en-US" sz="3600" b="1" dirty="0"/>
              <a:t>This KPI is used to find the percentage of employees based on gender </a:t>
            </a:r>
            <a:endParaRPr lang="en-IN" sz="3600" b="1" dirty="0"/>
          </a:p>
        </p:txBody>
      </p:sp>
    </p:spTree>
    <p:extLst>
      <p:ext uri="{BB962C8B-B14F-4D97-AF65-F5344CB8AC3E}">
        <p14:creationId xmlns:p14="http://schemas.microsoft.com/office/powerpoint/2010/main" val="995752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4" name="push.wav"/>
          </p:stSnd>
        </p:sndAc>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6A81E6-F029-C3FE-CD43-EFA121680417}"/>
              </a:ext>
            </a:extLst>
          </p:cNvPr>
          <p:cNvSpPr txBox="1"/>
          <p:nvPr/>
        </p:nvSpPr>
        <p:spPr>
          <a:xfrm>
            <a:off x="1140542" y="2214396"/>
            <a:ext cx="10854813" cy="3575447"/>
          </a:xfrm>
          <a:prstGeom prst="roundRect">
            <a:avLst/>
          </a:prstGeom>
          <a:solidFill>
            <a:schemeClr val="accent6">
              <a:lumMod val="60000"/>
              <a:lumOff val="40000"/>
            </a:schemeClr>
          </a:solidFill>
        </p:spPr>
        <p:txBody>
          <a:bodyPr wrap="square" rtlCol="0">
            <a:spAutoFit/>
          </a:bodyPr>
          <a:lstStyle/>
          <a:p>
            <a:r>
              <a:rPr lang="en-US" sz="2800" dirty="0">
                <a:latin typeface="Aharoni" panose="02010803020104030203" pitchFamily="2" charset="-79"/>
                <a:cs typeface="Aharoni" panose="02010803020104030203" pitchFamily="2" charset="-79"/>
              </a:rPr>
              <a:t>Based on our analysis and visualization I came to a conclusion regarding percentage of employees based on gender. In the given data there males are somewhat higher than females. There are 25059 males are present and count of females are 24941  and when it convers to percentage  male employees percentage is nearly </a:t>
            </a:r>
            <a:r>
              <a:rPr lang="en-US" sz="3200" dirty="0">
                <a:latin typeface="Aharoni" panose="02010803020104030203" pitchFamily="2" charset="-79"/>
                <a:cs typeface="Aharoni" panose="02010803020104030203" pitchFamily="2" charset="-79"/>
              </a:rPr>
              <a:t>50.12</a:t>
            </a:r>
            <a:r>
              <a:rPr lang="en-US" sz="2800" dirty="0">
                <a:latin typeface="Aharoni" panose="02010803020104030203" pitchFamily="2" charset="-79"/>
                <a:cs typeface="Aharoni" panose="02010803020104030203" pitchFamily="2" charset="-79"/>
              </a:rPr>
              <a:t>% and the female employees percentage is nearly  </a:t>
            </a:r>
            <a:r>
              <a:rPr lang="en-US" sz="3200" dirty="0">
                <a:latin typeface="Aharoni" panose="02010803020104030203" pitchFamily="2" charset="-79"/>
                <a:cs typeface="Aharoni" panose="02010803020104030203" pitchFamily="2" charset="-79"/>
              </a:rPr>
              <a:t>49.88</a:t>
            </a:r>
            <a:r>
              <a:rPr lang="en-US" sz="2800" dirty="0">
                <a:latin typeface="Aharoni" panose="02010803020104030203" pitchFamily="2" charset="-79"/>
                <a:cs typeface="Aharoni" panose="02010803020104030203" pitchFamily="2" charset="-79"/>
              </a:rPr>
              <a:t>%</a:t>
            </a:r>
            <a:endParaRPr lang="en-IN" sz="2800" dirty="0">
              <a:latin typeface="Aharoni" panose="02010803020104030203" pitchFamily="2" charset="-79"/>
              <a:cs typeface="Aharoni" panose="02010803020104030203" pitchFamily="2" charset="-79"/>
            </a:endParaRPr>
          </a:p>
        </p:txBody>
      </p:sp>
      <p:sp>
        <p:nvSpPr>
          <p:cNvPr id="6" name="TextBox 5">
            <a:extLst>
              <a:ext uri="{FF2B5EF4-FFF2-40B4-BE49-F238E27FC236}">
                <a16:creationId xmlns:a16="http://schemas.microsoft.com/office/drawing/2014/main" id="{72EDC3A8-21EB-B689-286D-189D97E46F8A}"/>
              </a:ext>
            </a:extLst>
          </p:cNvPr>
          <p:cNvSpPr txBox="1"/>
          <p:nvPr/>
        </p:nvSpPr>
        <p:spPr>
          <a:xfrm>
            <a:off x="1219200" y="324465"/>
            <a:ext cx="2792361" cy="1191816"/>
          </a:xfrm>
          <a:prstGeom prst="roundRect">
            <a:avLst/>
          </a:prstGeom>
          <a:solidFill>
            <a:schemeClr val="tx2">
              <a:lumMod val="90000"/>
              <a:lumOff val="10000"/>
            </a:schemeClr>
          </a:solidFill>
        </p:spPr>
        <p:txBody>
          <a:bodyPr wrap="square" rtlCol="0">
            <a:spAutoFit/>
          </a:bodyPr>
          <a:lstStyle/>
          <a:p>
            <a:r>
              <a:rPr lang="en-US" sz="3200" b="1" dirty="0">
                <a:solidFill>
                  <a:schemeClr val="bg1"/>
                </a:solidFill>
              </a:rPr>
              <a:t>INSIGHTS FROM KPI 10</a:t>
            </a:r>
            <a:endParaRPr lang="en-IN" sz="3200" b="1" dirty="0">
              <a:solidFill>
                <a:schemeClr val="bg1"/>
              </a:solidFill>
            </a:endParaRPr>
          </a:p>
        </p:txBody>
      </p:sp>
      <p:sp>
        <p:nvSpPr>
          <p:cNvPr id="2" name="TextBox 1">
            <a:extLst>
              <a:ext uri="{FF2B5EF4-FFF2-40B4-BE49-F238E27FC236}">
                <a16:creationId xmlns:a16="http://schemas.microsoft.com/office/drawing/2014/main" id="{DAD62C3A-3B29-0B4B-2722-60259B891B1A}"/>
              </a:ext>
            </a:extLst>
          </p:cNvPr>
          <p:cNvSpPr txBox="1"/>
          <p:nvPr/>
        </p:nvSpPr>
        <p:spPr>
          <a:xfrm flipH="1">
            <a:off x="8780207" y="6351638"/>
            <a:ext cx="4090218" cy="369332"/>
          </a:xfrm>
          <a:prstGeom prst="rect">
            <a:avLst/>
          </a:prstGeom>
          <a:noFill/>
        </p:spPr>
        <p:txBody>
          <a:bodyPr wrap="square" rtlCol="0">
            <a:spAutoFit/>
          </a:bodyPr>
          <a:lstStyle/>
          <a:p>
            <a:r>
              <a:rPr lang="en-IN" b="1" dirty="0">
                <a:latin typeface="Amasis MT Pro Medium" panose="02040604050005020304" pitchFamily="18" charset="0"/>
              </a:rPr>
              <a:t>PRESENTED BY: MAHESH</a:t>
            </a:r>
          </a:p>
        </p:txBody>
      </p:sp>
    </p:spTree>
    <p:extLst>
      <p:ext uri="{BB962C8B-B14F-4D97-AF65-F5344CB8AC3E}">
        <p14:creationId xmlns:p14="http://schemas.microsoft.com/office/powerpoint/2010/main" val="1929356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3" name="push.wav"/>
          </p:stSnd>
        </p:sndAc>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48460E-52AF-D225-C87C-82F6DA0480D3}"/>
              </a:ext>
            </a:extLst>
          </p:cNvPr>
          <p:cNvPicPr>
            <a:picLocks noChangeAspect="1"/>
          </p:cNvPicPr>
          <p:nvPr/>
        </p:nvPicPr>
        <p:blipFill>
          <a:blip r:embed="rId3"/>
          <a:stretch>
            <a:fillRect/>
          </a:stretch>
        </p:blipFill>
        <p:spPr>
          <a:xfrm>
            <a:off x="720235" y="147484"/>
            <a:ext cx="11303598" cy="6548284"/>
          </a:xfrm>
          <a:prstGeom prst="rect">
            <a:avLst/>
          </a:prstGeom>
        </p:spPr>
      </p:pic>
    </p:spTree>
    <p:extLst>
      <p:ext uri="{BB962C8B-B14F-4D97-AF65-F5344CB8AC3E}">
        <p14:creationId xmlns:p14="http://schemas.microsoft.com/office/powerpoint/2010/main" val="4087865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4" name="push.wav"/>
          </p:stSnd>
        </p:sndAc>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58031-E6D4-74A4-BE70-C8F96E2839CF}"/>
              </a:ext>
            </a:extLst>
          </p:cNvPr>
          <p:cNvSpPr txBox="1">
            <a:spLocks/>
          </p:cNvSpPr>
          <p:nvPr/>
        </p:nvSpPr>
        <p:spPr>
          <a:xfrm>
            <a:off x="643465" y="105087"/>
            <a:ext cx="10898485" cy="1096088"/>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defTabSz="941832"/>
            <a:r>
              <a:rPr lang="en-IN" sz="6180">
                <a:solidFill>
                  <a:schemeClr val="tx1"/>
                </a:solidFill>
                <a:latin typeface="Amasis MT Pro Medium" panose="02040604050005020304" pitchFamily="18" charset="0"/>
              </a:rPr>
              <a:t>Conclusion :</a:t>
            </a:r>
            <a:endParaRPr lang="en-IN" dirty="0">
              <a:latin typeface="Amasis MT Pro Medium" panose="02040604050005020304" pitchFamily="18" charset="0"/>
            </a:endParaRPr>
          </a:p>
        </p:txBody>
      </p:sp>
      <p:sp>
        <p:nvSpPr>
          <p:cNvPr id="4" name="TextBox 3">
            <a:extLst>
              <a:ext uri="{FF2B5EF4-FFF2-40B4-BE49-F238E27FC236}">
                <a16:creationId xmlns:a16="http://schemas.microsoft.com/office/drawing/2014/main" id="{4B07B7D7-3B76-9C1D-2F7F-74443E1FCDB3}"/>
              </a:ext>
            </a:extLst>
          </p:cNvPr>
          <p:cNvSpPr txBox="1"/>
          <p:nvPr/>
        </p:nvSpPr>
        <p:spPr>
          <a:xfrm flipH="1">
            <a:off x="7993625" y="6383581"/>
            <a:ext cx="4090218" cy="369332"/>
          </a:xfrm>
          <a:prstGeom prst="rect">
            <a:avLst/>
          </a:prstGeom>
          <a:noFill/>
        </p:spPr>
        <p:txBody>
          <a:bodyPr wrap="square" rtlCol="0">
            <a:spAutoFit/>
          </a:bodyPr>
          <a:lstStyle/>
          <a:p>
            <a:r>
              <a:rPr lang="en-IN" b="1" dirty="0">
                <a:latin typeface="Amasis MT Pro Medium" panose="02040604050005020304" pitchFamily="18" charset="0"/>
              </a:rPr>
              <a:t>PRESENTED BY: ANUSHKA PRATAP</a:t>
            </a:r>
          </a:p>
        </p:txBody>
      </p:sp>
      <p:graphicFrame>
        <p:nvGraphicFramePr>
          <p:cNvPr id="5" name="Text Placeholder 2">
            <a:extLst>
              <a:ext uri="{FF2B5EF4-FFF2-40B4-BE49-F238E27FC236}">
                <a16:creationId xmlns:a16="http://schemas.microsoft.com/office/drawing/2014/main" id="{E80F8431-1DB7-3437-D536-1FAE1828E67D}"/>
              </a:ext>
            </a:extLst>
          </p:cNvPr>
          <p:cNvGraphicFramePr/>
          <p:nvPr>
            <p:extLst>
              <p:ext uri="{D42A27DB-BD31-4B8C-83A1-F6EECF244321}">
                <p14:modId xmlns:p14="http://schemas.microsoft.com/office/powerpoint/2010/main" val="479674031"/>
              </p:ext>
            </p:extLst>
          </p:nvPr>
        </p:nvGraphicFramePr>
        <p:xfrm>
          <a:off x="1185358" y="1097595"/>
          <a:ext cx="10898485" cy="52859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35786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8" name="push.wav"/>
          </p:stSnd>
        </p:sndAc>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1A27146-4561-B3AE-88E8-D70D20AD86CC}"/>
              </a:ext>
            </a:extLst>
          </p:cNvPr>
          <p:cNvSpPr txBox="1">
            <a:spLocks/>
          </p:cNvSpPr>
          <p:nvPr/>
        </p:nvSpPr>
        <p:spPr>
          <a:xfrm>
            <a:off x="838790" y="2367510"/>
            <a:ext cx="9144000" cy="1536192"/>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None/>
            </a:pPr>
            <a:r>
              <a:rPr lang="en-US" sz="9600" b="1" dirty="0">
                <a:solidFill>
                  <a:schemeClr val="tx1"/>
                </a:solidFill>
                <a:latin typeface="Aharoni" panose="02010803020104030203" pitchFamily="2" charset="-79"/>
                <a:cs typeface="Aharoni" panose="02010803020104030203" pitchFamily="2" charset="-79"/>
              </a:rPr>
              <a:t>THANK YOU</a:t>
            </a:r>
          </a:p>
        </p:txBody>
      </p:sp>
    </p:spTree>
    <p:extLst>
      <p:ext uri="{BB962C8B-B14F-4D97-AF65-F5344CB8AC3E}">
        <p14:creationId xmlns:p14="http://schemas.microsoft.com/office/powerpoint/2010/main" val="1034173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3" name="push.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oup of people running">
            <a:extLst>
              <a:ext uri="{FF2B5EF4-FFF2-40B4-BE49-F238E27FC236}">
                <a16:creationId xmlns:a16="http://schemas.microsoft.com/office/drawing/2014/main" id="{C8C484F0-2E51-5FED-1999-9F2BBD28E1F8}"/>
              </a:ext>
            </a:extLst>
          </p:cNvPr>
          <p:cNvPicPr>
            <a:picLocks noChangeAspect="1"/>
          </p:cNvPicPr>
          <p:nvPr/>
        </p:nvPicPr>
        <p:blipFill rotWithShape="1">
          <a:blip r:embed="rId3">
            <a:extLst>
              <a:ext uri="{28A0092B-C50C-407E-A947-70E740481C1C}">
                <a14:useLocalDpi xmlns:a14="http://schemas.microsoft.com/office/drawing/2010/main" val="0"/>
              </a:ext>
            </a:extLst>
          </a:blip>
          <a:srcRect l="26325" r="21726" b="2"/>
          <a:stretch/>
        </p:blipFill>
        <p:spPr>
          <a:xfrm>
            <a:off x="6229215" y="10"/>
            <a:ext cx="5962785" cy="6558106"/>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3" name="TextBox 2">
            <a:extLst>
              <a:ext uri="{FF2B5EF4-FFF2-40B4-BE49-F238E27FC236}">
                <a16:creationId xmlns:a16="http://schemas.microsoft.com/office/drawing/2014/main" id="{0A1BBBD6-DF6C-284D-6578-08BBF6C3D82F}"/>
              </a:ext>
            </a:extLst>
          </p:cNvPr>
          <p:cNvSpPr txBox="1"/>
          <p:nvPr/>
        </p:nvSpPr>
        <p:spPr>
          <a:xfrm>
            <a:off x="1054359" y="382555"/>
            <a:ext cx="2584580" cy="646331"/>
          </a:xfrm>
          <a:prstGeom prst="rect">
            <a:avLst/>
          </a:prstGeom>
          <a:noFill/>
        </p:spPr>
        <p:txBody>
          <a:bodyPr wrap="square" rtlCol="0">
            <a:spAutoFit/>
          </a:bodyPr>
          <a:lstStyle/>
          <a:p>
            <a:pPr algn="ctr"/>
            <a:r>
              <a:rPr lang="en-IN" sz="3600" dirty="0">
                <a:latin typeface="Arial Black" panose="020B0A04020102020204" pitchFamily="34" charset="0"/>
              </a:rPr>
              <a:t>TEAM</a:t>
            </a:r>
            <a:endParaRPr lang="en-IN" sz="3600" dirty="0"/>
          </a:p>
        </p:txBody>
      </p:sp>
      <p:pic>
        <p:nvPicPr>
          <p:cNvPr id="5" name="Picture 4">
            <a:extLst>
              <a:ext uri="{FF2B5EF4-FFF2-40B4-BE49-F238E27FC236}">
                <a16:creationId xmlns:a16="http://schemas.microsoft.com/office/drawing/2014/main" id="{94144159-E8AA-87D1-C179-559C60F3216F}"/>
              </a:ext>
            </a:extLst>
          </p:cNvPr>
          <p:cNvPicPr>
            <a:picLocks noChangeAspect="1"/>
          </p:cNvPicPr>
          <p:nvPr/>
        </p:nvPicPr>
        <p:blipFill>
          <a:blip r:embed="rId4"/>
          <a:stretch>
            <a:fillRect/>
          </a:stretch>
        </p:blipFill>
        <p:spPr>
          <a:xfrm>
            <a:off x="1609530" y="1310569"/>
            <a:ext cx="1474237" cy="1759140"/>
          </a:xfrm>
          <a:prstGeom prst="rect">
            <a:avLst/>
          </a:prstGeom>
        </p:spPr>
      </p:pic>
      <p:sp>
        <p:nvSpPr>
          <p:cNvPr id="6" name="TextBox 5">
            <a:extLst>
              <a:ext uri="{FF2B5EF4-FFF2-40B4-BE49-F238E27FC236}">
                <a16:creationId xmlns:a16="http://schemas.microsoft.com/office/drawing/2014/main" id="{A1B8C711-BC14-172B-3ADA-03895532F031}"/>
              </a:ext>
            </a:extLst>
          </p:cNvPr>
          <p:cNvSpPr txBox="1"/>
          <p:nvPr/>
        </p:nvSpPr>
        <p:spPr>
          <a:xfrm>
            <a:off x="1538670" y="3279063"/>
            <a:ext cx="1615956" cy="338554"/>
          </a:xfrm>
          <a:prstGeom prst="rect">
            <a:avLst/>
          </a:prstGeom>
          <a:noFill/>
        </p:spPr>
        <p:txBody>
          <a:bodyPr wrap="square" rtlCol="0">
            <a:spAutoFit/>
          </a:bodyPr>
          <a:lstStyle/>
          <a:p>
            <a:pPr algn="ctr"/>
            <a:r>
              <a:rPr lang="en-US" sz="1600" b="1" dirty="0">
                <a:latin typeface="Aptos" panose="020B0004020202020204" pitchFamily="34" charset="0"/>
                <a:cs typeface="Aharoni" panose="02010803020104030203" pitchFamily="2" charset="-79"/>
              </a:rPr>
              <a:t>Mahesh</a:t>
            </a:r>
          </a:p>
        </p:txBody>
      </p:sp>
      <p:pic>
        <p:nvPicPr>
          <p:cNvPr id="7" name="Picture 6">
            <a:extLst>
              <a:ext uri="{FF2B5EF4-FFF2-40B4-BE49-F238E27FC236}">
                <a16:creationId xmlns:a16="http://schemas.microsoft.com/office/drawing/2014/main" id="{BD1EF7CA-5476-BC8E-FB8B-DB9F9121C2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42861" y="1310569"/>
            <a:ext cx="1474237" cy="1759140"/>
          </a:xfrm>
          <a:prstGeom prst="rect">
            <a:avLst/>
          </a:prstGeom>
        </p:spPr>
      </p:pic>
      <p:sp>
        <p:nvSpPr>
          <p:cNvPr id="8" name="TextBox 7">
            <a:extLst>
              <a:ext uri="{FF2B5EF4-FFF2-40B4-BE49-F238E27FC236}">
                <a16:creationId xmlns:a16="http://schemas.microsoft.com/office/drawing/2014/main" id="{7E1AEE95-AABF-EF2B-F839-4DB2216FFE56}"/>
              </a:ext>
            </a:extLst>
          </p:cNvPr>
          <p:cNvSpPr txBox="1"/>
          <p:nvPr/>
        </p:nvSpPr>
        <p:spPr>
          <a:xfrm>
            <a:off x="3441491" y="3259723"/>
            <a:ext cx="2430000" cy="338554"/>
          </a:xfrm>
          <a:prstGeom prst="rect">
            <a:avLst/>
          </a:prstGeom>
          <a:noFill/>
        </p:spPr>
        <p:txBody>
          <a:bodyPr wrap="square" rtlCol="0">
            <a:spAutoFit/>
          </a:bodyPr>
          <a:lstStyle/>
          <a:p>
            <a:pPr algn="ctr"/>
            <a:r>
              <a:rPr lang="en-US" sz="1600" b="1" dirty="0">
                <a:latin typeface="Aptos" panose="020B0004020202020204" pitchFamily="34" charset="0"/>
                <a:cs typeface="Aharoni" panose="02010803020104030203" pitchFamily="2" charset="-79"/>
              </a:rPr>
              <a:t>SACHIN JADHAV</a:t>
            </a:r>
          </a:p>
        </p:txBody>
      </p:sp>
    </p:spTree>
    <p:extLst>
      <p:ext uri="{BB962C8B-B14F-4D97-AF65-F5344CB8AC3E}">
        <p14:creationId xmlns:p14="http://schemas.microsoft.com/office/powerpoint/2010/main" val="202083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6" name="push.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2">
            <a:extLst>
              <a:ext uri="{FF2B5EF4-FFF2-40B4-BE49-F238E27FC236}">
                <a16:creationId xmlns:a16="http://schemas.microsoft.com/office/drawing/2014/main" id="{01BECCE9-DED4-391E-873F-6E53F49E23E4}"/>
              </a:ext>
            </a:extLst>
          </p:cNvPr>
          <p:cNvGraphicFramePr>
            <a:graphicFrameLocks/>
          </p:cNvGraphicFramePr>
          <p:nvPr>
            <p:extLst>
              <p:ext uri="{D42A27DB-BD31-4B8C-83A1-F6EECF244321}">
                <p14:modId xmlns:p14="http://schemas.microsoft.com/office/powerpoint/2010/main" val="359504109"/>
              </p:ext>
            </p:extLst>
          </p:nvPr>
        </p:nvGraphicFramePr>
        <p:xfrm>
          <a:off x="4350058" y="0"/>
          <a:ext cx="7841942" cy="6331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E06614A1-7FC3-D86A-FD70-382E815920D9}"/>
              </a:ext>
            </a:extLst>
          </p:cNvPr>
          <p:cNvSpPr txBox="1"/>
          <p:nvPr/>
        </p:nvSpPr>
        <p:spPr>
          <a:xfrm>
            <a:off x="1073020" y="2817845"/>
            <a:ext cx="3405674" cy="769441"/>
          </a:xfrm>
          <a:prstGeom prst="rect">
            <a:avLst/>
          </a:prstGeom>
          <a:noFill/>
        </p:spPr>
        <p:txBody>
          <a:bodyPr wrap="square" rtlCol="0">
            <a:spAutoFit/>
          </a:bodyPr>
          <a:lstStyle/>
          <a:p>
            <a:r>
              <a:rPr lang="en-IN" sz="4400" b="1" dirty="0">
                <a:latin typeface="Arial Black" panose="020B0A04020102020204" pitchFamily="34" charset="0"/>
              </a:rPr>
              <a:t>AGENDA :</a:t>
            </a:r>
            <a:endParaRPr lang="en-IN" sz="4400" dirty="0">
              <a:latin typeface="Arial Black" panose="020B0A04020102020204" pitchFamily="34" charset="0"/>
            </a:endParaRPr>
          </a:p>
        </p:txBody>
      </p:sp>
      <p:sp>
        <p:nvSpPr>
          <p:cNvPr id="2" name="TextBox 1">
            <a:extLst>
              <a:ext uri="{FF2B5EF4-FFF2-40B4-BE49-F238E27FC236}">
                <a16:creationId xmlns:a16="http://schemas.microsoft.com/office/drawing/2014/main" id="{2B7411DF-423E-0676-D31B-9621A7173514}"/>
              </a:ext>
            </a:extLst>
          </p:cNvPr>
          <p:cNvSpPr txBox="1"/>
          <p:nvPr/>
        </p:nvSpPr>
        <p:spPr>
          <a:xfrm flipH="1">
            <a:off x="8023122" y="6331974"/>
            <a:ext cx="4090218" cy="369332"/>
          </a:xfrm>
          <a:prstGeom prst="rect">
            <a:avLst/>
          </a:prstGeom>
          <a:noFill/>
        </p:spPr>
        <p:txBody>
          <a:bodyPr wrap="square" rtlCol="0">
            <a:spAutoFit/>
          </a:bodyPr>
          <a:lstStyle/>
          <a:p>
            <a:r>
              <a:rPr lang="en-IN" b="1" dirty="0">
                <a:latin typeface="Amasis MT Pro Medium" panose="02040604050005020304" pitchFamily="18" charset="0"/>
              </a:rPr>
              <a:t>PRESENTED BY: ANUSHKA PRATAP</a:t>
            </a:r>
          </a:p>
        </p:txBody>
      </p:sp>
    </p:spTree>
    <p:extLst>
      <p:ext uri="{BB962C8B-B14F-4D97-AF65-F5344CB8AC3E}">
        <p14:creationId xmlns:p14="http://schemas.microsoft.com/office/powerpoint/2010/main" val="1577433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8" name="push.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16ABAAD-F70B-8ADC-E8CA-C115C9FE6ABC}"/>
              </a:ext>
            </a:extLst>
          </p:cNvPr>
          <p:cNvSpPr txBox="1">
            <a:spLocks/>
          </p:cNvSpPr>
          <p:nvPr/>
        </p:nvSpPr>
        <p:spPr>
          <a:xfrm>
            <a:off x="727588" y="1258528"/>
            <a:ext cx="5187016" cy="5599471"/>
          </a:xfrm>
          <a:prstGeom prst="rect">
            <a:avLst/>
          </a:prstGeom>
        </p:spPr>
        <p:txBody>
          <a:bodyPr>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br>
              <a:rPr lang="en-IN" sz="3200" b="1" dirty="0">
                <a:solidFill>
                  <a:schemeClr val="tx1"/>
                </a:solidFill>
                <a:latin typeface="Arial Black" panose="020B0A04020102020204" pitchFamily="34" charset="0"/>
              </a:rPr>
            </a:br>
            <a:br>
              <a:rPr lang="en-IN" sz="2200" dirty="0">
                <a:solidFill>
                  <a:schemeClr val="tx1"/>
                </a:solidFill>
                <a:latin typeface="Arial Black" panose="020B0A04020102020204" pitchFamily="34" charset="0"/>
              </a:rPr>
            </a:br>
            <a:r>
              <a:rPr lang="en-US" sz="2500" dirty="0">
                <a:solidFill>
                  <a:schemeClr val="tx1"/>
                </a:solidFill>
                <a:latin typeface="Aharoni" panose="02010803020104030203" pitchFamily="2" charset="-79"/>
                <a:cs typeface="Aharoni" panose="02010803020104030203" pitchFamily="2" charset="-79"/>
              </a:rPr>
              <a:t>HR analytics involves the collection and analysis of HR-related data, including employee data, performance metrics, and other relevant data points. By using advanced analytical tools and techniques, HR analytics provides valuable insights into HR processes and trends, enabling organizations to make more informed decisions about their employees and improve overall performance</a:t>
            </a:r>
            <a:r>
              <a:rPr lang="en-US" sz="2200" dirty="0">
                <a:solidFill>
                  <a:schemeClr val="tx1"/>
                </a:solidFill>
                <a:latin typeface="Arial Black" panose="020B0A04020102020204" pitchFamily="34" charset="0"/>
              </a:rPr>
              <a:t>.</a:t>
            </a:r>
            <a:endParaRPr lang="en-IN" sz="2200" dirty="0">
              <a:solidFill>
                <a:schemeClr val="tx1"/>
              </a:solidFill>
              <a:latin typeface="Arial Black" panose="020B0A04020102020204" pitchFamily="34" charset="0"/>
            </a:endParaRPr>
          </a:p>
        </p:txBody>
      </p:sp>
      <p:sp>
        <p:nvSpPr>
          <p:cNvPr id="8" name="Content Placeholder 2">
            <a:extLst>
              <a:ext uri="{FF2B5EF4-FFF2-40B4-BE49-F238E27FC236}">
                <a16:creationId xmlns:a16="http://schemas.microsoft.com/office/drawing/2014/main" id="{33074BF3-2A2B-5B57-1872-EE5D9F3CB57B}"/>
              </a:ext>
            </a:extLst>
          </p:cNvPr>
          <p:cNvSpPr txBox="1">
            <a:spLocks/>
          </p:cNvSpPr>
          <p:nvPr/>
        </p:nvSpPr>
        <p:spPr>
          <a:xfrm>
            <a:off x="6096000" y="1136790"/>
            <a:ext cx="5997677" cy="5599471"/>
          </a:xfrm>
          <a:prstGeom prst="rect">
            <a:avLst/>
          </a:prstGeom>
        </p:spPr>
        <p:txBody>
          <a:bodyPr anchor="ct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buFont typeface="Wingdings" panose="05000000000000000000" pitchFamily="2" charset="2"/>
              <a:buChar char="Ø"/>
            </a:pPr>
            <a:r>
              <a:rPr lang="en-IN" sz="1800" dirty="0">
                <a:latin typeface="Aharoni" panose="02010803020104030203" pitchFamily="2" charset="-79"/>
                <a:cs typeface="Aharoni" panose="02010803020104030203" pitchFamily="2" charset="-79"/>
              </a:rPr>
              <a:t>Average attrition rate for all Departments</a:t>
            </a:r>
          </a:p>
          <a:p>
            <a:pPr>
              <a:buFont typeface="Wingdings" panose="05000000000000000000" pitchFamily="2" charset="2"/>
              <a:buChar char="Ø"/>
            </a:pPr>
            <a:r>
              <a:rPr lang="en-IN" sz="1800" dirty="0">
                <a:latin typeface="Aharoni" panose="02010803020104030203" pitchFamily="2" charset="-79"/>
                <a:cs typeface="Aharoni" panose="02010803020104030203" pitchFamily="2" charset="-79"/>
              </a:rPr>
              <a:t>Average hourly rate of Male Research Scientist </a:t>
            </a:r>
          </a:p>
          <a:p>
            <a:pPr>
              <a:buFont typeface="Wingdings" panose="05000000000000000000" pitchFamily="2" charset="2"/>
              <a:buChar char="Ø"/>
            </a:pPr>
            <a:r>
              <a:rPr lang="en-IN" sz="1800" dirty="0">
                <a:latin typeface="Aharoni" panose="02010803020104030203" pitchFamily="2" charset="-79"/>
                <a:cs typeface="Aharoni" panose="02010803020104030203" pitchFamily="2" charset="-79"/>
              </a:rPr>
              <a:t>Attrition rate Vs Monthly Income stats </a:t>
            </a:r>
          </a:p>
          <a:p>
            <a:pPr>
              <a:buFont typeface="Wingdings" panose="05000000000000000000" pitchFamily="2" charset="2"/>
              <a:buChar char="Ø"/>
            </a:pPr>
            <a:r>
              <a:rPr lang="en-IN" sz="1800" dirty="0">
                <a:latin typeface="Aharoni" panose="02010803020104030203" pitchFamily="2" charset="-79"/>
                <a:cs typeface="Aharoni" panose="02010803020104030203" pitchFamily="2" charset="-79"/>
              </a:rPr>
              <a:t>Attrition by Marital Status</a:t>
            </a:r>
          </a:p>
          <a:p>
            <a:pPr>
              <a:buFont typeface="Wingdings" panose="05000000000000000000" pitchFamily="2" charset="2"/>
              <a:buChar char="Ø"/>
            </a:pPr>
            <a:r>
              <a:rPr lang="en-IN" sz="1800" dirty="0">
                <a:latin typeface="Aharoni" panose="02010803020104030203" pitchFamily="2" charset="-79"/>
                <a:cs typeface="Aharoni" panose="02010803020104030203" pitchFamily="2" charset="-79"/>
              </a:rPr>
              <a:t>Department-wise Job Satisfaction</a:t>
            </a:r>
          </a:p>
          <a:p>
            <a:pPr>
              <a:buFont typeface="Wingdings" panose="05000000000000000000" pitchFamily="2" charset="2"/>
              <a:buChar char="Ø"/>
            </a:pPr>
            <a:r>
              <a:rPr lang="en-IN" sz="1800" dirty="0">
                <a:latin typeface="Aharoni" panose="02010803020104030203" pitchFamily="2" charset="-79"/>
                <a:cs typeface="Aharoni" panose="02010803020104030203" pitchFamily="2" charset="-79"/>
              </a:rPr>
              <a:t>Count of Employees based on Educational Field</a:t>
            </a:r>
          </a:p>
          <a:p>
            <a:pPr>
              <a:buFont typeface="Wingdings" panose="05000000000000000000" pitchFamily="2" charset="2"/>
              <a:buChar char="Ø"/>
            </a:pPr>
            <a:r>
              <a:rPr lang="en-IN" sz="1800" dirty="0">
                <a:latin typeface="Aharoni" panose="02010803020104030203" pitchFamily="2" charset="-79"/>
                <a:cs typeface="Aharoni" panose="02010803020104030203" pitchFamily="2" charset="-79"/>
              </a:rPr>
              <a:t>Department-wise count of Employees</a:t>
            </a:r>
          </a:p>
          <a:p>
            <a:pPr>
              <a:buFont typeface="Wingdings" panose="05000000000000000000" pitchFamily="2" charset="2"/>
              <a:buChar char="Ø"/>
            </a:pPr>
            <a:r>
              <a:rPr lang="en-IN" sz="1800" dirty="0">
                <a:latin typeface="Aharoni" panose="02010803020104030203" pitchFamily="2" charset="-79"/>
                <a:cs typeface="Aharoni" panose="02010803020104030203" pitchFamily="2" charset="-79"/>
              </a:rPr>
              <a:t>Average working years for each Department</a:t>
            </a:r>
          </a:p>
          <a:p>
            <a:pPr>
              <a:buFont typeface="Wingdings" panose="05000000000000000000" pitchFamily="2" charset="2"/>
              <a:buChar char="Ø"/>
            </a:pPr>
            <a:r>
              <a:rPr lang="en-IN" sz="1800" dirty="0">
                <a:latin typeface="Aharoni" panose="02010803020104030203" pitchFamily="2" charset="-79"/>
                <a:cs typeface="Aharoni" panose="02010803020104030203" pitchFamily="2" charset="-79"/>
              </a:rPr>
              <a:t>Percentage of Employees based on gender.</a:t>
            </a:r>
          </a:p>
          <a:p>
            <a:pPr>
              <a:buFont typeface="Wingdings" panose="05000000000000000000" pitchFamily="2" charset="2"/>
              <a:buChar char="Ø"/>
            </a:pPr>
            <a:r>
              <a:rPr lang="en-IN" sz="1800" dirty="0">
                <a:latin typeface="Aharoni" panose="02010803020104030203" pitchFamily="2" charset="-79"/>
                <a:cs typeface="Aharoni" panose="02010803020104030203" pitchFamily="2" charset="-79"/>
              </a:rPr>
              <a:t>Attrition rate Vs Years Since last promotion</a:t>
            </a:r>
          </a:p>
        </p:txBody>
      </p:sp>
      <p:sp>
        <p:nvSpPr>
          <p:cNvPr id="9" name="Title 1">
            <a:extLst>
              <a:ext uri="{FF2B5EF4-FFF2-40B4-BE49-F238E27FC236}">
                <a16:creationId xmlns:a16="http://schemas.microsoft.com/office/drawing/2014/main" id="{960F7142-D7F4-BAA8-0352-B0798E18C8AA}"/>
              </a:ext>
            </a:extLst>
          </p:cNvPr>
          <p:cNvSpPr txBox="1">
            <a:spLocks/>
          </p:cNvSpPr>
          <p:nvPr/>
        </p:nvSpPr>
        <p:spPr>
          <a:xfrm>
            <a:off x="727589" y="335628"/>
            <a:ext cx="4857134" cy="726256"/>
          </a:xfrm>
          <a:prstGeom prst="rect">
            <a:avLst/>
          </a:prstGeom>
        </p:spPr>
        <p:txBody>
          <a:bodyPr>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IN" b="1" dirty="0">
                <a:solidFill>
                  <a:schemeClr val="accent2"/>
                </a:solidFill>
                <a:latin typeface="Amasis MT Pro Medium" panose="02040604050005020304" pitchFamily="18" charset="0"/>
              </a:rPr>
              <a:t>INTRODUCTION:</a:t>
            </a:r>
          </a:p>
        </p:txBody>
      </p:sp>
      <p:sp>
        <p:nvSpPr>
          <p:cNvPr id="10" name="TextBox 9">
            <a:extLst>
              <a:ext uri="{FF2B5EF4-FFF2-40B4-BE49-F238E27FC236}">
                <a16:creationId xmlns:a16="http://schemas.microsoft.com/office/drawing/2014/main" id="{2426076E-D3B0-3A26-BC9D-15115CE58C28}"/>
              </a:ext>
            </a:extLst>
          </p:cNvPr>
          <p:cNvSpPr txBox="1"/>
          <p:nvPr/>
        </p:nvSpPr>
        <p:spPr>
          <a:xfrm>
            <a:off x="5914602" y="335628"/>
            <a:ext cx="6277398" cy="1323439"/>
          </a:xfrm>
          <a:prstGeom prst="rect">
            <a:avLst/>
          </a:prstGeom>
          <a:noFill/>
        </p:spPr>
        <p:txBody>
          <a:bodyPr wrap="square" rtlCol="0">
            <a:spAutoFit/>
          </a:bodyPr>
          <a:lstStyle/>
          <a:p>
            <a:r>
              <a:rPr lang="en-IN" sz="4000" b="1" dirty="0">
                <a:solidFill>
                  <a:schemeClr val="accent2"/>
                </a:solidFill>
                <a:latin typeface="Amasis MT Pro Medium" panose="02040604050005020304" pitchFamily="18" charset="0"/>
                <a:ea typeface="+mj-ea"/>
                <a:cs typeface="+mj-cs"/>
              </a:rPr>
              <a:t>PROBLEM STATEMENT</a:t>
            </a:r>
            <a:r>
              <a:rPr lang="en-IN" sz="1600" dirty="0">
                <a:solidFill>
                  <a:schemeClr val="accent2"/>
                </a:solidFill>
                <a:latin typeface="Arial Black" panose="020B0A04020102020204" pitchFamily="34" charset="0"/>
                <a:cs typeface="Aharoni" panose="02010803020104030203" pitchFamily="2" charset="-79"/>
              </a:rPr>
              <a:t>:</a:t>
            </a:r>
          </a:p>
          <a:p>
            <a:endParaRPr lang="en-IN" sz="4000" b="1" dirty="0">
              <a:solidFill>
                <a:schemeClr val="accent2"/>
              </a:solidFill>
              <a:latin typeface="Amasis MT Pro Medium" panose="02040604050005020304" pitchFamily="18" charset="0"/>
              <a:ea typeface="+mj-ea"/>
              <a:cs typeface="+mj-cs"/>
            </a:endParaRPr>
          </a:p>
        </p:txBody>
      </p:sp>
      <p:sp>
        <p:nvSpPr>
          <p:cNvPr id="2" name="TextBox 1">
            <a:extLst>
              <a:ext uri="{FF2B5EF4-FFF2-40B4-BE49-F238E27FC236}">
                <a16:creationId xmlns:a16="http://schemas.microsoft.com/office/drawing/2014/main" id="{AFFE904B-728F-7ABE-9A58-8E168FA1C453}"/>
              </a:ext>
            </a:extLst>
          </p:cNvPr>
          <p:cNvSpPr txBox="1"/>
          <p:nvPr/>
        </p:nvSpPr>
        <p:spPr>
          <a:xfrm flipH="1">
            <a:off x="7885471" y="6312309"/>
            <a:ext cx="4090218" cy="369332"/>
          </a:xfrm>
          <a:prstGeom prst="rect">
            <a:avLst/>
          </a:prstGeom>
          <a:noFill/>
        </p:spPr>
        <p:txBody>
          <a:bodyPr wrap="square" rtlCol="0">
            <a:spAutoFit/>
          </a:bodyPr>
          <a:lstStyle/>
          <a:p>
            <a:r>
              <a:rPr lang="en-IN" b="1" dirty="0">
                <a:latin typeface="Amasis MT Pro Medium" panose="02040604050005020304" pitchFamily="18" charset="0"/>
              </a:rPr>
              <a:t>PRESENTED BY: ANUSHKA PRATAP</a:t>
            </a:r>
          </a:p>
        </p:txBody>
      </p:sp>
    </p:spTree>
    <p:extLst>
      <p:ext uri="{BB962C8B-B14F-4D97-AF65-F5344CB8AC3E}">
        <p14:creationId xmlns:p14="http://schemas.microsoft.com/office/powerpoint/2010/main" val="40330446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3" name="push.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0FA8A-0E2F-CE41-6A4F-CB2BD8C0CE55}"/>
              </a:ext>
            </a:extLst>
          </p:cNvPr>
          <p:cNvSpPr txBox="1">
            <a:spLocks/>
          </p:cNvSpPr>
          <p:nvPr/>
        </p:nvSpPr>
        <p:spPr>
          <a:xfrm>
            <a:off x="1221658" y="207809"/>
            <a:ext cx="5558489" cy="922901"/>
          </a:xfrm>
          <a:prstGeom prst="rect">
            <a:avLst/>
          </a:prstGeom>
        </p:spPr>
        <p:txBody>
          <a:bodyPr>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IN" b="1" dirty="0">
                <a:solidFill>
                  <a:schemeClr val="accent2"/>
                </a:solidFill>
                <a:latin typeface="Amasis MT Pro Medium" panose="02040604050005020304" pitchFamily="18" charset="0"/>
              </a:rPr>
              <a:t>Business Objective:</a:t>
            </a:r>
          </a:p>
        </p:txBody>
      </p:sp>
      <p:sp>
        <p:nvSpPr>
          <p:cNvPr id="3" name="Content Placeholder 2">
            <a:extLst>
              <a:ext uri="{FF2B5EF4-FFF2-40B4-BE49-F238E27FC236}">
                <a16:creationId xmlns:a16="http://schemas.microsoft.com/office/drawing/2014/main" id="{300B1A9B-15C8-C12A-8D2E-0CB80C29E75D}"/>
              </a:ext>
            </a:extLst>
          </p:cNvPr>
          <p:cNvSpPr txBox="1">
            <a:spLocks/>
          </p:cNvSpPr>
          <p:nvPr/>
        </p:nvSpPr>
        <p:spPr>
          <a:xfrm>
            <a:off x="838200" y="1219200"/>
            <a:ext cx="6870290" cy="5638800"/>
          </a:xfrm>
          <a:prstGeom prst="rect">
            <a:avLst/>
          </a:prstGeom>
        </p:spPr>
        <p:txBody>
          <a:bodyPr>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buFont typeface="Franklin Gothic Book" panose="020B0503020102020204" pitchFamily="34" charset="0"/>
              <a:buNone/>
            </a:pPr>
            <a:r>
              <a:rPr lang="en-US" sz="2400" dirty="0">
                <a:latin typeface="Aharoni" panose="02010803020104030203" pitchFamily="2" charset="-79"/>
                <a:cs typeface="Aharoni" panose="02010803020104030203" pitchFamily="2" charset="-79"/>
              </a:rPr>
              <a:t>The aim of this project is to analyze employee retention and attrition rates with the organization and provide insights to the HR team for developing effective retention strategies. Through data analysis and visualizations, we will identify factors that contribute to :</a:t>
            </a:r>
          </a:p>
          <a:p>
            <a:pPr algn="just">
              <a:buFont typeface="Wingdings" panose="05000000000000000000" pitchFamily="2" charset="2"/>
              <a:buChar char="ü"/>
            </a:pPr>
            <a:r>
              <a:rPr lang="en-US" sz="2400" dirty="0">
                <a:latin typeface="Aharoni" panose="02010803020104030203" pitchFamily="2" charset="-79"/>
                <a:cs typeface="Aharoni" panose="02010803020104030203" pitchFamily="2" charset="-79"/>
              </a:rPr>
              <a:t>Employee turnover and attrition.</a:t>
            </a:r>
          </a:p>
          <a:p>
            <a:pPr algn="just">
              <a:buFont typeface="Wingdings" panose="05000000000000000000" pitchFamily="2" charset="2"/>
              <a:buChar char="ü"/>
            </a:pPr>
            <a:r>
              <a:rPr lang="en-US" sz="2400" dirty="0">
                <a:latin typeface="Aharoni" panose="02010803020104030203" pitchFamily="2" charset="-79"/>
                <a:cs typeface="Aharoni" panose="02010803020104030203" pitchFamily="2" charset="-79"/>
              </a:rPr>
              <a:t>Evaluate the effectiveness of existing retention strategies. </a:t>
            </a:r>
          </a:p>
          <a:p>
            <a:pPr algn="just">
              <a:buFont typeface="Wingdings" panose="05000000000000000000" pitchFamily="2" charset="2"/>
              <a:buChar char="ü"/>
            </a:pPr>
            <a:r>
              <a:rPr lang="en-US" sz="2400" dirty="0">
                <a:latin typeface="Aharoni" panose="02010803020104030203" pitchFamily="2" charset="-79"/>
                <a:cs typeface="Aharoni" panose="02010803020104030203" pitchFamily="2" charset="-79"/>
              </a:rPr>
              <a:t>To verify the satisfaction level of employee in the organization.</a:t>
            </a:r>
          </a:p>
          <a:p>
            <a:pPr algn="just">
              <a:buFont typeface="Wingdings" panose="05000000000000000000" pitchFamily="2" charset="2"/>
              <a:buChar char="ü"/>
            </a:pPr>
            <a:r>
              <a:rPr lang="en-US" sz="2400" dirty="0">
                <a:latin typeface="Aharoni" panose="02010803020104030203" pitchFamily="2" charset="-79"/>
                <a:cs typeface="Aharoni" panose="02010803020104030203" pitchFamily="2" charset="-79"/>
              </a:rPr>
              <a:t>Provide recommendations to improve employee retention.</a:t>
            </a:r>
          </a:p>
        </p:txBody>
      </p:sp>
      <p:sp>
        <p:nvSpPr>
          <p:cNvPr id="4" name="TextBox 3">
            <a:extLst>
              <a:ext uri="{FF2B5EF4-FFF2-40B4-BE49-F238E27FC236}">
                <a16:creationId xmlns:a16="http://schemas.microsoft.com/office/drawing/2014/main" id="{CCED2CFA-E88C-2777-2309-2DC7B2AE8A1D}"/>
              </a:ext>
            </a:extLst>
          </p:cNvPr>
          <p:cNvSpPr txBox="1"/>
          <p:nvPr/>
        </p:nvSpPr>
        <p:spPr>
          <a:xfrm flipH="1">
            <a:off x="7973961" y="6322141"/>
            <a:ext cx="4090218" cy="369332"/>
          </a:xfrm>
          <a:prstGeom prst="rect">
            <a:avLst/>
          </a:prstGeom>
          <a:noFill/>
        </p:spPr>
        <p:txBody>
          <a:bodyPr wrap="square" rtlCol="0">
            <a:spAutoFit/>
          </a:bodyPr>
          <a:lstStyle/>
          <a:p>
            <a:r>
              <a:rPr lang="en-IN" b="1" dirty="0">
                <a:latin typeface="Amasis MT Pro Medium" panose="02040604050005020304" pitchFamily="18" charset="0"/>
              </a:rPr>
              <a:t>PRESENTED BY: ANUSHKA PRATAP</a:t>
            </a:r>
          </a:p>
        </p:txBody>
      </p:sp>
    </p:spTree>
    <p:extLst>
      <p:ext uri="{BB962C8B-B14F-4D97-AF65-F5344CB8AC3E}">
        <p14:creationId xmlns:p14="http://schemas.microsoft.com/office/powerpoint/2010/main" val="3283500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3" name="push.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BBF96-3315-1EAE-BA77-14EB42046517}"/>
              </a:ext>
            </a:extLst>
          </p:cNvPr>
          <p:cNvSpPr txBox="1">
            <a:spLocks/>
          </p:cNvSpPr>
          <p:nvPr/>
        </p:nvSpPr>
        <p:spPr>
          <a:xfrm>
            <a:off x="638175" y="412954"/>
            <a:ext cx="4199296" cy="2100325"/>
          </a:xfrm>
          <a:prstGeom prst="ellipse">
            <a:avLst/>
          </a:prstGeom>
        </p:spPr>
        <p:txBody>
          <a:bodyPr vert="horz" lIns="91440" tIns="45720" rIns="91440" bIns="45720" rtlCol="0" anchor="ctr">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endParaRPr lang="en-US" sz="2800" b="1" dirty="0">
              <a:solidFill>
                <a:schemeClr val="tx1"/>
              </a:solidFill>
              <a:latin typeface="Amasis MT Pro Medium" panose="02040604050005020304" pitchFamily="18" charset="0"/>
            </a:endParaRPr>
          </a:p>
        </p:txBody>
      </p:sp>
      <p:sp>
        <p:nvSpPr>
          <p:cNvPr id="3" name="TextBox 2">
            <a:extLst>
              <a:ext uri="{FF2B5EF4-FFF2-40B4-BE49-F238E27FC236}">
                <a16:creationId xmlns:a16="http://schemas.microsoft.com/office/drawing/2014/main" id="{1562F386-1C5D-C42C-E69C-F5739937B7D3}"/>
              </a:ext>
            </a:extLst>
          </p:cNvPr>
          <p:cNvSpPr txBox="1"/>
          <p:nvPr/>
        </p:nvSpPr>
        <p:spPr>
          <a:xfrm>
            <a:off x="1016668" y="3767390"/>
            <a:ext cx="4872855" cy="2677656"/>
          </a:xfrm>
          <a:prstGeom prst="rect">
            <a:avLst/>
          </a:prstGeom>
          <a:noFill/>
        </p:spPr>
        <p:txBody>
          <a:bodyPr wrap="square">
            <a:spAutoFit/>
          </a:bodyPr>
          <a:lstStyle/>
          <a:p>
            <a:r>
              <a:rPr lang="en-IN" sz="2400" dirty="0">
                <a:latin typeface="Aharoni" panose="02010803020104030203" pitchFamily="2" charset="-79"/>
                <a:cs typeface="Aharoni" panose="02010803020104030203" pitchFamily="2" charset="-79"/>
              </a:rPr>
              <a:t>This KPI is to find out the</a:t>
            </a:r>
          </a:p>
          <a:p>
            <a:r>
              <a:rPr lang="en-IN" sz="2400" dirty="0">
                <a:latin typeface="Aharoni" panose="02010803020104030203" pitchFamily="2" charset="-79"/>
                <a:cs typeface="Aharoni" panose="02010803020104030203" pitchFamily="2" charset="-79"/>
              </a:rPr>
              <a:t>relationship between each</a:t>
            </a:r>
          </a:p>
          <a:p>
            <a:r>
              <a:rPr lang="en-IN" sz="2400" dirty="0">
                <a:latin typeface="Aharoni" panose="02010803020104030203" pitchFamily="2" charset="-79"/>
                <a:cs typeface="Aharoni" panose="02010803020104030203" pitchFamily="2" charset="-79"/>
              </a:rPr>
              <a:t>department and its attrition rate and here attrition rate is highest for </a:t>
            </a:r>
            <a:r>
              <a:rPr lang="en-IN" sz="2400" b="1" dirty="0">
                <a:solidFill>
                  <a:srgbClr val="FF0000"/>
                </a:solidFill>
                <a:latin typeface="Aharoni" panose="02010803020104030203" pitchFamily="2" charset="-79"/>
                <a:cs typeface="Aharoni" panose="02010803020104030203" pitchFamily="2" charset="-79"/>
              </a:rPr>
              <a:t>Research &amp; Development </a:t>
            </a:r>
            <a:r>
              <a:rPr lang="en-IN" sz="2400" dirty="0">
                <a:latin typeface="Aharoni" panose="02010803020104030203" pitchFamily="2" charset="-79"/>
                <a:cs typeface="Aharoni" panose="02010803020104030203" pitchFamily="2" charset="-79"/>
              </a:rPr>
              <a:t>Department whereas lowest is for </a:t>
            </a:r>
            <a:r>
              <a:rPr lang="en-IN" sz="2400" b="1" dirty="0">
                <a:solidFill>
                  <a:srgbClr val="FF0000"/>
                </a:solidFill>
                <a:latin typeface="Aharoni" panose="02010803020104030203" pitchFamily="2" charset="-79"/>
                <a:cs typeface="Aharoni" panose="02010803020104030203" pitchFamily="2" charset="-79"/>
              </a:rPr>
              <a:t>Hardware</a:t>
            </a:r>
            <a:r>
              <a:rPr lang="en-IN" sz="2400" dirty="0">
                <a:latin typeface="Aharoni" panose="02010803020104030203" pitchFamily="2" charset="-79"/>
                <a:cs typeface="Aharoni" panose="02010803020104030203" pitchFamily="2" charset="-79"/>
              </a:rPr>
              <a:t> Department.</a:t>
            </a:r>
          </a:p>
        </p:txBody>
      </p:sp>
      <p:graphicFrame>
        <p:nvGraphicFramePr>
          <p:cNvPr id="4" name="Chart 3">
            <a:extLst>
              <a:ext uri="{FF2B5EF4-FFF2-40B4-BE49-F238E27FC236}">
                <a16:creationId xmlns:a16="http://schemas.microsoft.com/office/drawing/2014/main" id="{00000000-0008-0000-0500-000009000000}"/>
              </a:ext>
            </a:extLst>
          </p:cNvPr>
          <p:cNvGraphicFramePr>
            <a:graphicFrameLocks/>
          </p:cNvGraphicFramePr>
          <p:nvPr>
            <p:extLst>
              <p:ext uri="{D42A27DB-BD31-4B8C-83A1-F6EECF244321}">
                <p14:modId xmlns:p14="http://schemas.microsoft.com/office/powerpoint/2010/main" val="1844242643"/>
              </p:ext>
            </p:extLst>
          </p:nvPr>
        </p:nvGraphicFramePr>
        <p:xfrm>
          <a:off x="6096000" y="2359742"/>
          <a:ext cx="5869858" cy="3696930"/>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1">
            <a:extLst>
              <a:ext uri="{FF2B5EF4-FFF2-40B4-BE49-F238E27FC236}">
                <a16:creationId xmlns:a16="http://schemas.microsoft.com/office/drawing/2014/main" id="{448E52AB-14C1-B361-9655-309861576E7F}"/>
              </a:ext>
            </a:extLst>
          </p:cNvPr>
          <p:cNvSpPr txBox="1">
            <a:spLocks/>
          </p:cNvSpPr>
          <p:nvPr/>
        </p:nvSpPr>
        <p:spPr>
          <a:xfrm>
            <a:off x="1109521" y="443090"/>
            <a:ext cx="2904810" cy="2985910"/>
          </a:xfrm>
          <a:prstGeom prst="ellipse">
            <a:avLst/>
          </a:prstGeom>
          <a:solidFill>
            <a:srgbClr val="262626"/>
          </a:solidFill>
          <a:ln w="174625" cmpd="thinThick">
            <a:solidFill>
              <a:srgbClr val="262626"/>
            </a:solidFill>
          </a:ln>
        </p:spPr>
        <p:txBody>
          <a:bodyPr vert="horz" lIns="91440" tIns="45720" rIns="91440" bIns="45720" rtlCol="0" anchor="ctr">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2400" b="1" dirty="0">
                <a:solidFill>
                  <a:schemeClr val="bg1"/>
                </a:solidFill>
                <a:latin typeface="Amasis MT Pro Medium" panose="02040604050005020304" pitchFamily="18" charset="0"/>
              </a:rPr>
              <a:t>KPI 1</a:t>
            </a:r>
            <a:br>
              <a:rPr lang="en-US" sz="2400" b="1" dirty="0">
                <a:solidFill>
                  <a:schemeClr val="bg1"/>
                </a:solidFill>
                <a:latin typeface="Amasis MT Pro Medium" panose="02040604050005020304" pitchFamily="18" charset="0"/>
              </a:rPr>
            </a:br>
            <a:r>
              <a:rPr lang="en-US" sz="2400" b="1" dirty="0">
                <a:solidFill>
                  <a:schemeClr val="bg1"/>
                </a:solidFill>
                <a:latin typeface="Amasis MT Pro Medium" panose="02040604050005020304" pitchFamily="18" charset="0"/>
              </a:rPr>
              <a:t>Average Attrition rate for all Departments</a:t>
            </a:r>
          </a:p>
        </p:txBody>
      </p:sp>
      <p:sp>
        <p:nvSpPr>
          <p:cNvPr id="5" name="TextBox 4">
            <a:extLst>
              <a:ext uri="{FF2B5EF4-FFF2-40B4-BE49-F238E27FC236}">
                <a16:creationId xmlns:a16="http://schemas.microsoft.com/office/drawing/2014/main" id="{8CA5104D-5A0E-D3A1-7D65-8BD5BAB5C548}"/>
              </a:ext>
            </a:extLst>
          </p:cNvPr>
          <p:cNvSpPr txBox="1"/>
          <p:nvPr/>
        </p:nvSpPr>
        <p:spPr>
          <a:xfrm flipH="1">
            <a:off x="7885471" y="6312309"/>
            <a:ext cx="4090218" cy="369332"/>
          </a:xfrm>
          <a:prstGeom prst="rect">
            <a:avLst/>
          </a:prstGeom>
          <a:noFill/>
        </p:spPr>
        <p:txBody>
          <a:bodyPr wrap="square" rtlCol="0">
            <a:spAutoFit/>
          </a:bodyPr>
          <a:lstStyle/>
          <a:p>
            <a:r>
              <a:rPr lang="en-IN" b="1" dirty="0">
                <a:latin typeface="Amasis MT Pro Medium" panose="02040604050005020304" pitchFamily="18" charset="0"/>
              </a:rPr>
              <a:t>PRESENTED BY: ANUSHKA PRATAP</a:t>
            </a:r>
          </a:p>
        </p:txBody>
      </p:sp>
    </p:spTree>
    <p:extLst>
      <p:ext uri="{BB962C8B-B14F-4D97-AF65-F5344CB8AC3E}">
        <p14:creationId xmlns:p14="http://schemas.microsoft.com/office/powerpoint/2010/main" val="41438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4" name="push.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0126E-1521-219E-5886-AEBF86C34F4E}"/>
              </a:ext>
            </a:extLst>
          </p:cNvPr>
          <p:cNvSpPr txBox="1">
            <a:spLocks/>
          </p:cNvSpPr>
          <p:nvPr/>
        </p:nvSpPr>
        <p:spPr>
          <a:xfrm>
            <a:off x="1265781" y="392224"/>
            <a:ext cx="4218138" cy="1597228"/>
          </a:xfrm>
          <a:prstGeom prst="rect">
            <a:avLst/>
          </a:prstGeom>
        </p:spPr>
        <p:txBody>
          <a:bodyPr>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IN" sz="5400" b="1" dirty="0">
                <a:latin typeface="Amasis MT Pro Medium" panose="02040604050005020304" pitchFamily="18" charset="0"/>
              </a:rPr>
              <a:t>Insights from KPI 1:</a:t>
            </a:r>
          </a:p>
        </p:txBody>
      </p:sp>
      <p:graphicFrame>
        <p:nvGraphicFramePr>
          <p:cNvPr id="3" name="Content Placeholder 2">
            <a:extLst>
              <a:ext uri="{FF2B5EF4-FFF2-40B4-BE49-F238E27FC236}">
                <a16:creationId xmlns:a16="http://schemas.microsoft.com/office/drawing/2014/main" id="{5EE4EFC9-BC21-AB4E-D3EF-09C1A7B8E67B}"/>
              </a:ext>
            </a:extLst>
          </p:cNvPr>
          <p:cNvGraphicFramePr>
            <a:graphicFrameLocks/>
          </p:cNvGraphicFramePr>
          <p:nvPr>
            <p:extLst>
              <p:ext uri="{D42A27DB-BD31-4B8C-83A1-F6EECF244321}">
                <p14:modId xmlns:p14="http://schemas.microsoft.com/office/powerpoint/2010/main" val="3954851112"/>
              </p:ext>
            </p:extLst>
          </p:nvPr>
        </p:nvGraphicFramePr>
        <p:xfrm>
          <a:off x="1265781" y="1989452"/>
          <a:ext cx="10759071" cy="43818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5EBDF4FE-BB1F-50B0-FF75-8DD1B8B6A301}"/>
              </a:ext>
            </a:extLst>
          </p:cNvPr>
          <p:cNvSpPr txBox="1"/>
          <p:nvPr/>
        </p:nvSpPr>
        <p:spPr>
          <a:xfrm flipH="1">
            <a:off x="7934634" y="6420464"/>
            <a:ext cx="4090218" cy="369332"/>
          </a:xfrm>
          <a:prstGeom prst="rect">
            <a:avLst/>
          </a:prstGeom>
          <a:noFill/>
        </p:spPr>
        <p:txBody>
          <a:bodyPr wrap="square" rtlCol="0">
            <a:spAutoFit/>
          </a:bodyPr>
          <a:lstStyle/>
          <a:p>
            <a:r>
              <a:rPr lang="en-IN" b="1" dirty="0">
                <a:latin typeface="Amasis MT Pro Medium" panose="02040604050005020304" pitchFamily="18" charset="0"/>
              </a:rPr>
              <a:t>PRESENTED BY: ANUSHKA PRATAP</a:t>
            </a:r>
          </a:p>
        </p:txBody>
      </p:sp>
    </p:spTree>
    <p:extLst>
      <p:ext uri="{BB962C8B-B14F-4D97-AF65-F5344CB8AC3E}">
        <p14:creationId xmlns:p14="http://schemas.microsoft.com/office/powerpoint/2010/main" val="3290382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8" name="push.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4675F49D-9BD6-551A-E1DD-B030D3715230}"/>
              </a:ext>
            </a:extLst>
          </p:cNvPr>
          <p:cNvSpPr txBox="1">
            <a:spLocks/>
          </p:cNvSpPr>
          <p:nvPr/>
        </p:nvSpPr>
        <p:spPr>
          <a:xfrm>
            <a:off x="1002675" y="3234813"/>
            <a:ext cx="4700035" cy="2644877"/>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r>
              <a:rPr lang="en-US" sz="2800" dirty="0">
                <a:solidFill>
                  <a:schemeClr val="tx1"/>
                </a:solidFill>
                <a:latin typeface="Arial Black" panose="020B0A04020102020204" pitchFamily="34" charset="0"/>
              </a:rPr>
              <a:t>This KPI is to find out the relation </a:t>
            </a:r>
            <a:r>
              <a:rPr lang="en-US" sz="2800" dirty="0">
                <a:latin typeface="Arial Black" panose="020B0A04020102020204" pitchFamily="34" charset="0"/>
              </a:rPr>
              <a:t>the </a:t>
            </a:r>
            <a:r>
              <a:rPr lang="en-US" sz="2800" dirty="0">
                <a:solidFill>
                  <a:schemeClr val="tx1"/>
                </a:solidFill>
                <a:latin typeface="Arial Black" panose="020B0A04020102020204" pitchFamily="34" charset="0"/>
              </a:rPr>
              <a:t>between monthly income and Attrition rate. </a:t>
            </a:r>
          </a:p>
        </p:txBody>
      </p:sp>
      <p:graphicFrame>
        <p:nvGraphicFramePr>
          <p:cNvPr id="4" name="Chart 3">
            <a:extLst>
              <a:ext uri="{FF2B5EF4-FFF2-40B4-BE49-F238E27FC236}">
                <a16:creationId xmlns:a16="http://schemas.microsoft.com/office/drawing/2014/main" id="{00000000-0008-0000-0500-00000A000000}"/>
              </a:ext>
            </a:extLst>
          </p:cNvPr>
          <p:cNvGraphicFramePr>
            <a:graphicFrameLocks/>
          </p:cNvGraphicFramePr>
          <p:nvPr>
            <p:extLst>
              <p:ext uri="{D42A27DB-BD31-4B8C-83A1-F6EECF244321}">
                <p14:modId xmlns:p14="http://schemas.microsoft.com/office/powerpoint/2010/main" val="236989531"/>
              </p:ext>
            </p:extLst>
          </p:nvPr>
        </p:nvGraphicFramePr>
        <p:xfrm>
          <a:off x="6096000" y="1927122"/>
          <a:ext cx="5958348" cy="3952568"/>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1">
            <a:extLst>
              <a:ext uri="{FF2B5EF4-FFF2-40B4-BE49-F238E27FC236}">
                <a16:creationId xmlns:a16="http://schemas.microsoft.com/office/drawing/2014/main" id="{857578E2-5E36-60FD-7647-13285EB4F826}"/>
              </a:ext>
            </a:extLst>
          </p:cNvPr>
          <p:cNvSpPr txBox="1">
            <a:spLocks/>
          </p:cNvSpPr>
          <p:nvPr/>
        </p:nvSpPr>
        <p:spPr>
          <a:xfrm>
            <a:off x="1030670" y="166904"/>
            <a:ext cx="2904810" cy="2985910"/>
          </a:xfrm>
          <a:prstGeom prst="ellipse">
            <a:avLst/>
          </a:prstGeom>
          <a:solidFill>
            <a:srgbClr val="262626"/>
          </a:solidFill>
          <a:ln w="174625" cmpd="thinThick">
            <a:solidFill>
              <a:srgbClr val="262626"/>
            </a:solidFill>
          </a:ln>
        </p:spPr>
        <p:txBody>
          <a:bodyPr vert="horz" lIns="91440" tIns="45720" rIns="91440" bIns="45720" rtlCol="0" anchor="ctr">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2400" b="1" kern="1200" dirty="0">
                <a:solidFill>
                  <a:schemeClr val="bg1"/>
                </a:solidFill>
                <a:latin typeface="Amasis MT Pro Medium" panose="02040604050005020304" pitchFamily="18" charset="0"/>
              </a:rPr>
              <a:t>KPI 2 </a:t>
            </a:r>
            <a:br>
              <a:rPr lang="en-US" sz="2400" b="1" kern="1200" dirty="0">
                <a:solidFill>
                  <a:schemeClr val="bg1"/>
                </a:solidFill>
                <a:latin typeface="Amasis MT Pro Medium" panose="02040604050005020304" pitchFamily="18" charset="0"/>
              </a:rPr>
            </a:br>
            <a:r>
              <a:rPr lang="en-US" sz="2400" b="1" kern="1200" dirty="0">
                <a:solidFill>
                  <a:schemeClr val="bg1"/>
                </a:solidFill>
                <a:latin typeface="Amasis MT Pro Medium" panose="02040604050005020304" pitchFamily="18" charset="0"/>
              </a:rPr>
              <a:t>Attrition Rate</a:t>
            </a:r>
            <a:br>
              <a:rPr lang="en-US" sz="2400" b="1" kern="1200" dirty="0">
                <a:solidFill>
                  <a:schemeClr val="bg1"/>
                </a:solidFill>
                <a:latin typeface="Amasis MT Pro Medium" panose="02040604050005020304" pitchFamily="18" charset="0"/>
              </a:rPr>
            </a:br>
            <a:r>
              <a:rPr lang="en-US" sz="2400" b="1" kern="1200" dirty="0">
                <a:solidFill>
                  <a:schemeClr val="bg1"/>
                </a:solidFill>
                <a:latin typeface="Amasis MT Pro Medium" panose="02040604050005020304" pitchFamily="18" charset="0"/>
              </a:rPr>
              <a:t>Vs</a:t>
            </a:r>
            <a:br>
              <a:rPr lang="en-US" sz="2400" b="1" kern="1200" dirty="0">
                <a:solidFill>
                  <a:schemeClr val="bg1"/>
                </a:solidFill>
                <a:latin typeface="Amasis MT Pro Medium" panose="02040604050005020304" pitchFamily="18" charset="0"/>
              </a:rPr>
            </a:br>
            <a:r>
              <a:rPr lang="en-US" sz="2400" b="1" kern="1200" dirty="0">
                <a:solidFill>
                  <a:schemeClr val="bg1"/>
                </a:solidFill>
                <a:latin typeface="Amasis MT Pro Medium" panose="02040604050005020304" pitchFamily="18" charset="0"/>
              </a:rPr>
              <a:t>Monthly Income Stats</a:t>
            </a:r>
            <a:endParaRPr lang="en-US" sz="2400" b="1" dirty="0">
              <a:solidFill>
                <a:schemeClr val="bg1"/>
              </a:solidFill>
              <a:latin typeface="Amasis MT Pro Medium" panose="02040604050005020304" pitchFamily="18" charset="0"/>
            </a:endParaRPr>
          </a:p>
        </p:txBody>
      </p:sp>
      <p:sp>
        <p:nvSpPr>
          <p:cNvPr id="2" name="TextBox 1">
            <a:extLst>
              <a:ext uri="{FF2B5EF4-FFF2-40B4-BE49-F238E27FC236}">
                <a16:creationId xmlns:a16="http://schemas.microsoft.com/office/drawing/2014/main" id="{EDDFDAA2-FC7F-C78C-3F3F-135AED34300E}"/>
              </a:ext>
            </a:extLst>
          </p:cNvPr>
          <p:cNvSpPr txBox="1"/>
          <p:nvPr/>
        </p:nvSpPr>
        <p:spPr>
          <a:xfrm flipH="1">
            <a:off x="7885471" y="6312309"/>
            <a:ext cx="4090218" cy="369332"/>
          </a:xfrm>
          <a:prstGeom prst="rect">
            <a:avLst/>
          </a:prstGeom>
          <a:noFill/>
        </p:spPr>
        <p:txBody>
          <a:bodyPr wrap="square" rtlCol="0">
            <a:spAutoFit/>
          </a:bodyPr>
          <a:lstStyle/>
          <a:p>
            <a:r>
              <a:rPr lang="en-IN" b="1" dirty="0">
                <a:latin typeface="Amasis MT Pro Medium" panose="02040604050005020304" pitchFamily="18" charset="0"/>
              </a:rPr>
              <a:t>PRESENTED BY: ANUSHKA PRATAP</a:t>
            </a:r>
          </a:p>
        </p:txBody>
      </p:sp>
    </p:spTree>
    <p:extLst>
      <p:ext uri="{BB962C8B-B14F-4D97-AF65-F5344CB8AC3E}">
        <p14:creationId xmlns:p14="http://schemas.microsoft.com/office/powerpoint/2010/main" val="27159552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4" name="push.wav"/>
          </p:stSnd>
        </p:sndAc>
      </p:transition>
    </mc:Fallback>
  </mc:AlternateContent>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{4147055B-2C28-4AA7-9A0A-E1D5013244CC}tf10001105</Template>
  <TotalTime>453</TotalTime>
  <Words>1571</Words>
  <Application>Microsoft Office PowerPoint</Application>
  <PresentationFormat>Widescreen</PresentationFormat>
  <Paragraphs>133</Paragraphs>
  <Slides>28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Aharoni</vt:lpstr>
      <vt:lpstr>Amasis MT Pro Medium</vt:lpstr>
      <vt:lpstr>Aptos</vt:lpstr>
      <vt:lpstr>Arial Black</vt:lpstr>
      <vt:lpstr>Calibri</vt:lpstr>
      <vt:lpstr>Franklin Gothic Book</vt:lpstr>
      <vt:lpstr>Wingdings</vt:lpstr>
      <vt:lpstr>Crop</vt:lpstr>
      <vt:lpstr>HR Analytics: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ANUSHKA PRATAP</dc:creator>
  <cp:lastModifiedBy>Siddhi Ramane</cp:lastModifiedBy>
  <cp:revision>14</cp:revision>
  <dcterms:created xsi:type="dcterms:W3CDTF">2023-12-28T09:33:16Z</dcterms:created>
  <dcterms:modified xsi:type="dcterms:W3CDTF">2023-12-30T05:59:09Z</dcterms:modified>
</cp:coreProperties>
</file>