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22"/>
  </p:notesMasterIdLst>
  <p:sldIdLst>
    <p:sldId id="284" r:id="rId2"/>
    <p:sldId id="257" r:id="rId3"/>
    <p:sldId id="285" r:id="rId4"/>
    <p:sldId id="258" r:id="rId5"/>
    <p:sldId id="260" r:id="rId6"/>
    <p:sldId id="259" r:id="rId7"/>
    <p:sldId id="269" r:id="rId8"/>
    <p:sldId id="264" r:id="rId9"/>
    <p:sldId id="266" r:id="rId10"/>
    <p:sldId id="267" r:id="rId11"/>
    <p:sldId id="268" r:id="rId12"/>
    <p:sldId id="294" r:id="rId13"/>
    <p:sldId id="293" r:id="rId14"/>
    <p:sldId id="272" r:id="rId15"/>
    <p:sldId id="289" r:id="rId16"/>
    <p:sldId id="288" r:id="rId17"/>
    <p:sldId id="290" r:id="rId18"/>
    <p:sldId id="292" r:id="rId19"/>
    <p:sldId id="286"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EC57C-8CE2-4FB4-B2D3-0F05429240F3}"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ADD7D-17BE-44A6-A307-15D9B8D8700B}" type="slidenum">
              <a:rPr lang="en-IN" smtClean="0"/>
              <a:t>‹#›</a:t>
            </a:fld>
            <a:endParaRPr lang="en-IN"/>
          </a:p>
        </p:txBody>
      </p:sp>
    </p:spTree>
    <p:extLst>
      <p:ext uri="{BB962C8B-B14F-4D97-AF65-F5344CB8AC3E}">
        <p14:creationId xmlns:p14="http://schemas.microsoft.com/office/powerpoint/2010/main" val="266267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ADD7D-17BE-44A6-A307-15D9B8D8700B}" type="slidenum">
              <a:rPr lang="en-IN" smtClean="0"/>
              <a:t>8</a:t>
            </a:fld>
            <a:endParaRPr lang="en-IN"/>
          </a:p>
        </p:txBody>
      </p:sp>
    </p:spTree>
    <p:extLst>
      <p:ext uri="{BB962C8B-B14F-4D97-AF65-F5344CB8AC3E}">
        <p14:creationId xmlns:p14="http://schemas.microsoft.com/office/powerpoint/2010/main" val="311897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9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292805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111834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0914C-7E7D-424A-9320-5E2AD1C589E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349404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0914C-7E7D-424A-9320-5E2AD1C589E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F7AB99-4F41-44F8-B64D-C18ABDE91C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80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F0914C-7E7D-424A-9320-5E2AD1C589E9}"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74392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0914C-7E7D-424A-9320-5E2AD1C589E9}"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43487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F0914C-7E7D-424A-9320-5E2AD1C589E9}"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384907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4F0914C-7E7D-424A-9320-5E2AD1C589E9}" type="datetimeFigureOut">
              <a:rPr lang="en-IN" smtClean="0"/>
              <a:t>23-10-2024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110115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4F0914C-7E7D-424A-9320-5E2AD1C589E9}" type="datetimeFigureOut">
              <a:rPr lang="en-IN" smtClean="0"/>
              <a:t>23-10-2024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F7AB99-4F41-44F8-B64D-C18ABDE91C4A}" type="slidenum">
              <a:rPr lang="en-IN" smtClean="0"/>
              <a:t>‹#›</a:t>
            </a:fld>
            <a:endParaRPr lang="en-IN"/>
          </a:p>
        </p:txBody>
      </p:sp>
    </p:spTree>
    <p:extLst>
      <p:ext uri="{BB962C8B-B14F-4D97-AF65-F5344CB8AC3E}">
        <p14:creationId xmlns:p14="http://schemas.microsoft.com/office/powerpoint/2010/main" val="191823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0914C-7E7D-424A-9320-5E2AD1C589E9}"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F7AB99-4F41-44F8-B64D-C18ABDE91C4A}" type="slidenum">
              <a:rPr lang="en-IN" smtClean="0"/>
              <a:t>‹#›</a:t>
            </a:fld>
            <a:endParaRPr lang="en-IN"/>
          </a:p>
        </p:txBody>
      </p:sp>
    </p:spTree>
    <p:extLst>
      <p:ext uri="{BB962C8B-B14F-4D97-AF65-F5344CB8AC3E}">
        <p14:creationId xmlns:p14="http://schemas.microsoft.com/office/powerpoint/2010/main" val="190530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F0914C-7E7D-424A-9320-5E2AD1C589E9}" type="datetimeFigureOut">
              <a:rPr lang="en-IN" smtClean="0"/>
              <a:t>23-10-2024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F7AB99-4F41-44F8-B64D-C18ABDE91C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864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picpedia.org/medical-08/l/liver-disease.html"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C7F7-5DD3-73B6-1030-45B3A9E85C29}"/>
              </a:ext>
            </a:extLst>
          </p:cNvPr>
          <p:cNvSpPr>
            <a:spLocks noGrp="1"/>
          </p:cNvSpPr>
          <p:nvPr>
            <p:ph type="title"/>
          </p:nvPr>
        </p:nvSpPr>
        <p:spPr>
          <a:xfrm>
            <a:off x="309364" y="737420"/>
            <a:ext cx="10417629" cy="1052051"/>
          </a:xfrm>
        </p:spPr>
        <p:txBody>
          <a:bodyPr>
            <a:normAutofit fontScale="90000"/>
          </a:bodyPr>
          <a:lstStyle/>
          <a:p>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br>
              <a:rPr lang="en-IN" sz="2800" b="1" dirty="0">
                <a:latin typeface="Calibri" panose="020F0502020204030204" pitchFamily="34" charset="0"/>
              </a:rPr>
            </a:br>
            <a:r>
              <a:rPr lang="en-IN" sz="4900" b="1" dirty="0">
                <a:latin typeface="Calibri" panose="020F0502020204030204" pitchFamily="34" charset="0"/>
              </a:rPr>
              <a:t>            PREDICT  LIVER DISEASE </a:t>
            </a:r>
            <a:br>
              <a:rPr lang="en-IN" sz="2000" dirty="0">
                <a:latin typeface="Calibri" panose="020F0502020204030204" pitchFamily="34" charset="0"/>
              </a:rPr>
            </a:br>
            <a:endParaRPr lang="en-IN" dirty="0"/>
          </a:p>
        </p:txBody>
      </p:sp>
      <p:pic>
        <p:nvPicPr>
          <p:cNvPr id="1026" name="Picture 2" descr="Liver Failure">
            <a:extLst>
              <a:ext uri="{FF2B5EF4-FFF2-40B4-BE49-F238E27FC236}">
                <a16:creationId xmlns:a16="http://schemas.microsoft.com/office/drawing/2014/main" id="{96AA6656-E9A1-B501-145C-CAE687DBA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89471"/>
            <a:ext cx="9448800" cy="455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4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DFDE-4162-B30A-B6D6-8B941AD22ADC}"/>
              </a:ext>
            </a:extLst>
          </p:cNvPr>
          <p:cNvSpPr>
            <a:spLocks noGrp="1"/>
          </p:cNvSpPr>
          <p:nvPr>
            <p:ph type="title"/>
          </p:nvPr>
        </p:nvSpPr>
        <p:spPr>
          <a:xfrm>
            <a:off x="1451579" y="365124"/>
            <a:ext cx="9603275" cy="1336353"/>
          </a:xfrm>
        </p:spPr>
        <p:txBody>
          <a:bodyPr>
            <a:normAutofit fontScale="90000"/>
          </a:bodyPr>
          <a:lstStyle/>
          <a:p>
            <a:r>
              <a:rPr lang="en-IN" dirty="0">
                <a:solidFill>
                  <a:schemeClr val="accent2">
                    <a:lumMod val="75000"/>
                  </a:schemeClr>
                </a:solidFill>
              </a:rPr>
              <a:t>     Bar plot</a:t>
            </a:r>
            <a:br>
              <a:rPr lang="en-IN" dirty="0">
                <a:solidFill>
                  <a:schemeClr val="accent2">
                    <a:lumMod val="75000"/>
                  </a:schemeClr>
                </a:solidFill>
              </a:rPr>
            </a:br>
            <a:r>
              <a:rPr lang="en-IN" dirty="0">
                <a:solidFill>
                  <a:srgbClr val="00B0F0"/>
                </a:solidFill>
              </a:rPr>
              <a:t>Gender based on protein intake</a:t>
            </a:r>
          </a:p>
        </p:txBody>
      </p:sp>
      <p:pic>
        <p:nvPicPr>
          <p:cNvPr id="8" name="Content Placeholder 7">
            <a:extLst>
              <a:ext uri="{FF2B5EF4-FFF2-40B4-BE49-F238E27FC236}">
                <a16:creationId xmlns:a16="http://schemas.microsoft.com/office/drawing/2014/main" id="{58EC3386-7144-E5CB-52AD-6743EDAF1D6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9852" t="18844" r="5050" b="23609"/>
          <a:stretch/>
        </p:blipFill>
        <p:spPr>
          <a:xfrm>
            <a:off x="-1" y="1851950"/>
            <a:ext cx="12280739" cy="2681624"/>
          </a:xfrm>
        </p:spPr>
      </p:pic>
      <p:sp>
        <p:nvSpPr>
          <p:cNvPr id="4" name="TextBox 3">
            <a:extLst>
              <a:ext uri="{FF2B5EF4-FFF2-40B4-BE49-F238E27FC236}">
                <a16:creationId xmlns:a16="http://schemas.microsoft.com/office/drawing/2014/main" id="{5B81A89E-61A6-B1FC-61C9-510CB610B620}"/>
              </a:ext>
            </a:extLst>
          </p:cNvPr>
          <p:cNvSpPr txBox="1"/>
          <p:nvPr/>
        </p:nvSpPr>
        <p:spPr>
          <a:xfrm>
            <a:off x="293615" y="4533574"/>
            <a:ext cx="11820087" cy="923330"/>
          </a:xfrm>
          <a:prstGeom prst="rect">
            <a:avLst/>
          </a:prstGeom>
          <a:noFill/>
        </p:spPr>
        <p:txBody>
          <a:bodyPr wrap="square">
            <a:spAutoFit/>
          </a:bodyPr>
          <a:lstStyle/>
          <a:p>
            <a:r>
              <a:rPr lang="en-US" dirty="0"/>
              <a:t>The  bar chart visualizing the comparison of protein intake across different values. The x-axis contains a range of numerical categories, while the y-axis represents the corresponding values of protein intake. The bars are colored in purple and arranged in descending order, highlighting the variation in protein intake levels among the categories.</a:t>
            </a:r>
          </a:p>
        </p:txBody>
      </p:sp>
    </p:spTree>
    <p:extLst>
      <p:ext uri="{BB962C8B-B14F-4D97-AF65-F5344CB8AC3E}">
        <p14:creationId xmlns:p14="http://schemas.microsoft.com/office/powerpoint/2010/main" val="263386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2A8A2-EFC4-A741-321E-BA218368F625}"/>
              </a:ext>
            </a:extLst>
          </p:cNvPr>
          <p:cNvSpPr>
            <a:spLocks noGrp="1"/>
          </p:cNvSpPr>
          <p:nvPr>
            <p:ph type="title"/>
          </p:nvPr>
        </p:nvSpPr>
        <p:spPr>
          <a:xfrm>
            <a:off x="856526" y="185058"/>
            <a:ext cx="10497273" cy="1759489"/>
          </a:xfrm>
        </p:spPr>
        <p:txBody>
          <a:bodyPr>
            <a:normAutofit/>
          </a:bodyPr>
          <a:lstStyle/>
          <a:p>
            <a:r>
              <a:rPr lang="en-IN" dirty="0">
                <a:solidFill>
                  <a:schemeClr val="accent1">
                    <a:lumMod val="50000"/>
                  </a:schemeClr>
                </a:solidFill>
              </a:rPr>
              <a:t>Protein in sex</a:t>
            </a:r>
            <a:br>
              <a:rPr lang="en-IN" dirty="0">
                <a:solidFill>
                  <a:schemeClr val="accent1">
                    <a:lumMod val="50000"/>
                  </a:schemeClr>
                </a:solidFill>
              </a:rPr>
            </a:br>
            <a:endParaRPr lang="en-IN" dirty="0">
              <a:solidFill>
                <a:schemeClr val="accent1">
                  <a:lumMod val="50000"/>
                </a:schemeClr>
              </a:solidFill>
            </a:endParaRPr>
          </a:p>
        </p:txBody>
      </p:sp>
      <p:pic>
        <p:nvPicPr>
          <p:cNvPr id="6" name="Picture 5">
            <a:extLst>
              <a:ext uri="{FF2B5EF4-FFF2-40B4-BE49-F238E27FC236}">
                <a16:creationId xmlns:a16="http://schemas.microsoft.com/office/drawing/2014/main" id="{6C68E3DD-E6C4-41CB-4853-655D612CF737}"/>
              </a:ext>
            </a:extLst>
          </p:cNvPr>
          <p:cNvPicPr>
            <a:picLocks noChangeAspect="1"/>
          </p:cNvPicPr>
          <p:nvPr/>
        </p:nvPicPr>
        <p:blipFill>
          <a:blip r:embed="rId2">
            <a:extLst>
              <a:ext uri="{28A0092B-C50C-407E-A947-70E740481C1C}">
                <a14:useLocalDpi xmlns:a14="http://schemas.microsoft.com/office/drawing/2010/main" val="0"/>
              </a:ext>
            </a:extLst>
          </a:blip>
          <a:srcRect l="21108" t="19555" r="40664" b="27933"/>
          <a:stretch/>
        </p:blipFill>
        <p:spPr>
          <a:xfrm>
            <a:off x="59320" y="1770927"/>
            <a:ext cx="11713580" cy="4497138"/>
          </a:xfrm>
          <a:prstGeom prst="rect">
            <a:avLst/>
          </a:prstGeom>
        </p:spPr>
      </p:pic>
      <p:sp>
        <p:nvSpPr>
          <p:cNvPr id="12" name="Content Placeholder 11">
            <a:extLst>
              <a:ext uri="{FF2B5EF4-FFF2-40B4-BE49-F238E27FC236}">
                <a16:creationId xmlns:a16="http://schemas.microsoft.com/office/drawing/2014/main" id="{5DFDFB76-7C9E-8FAC-33A4-78EACB3B2A19}"/>
              </a:ext>
            </a:extLst>
          </p:cNvPr>
          <p:cNvSpPr>
            <a:spLocks noGrp="1"/>
          </p:cNvSpPr>
          <p:nvPr>
            <p:ph idx="1"/>
          </p:nvPr>
        </p:nvSpPr>
        <p:spPr>
          <a:xfrm>
            <a:off x="324091" y="1845734"/>
            <a:ext cx="11713580" cy="4011056"/>
          </a:xfrm>
        </p:spPr>
        <p:txBody>
          <a:bodyPr/>
          <a:lstStyle/>
          <a:p>
            <a:endParaRPr lang="en-US" dirty="0"/>
          </a:p>
        </p:txBody>
      </p:sp>
    </p:spTree>
    <p:extLst>
      <p:ext uri="{BB962C8B-B14F-4D97-AF65-F5344CB8AC3E}">
        <p14:creationId xmlns:p14="http://schemas.microsoft.com/office/powerpoint/2010/main" val="299222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84DF-649E-8D45-861E-D53B6EA7CAF8}"/>
              </a:ext>
            </a:extLst>
          </p:cNvPr>
          <p:cNvSpPr>
            <a:spLocks noGrp="1"/>
          </p:cNvSpPr>
          <p:nvPr>
            <p:ph type="title"/>
          </p:nvPr>
        </p:nvSpPr>
        <p:spPr/>
        <p:txBody>
          <a:bodyPr/>
          <a:lstStyle/>
          <a:p>
            <a:r>
              <a:rPr lang="en-IN" b="1" dirty="0"/>
              <a:t>MODEL BUILDING</a:t>
            </a:r>
            <a:endParaRPr lang="en-US" b="1" dirty="0"/>
          </a:p>
        </p:txBody>
      </p:sp>
      <p:sp>
        <p:nvSpPr>
          <p:cNvPr id="3" name="Content Placeholder 2">
            <a:extLst>
              <a:ext uri="{FF2B5EF4-FFF2-40B4-BE49-F238E27FC236}">
                <a16:creationId xmlns:a16="http://schemas.microsoft.com/office/drawing/2014/main" id="{43D1B50F-97CE-10B4-4F62-46734EC66D6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Algorithms Used</a:t>
            </a:r>
            <a:br>
              <a:rPr lang="en-US" dirty="0"/>
            </a:br>
            <a:r>
              <a:rPr lang="en-US" dirty="0"/>
              <a:t>Tried multiple classification models, including Logistic Regression, Decision Trees, Gradient Boosting</a:t>
            </a:r>
          </a:p>
          <a:p>
            <a:pPr>
              <a:buFont typeface="Arial" panose="020B0604020202020204" pitchFamily="34" charset="0"/>
              <a:buChar char="•"/>
            </a:pPr>
            <a:r>
              <a:rPr lang="en-US" b="1" dirty="0"/>
              <a:t>Feature Selection</a:t>
            </a:r>
            <a:br>
              <a:rPr lang="en-US" dirty="0"/>
            </a:br>
            <a:r>
              <a:rPr lang="en-US" dirty="0"/>
              <a:t>Selected key features such as albumin, alkaline phosphatase, and bilirubin for better accuracy.</a:t>
            </a:r>
          </a:p>
          <a:p>
            <a:pPr>
              <a:buFont typeface="Arial" panose="020B0604020202020204" pitchFamily="34" charset="0"/>
              <a:buChar char="•"/>
            </a:pPr>
            <a:r>
              <a:rPr lang="en-US" b="1" dirty="0"/>
              <a:t>Train-Test Split</a:t>
            </a:r>
            <a:br>
              <a:rPr lang="en-US" dirty="0"/>
            </a:br>
            <a:r>
              <a:rPr lang="en-US" dirty="0" err="1"/>
              <a:t>Split</a:t>
            </a:r>
            <a:r>
              <a:rPr lang="en-US" dirty="0"/>
              <a:t> the dataset into 80% training and 20% testing for model validation.</a:t>
            </a:r>
          </a:p>
          <a:p>
            <a:pPr>
              <a:buFont typeface="Arial" panose="020B0604020202020204" pitchFamily="34" charset="0"/>
              <a:buChar char="•"/>
            </a:pPr>
            <a:r>
              <a:rPr lang="en-US" b="1" dirty="0"/>
              <a:t>Model Training</a:t>
            </a:r>
            <a:br>
              <a:rPr lang="en-US" dirty="0"/>
            </a:br>
            <a:r>
              <a:rPr lang="en-US" dirty="0"/>
              <a:t>Trained models on the training set to learn patterns and relationships between features and liver disease categories.</a:t>
            </a:r>
          </a:p>
          <a:p>
            <a:pPr>
              <a:buFont typeface="Arial" panose="020B0604020202020204" pitchFamily="34" charset="0"/>
              <a:buChar char="•"/>
            </a:pPr>
            <a:r>
              <a:rPr lang="en-US" b="1" dirty="0"/>
              <a:t>Hyperparameter Tuning</a:t>
            </a:r>
            <a:br>
              <a:rPr lang="en-US" dirty="0"/>
            </a:br>
            <a:r>
              <a:rPr lang="en-US" dirty="0"/>
              <a:t>Optimized model parameters to improve accuracy and performance.</a:t>
            </a:r>
          </a:p>
          <a:p>
            <a:pPr marL="0" indent="0">
              <a:buNone/>
            </a:pPr>
            <a:r>
              <a:rPr lang="en-US" b="0" i="0" dirty="0">
                <a:solidFill>
                  <a:srgbClr val="242424"/>
                </a:solidFill>
                <a:effectLst/>
                <a:latin typeface="source-serif-pro"/>
              </a:rPr>
              <a:t>.</a:t>
            </a:r>
            <a:endParaRPr lang="en-IN" dirty="0"/>
          </a:p>
          <a:p>
            <a:endParaRPr lang="en-US" dirty="0"/>
          </a:p>
        </p:txBody>
      </p:sp>
    </p:spTree>
    <p:extLst>
      <p:ext uri="{BB962C8B-B14F-4D97-AF65-F5344CB8AC3E}">
        <p14:creationId xmlns:p14="http://schemas.microsoft.com/office/powerpoint/2010/main" val="213558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947E-A6ED-950F-E7DE-62643E547C8F}"/>
              </a:ext>
            </a:extLst>
          </p:cNvPr>
          <p:cNvSpPr>
            <a:spLocks noGrp="1"/>
          </p:cNvSpPr>
          <p:nvPr>
            <p:ph type="title"/>
          </p:nvPr>
        </p:nvSpPr>
        <p:spPr/>
        <p:txBody>
          <a:bodyPr>
            <a:normAutofit/>
          </a:bodyPr>
          <a:lstStyle/>
          <a:p>
            <a:r>
              <a:rPr lang="en-US" sz="3200" b="0" dirty="0">
                <a:effectLst/>
                <a:latin typeface="Arial Black" panose="020B0A04020102020204" pitchFamily="34" charset="0"/>
              </a:rPr>
              <a:t>Model Accuracy Comparison</a:t>
            </a:r>
            <a:br>
              <a:rPr lang="en-US" sz="3200" b="0" dirty="0">
                <a:effectLst/>
                <a:latin typeface="Arial Black" panose="020B0A04020102020204" pitchFamily="34" charset="0"/>
              </a:rPr>
            </a:br>
            <a:endParaRPr lang="en-US" sz="3200" dirty="0"/>
          </a:p>
        </p:txBody>
      </p:sp>
      <p:sp>
        <p:nvSpPr>
          <p:cNvPr id="3" name="Content Placeholder 2">
            <a:extLst>
              <a:ext uri="{FF2B5EF4-FFF2-40B4-BE49-F238E27FC236}">
                <a16:creationId xmlns:a16="http://schemas.microsoft.com/office/drawing/2014/main" id="{D45CC386-1ABD-29FE-785B-828915E512CE}"/>
              </a:ext>
            </a:extLst>
          </p:cNvPr>
          <p:cNvSpPr>
            <a:spLocks noGrp="1"/>
          </p:cNvSpPr>
          <p:nvPr>
            <p:ph idx="1"/>
          </p:nvPr>
        </p:nvSpPr>
        <p:spPr>
          <a:xfrm>
            <a:off x="862108" y="1845733"/>
            <a:ext cx="10467783" cy="4479565"/>
          </a:xfrm>
        </p:spPr>
        <p:txBody>
          <a:bodyPr/>
          <a:lstStyle/>
          <a:p>
            <a:pPr>
              <a:buFont typeface="Arial" panose="020B0604020202020204" pitchFamily="34" charset="0"/>
              <a:buChar char="•"/>
            </a:pPr>
            <a:r>
              <a:rPr lang="en-US" dirty="0"/>
              <a:t>Model Comparison:              </a:t>
            </a:r>
          </a:p>
          <a:p>
            <a:pPr>
              <a:buFont typeface="Arial" panose="020B0604020202020204" pitchFamily="34" charset="0"/>
              <a:buChar char="•"/>
            </a:pPr>
            <a:r>
              <a:rPr lang="en-US" dirty="0"/>
              <a:t>  Model  Accuracy  </a:t>
            </a:r>
          </a:p>
          <a:p>
            <a:pPr marL="457200" indent="-457200">
              <a:buFont typeface="+mj-lt"/>
              <a:buAutoNum type="arabicPeriod"/>
            </a:pPr>
            <a:r>
              <a:rPr lang="en-US" dirty="0"/>
              <a:t>Logistic Regression:92%</a:t>
            </a:r>
          </a:p>
          <a:p>
            <a:pPr marL="457200" indent="-457200">
              <a:buFont typeface="+mj-lt"/>
              <a:buAutoNum type="arabicPeriod"/>
            </a:pPr>
            <a:r>
              <a:rPr lang="en-US" dirty="0"/>
              <a:t>Random Forest :93%</a:t>
            </a:r>
          </a:p>
          <a:p>
            <a:pPr marL="457200" indent="-457200">
              <a:buFont typeface="+mj-lt"/>
              <a:buAutoNum type="arabicPeriod"/>
            </a:pPr>
            <a:r>
              <a:rPr lang="en-US" dirty="0"/>
              <a:t> SVM :91%</a:t>
            </a:r>
          </a:p>
          <a:p>
            <a:pPr marL="457200" indent="-457200">
              <a:buFont typeface="+mj-lt"/>
              <a:buAutoNum type="arabicPeriod"/>
            </a:pPr>
            <a:r>
              <a:rPr lang="en-US" dirty="0"/>
              <a:t>XG Boost:91%</a:t>
            </a:r>
          </a:p>
          <a:p>
            <a:pPr marL="457200" indent="-457200">
              <a:buFont typeface="+mj-lt"/>
              <a:buAutoNum type="arabicPeriod"/>
            </a:pPr>
            <a:r>
              <a:rPr lang="en-US" dirty="0"/>
              <a:t>KNN :91%</a:t>
            </a:r>
          </a:p>
          <a:p>
            <a:pPr marL="457200" indent="-457200">
              <a:buFont typeface="+mj-lt"/>
              <a:buAutoNum type="arabicPeriod"/>
            </a:pPr>
            <a:r>
              <a:rPr lang="en-US" dirty="0"/>
              <a:t>Decision Tree :93%</a:t>
            </a:r>
          </a:p>
          <a:p>
            <a:pPr marL="457200" indent="-457200">
              <a:buFont typeface="+mj-lt"/>
              <a:buAutoNum type="arabicPeriod"/>
            </a:pPr>
            <a:r>
              <a:rPr lang="en-US" dirty="0"/>
              <a:t> Neural network:91%</a:t>
            </a:r>
          </a:p>
          <a:p>
            <a:pPr marL="0" indent="0">
              <a:buNone/>
            </a:pPr>
            <a:endParaRPr lang="en-US" dirty="0"/>
          </a:p>
          <a:p>
            <a:pPr marL="457200" indent="-457200">
              <a:buFont typeface="+mj-lt"/>
              <a:buAutoNum type="arabicPeriod"/>
            </a:pPr>
            <a:endParaRPr lang="en-US" dirty="0"/>
          </a:p>
          <a:p>
            <a:pPr marL="0" indent="0">
              <a:buNone/>
            </a:pPr>
            <a:endParaRPr lang="en-PW" dirty="0"/>
          </a:p>
          <a:p>
            <a:endParaRPr lang="en-US" dirty="0"/>
          </a:p>
        </p:txBody>
      </p:sp>
    </p:spTree>
    <p:extLst>
      <p:ext uri="{BB962C8B-B14F-4D97-AF65-F5344CB8AC3E}">
        <p14:creationId xmlns:p14="http://schemas.microsoft.com/office/powerpoint/2010/main" val="3268887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DD43-2C16-ACA2-BDBA-2367839D12D1}"/>
              </a:ext>
            </a:extLst>
          </p:cNvPr>
          <p:cNvSpPr>
            <a:spLocks noGrp="1"/>
          </p:cNvSpPr>
          <p:nvPr>
            <p:ph type="title"/>
          </p:nvPr>
        </p:nvSpPr>
        <p:spPr>
          <a:xfrm>
            <a:off x="838200" y="78658"/>
            <a:ext cx="10515600" cy="1238514"/>
          </a:xfrm>
        </p:spPr>
        <p:txBody>
          <a:bodyPr/>
          <a:lstStyle/>
          <a:p>
            <a:r>
              <a:rPr lang="en-IN" dirty="0">
                <a:solidFill>
                  <a:schemeClr val="accent2">
                    <a:lumMod val="75000"/>
                  </a:schemeClr>
                </a:solidFill>
              </a:rPr>
              <a:t>Pandas profiling report</a:t>
            </a:r>
          </a:p>
        </p:txBody>
      </p:sp>
      <p:sp>
        <p:nvSpPr>
          <p:cNvPr id="4" name="Content Placeholder 3">
            <a:extLst>
              <a:ext uri="{FF2B5EF4-FFF2-40B4-BE49-F238E27FC236}">
                <a16:creationId xmlns:a16="http://schemas.microsoft.com/office/drawing/2014/main" id="{E9D14F53-0D6F-01EA-F855-5D0148BB36C3}"/>
              </a:ext>
            </a:extLst>
          </p:cNvPr>
          <p:cNvSpPr>
            <a:spLocks noGrp="1"/>
          </p:cNvSpPr>
          <p:nvPr>
            <p:ph idx="1"/>
          </p:nvPr>
        </p:nvSpPr>
        <p:spPr>
          <a:xfrm>
            <a:off x="514109" y="1828800"/>
            <a:ext cx="10515600" cy="4243991"/>
          </a:xfrm>
        </p:spPr>
        <p:txBody>
          <a:bodyPr/>
          <a:lstStyle/>
          <a:p>
            <a:pPr marL="0" indent="0">
              <a:buNone/>
            </a:pPr>
            <a:endParaRPr lang="en-IN" dirty="0"/>
          </a:p>
          <a:p>
            <a:endParaRPr lang="en-IN" dirty="0"/>
          </a:p>
        </p:txBody>
      </p:sp>
      <p:pic>
        <p:nvPicPr>
          <p:cNvPr id="5" name="Picture 4">
            <a:extLst>
              <a:ext uri="{FF2B5EF4-FFF2-40B4-BE49-F238E27FC236}">
                <a16:creationId xmlns:a16="http://schemas.microsoft.com/office/drawing/2014/main" id="{189A17E6-6AA0-CB15-53B7-C18ED1697B0B}"/>
              </a:ext>
            </a:extLst>
          </p:cNvPr>
          <p:cNvPicPr>
            <a:picLocks noChangeAspect="1"/>
          </p:cNvPicPr>
          <p:nvPr/>
        </p:nvPicPr>
        <p:blipFill>
          <a:blip r:embed="rId2">
            <a:extLst>
              <a:ext uri="{28A0092B-C50C-407E-A947-70E740481C1C}">
                <a14:useLocalDpi xmlns:a14="http://schemas.microsoft.com/office/drawing/2010/main" val="0"/>
              </a:ext>
            </a:extLst>
          </a:blip>
          <a:srcRect l="25688" t="44827" r="29850" b="22146"/>
          <a:stretch/>
        </p:blipFill>
        <p:spPr>
          <a:xfrm>
            <a:off x="671332" y="1994762"/>
            <a:ext cx="10682468" cy="4243991"/>
          </a:xfrm>
          <a:prstGeom prst="rect">
            <a:avLst/>
          </a:prstGeom>
        </p:spPr>
      </p:pic>
    </p:spTree>
    <p:extLst>
      <p:ext uri="{BB962C8B-B14F-4D97-AF65-F5344CB8AC3E}">
        <p14:creationId xmlns:p14="http://schemas.microsoft.com/office/powerpoint/2010/main" val="133985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730B-D6E7-9D58-AE4F-3973B65CDF63}"/>
              </a:ext>
            </a:extLst>
          </p:cNvPr>
          <p:cNvSpPr>
            <a:spLocks noGrp="1"/>
          </p:cNvSpPr>
          <p:nvPr>
            <p:ph type="title"/>
          </p:nvPr>
        </p:nvSpPr>
        <p:spPr/>
        <p:txBody>
          <a:bodyPr/>
          <a:lstStyle/>
          <a:p>
            <a:r>
              <a:rPr lang="en-US" dirty="0">
                <a:solidFill>
                  <a:srgbClr val="FF0000"/>
                </a:solidFill>
              </a:rPr>
              <a:t>Prediction of liver  disease</a:t>
            </a:r>
          </a:p>
        </p:txBody>
      </p:sp>
      <p:sp>
        <p:nvSpPr>
          <p:cNvPr id="3" name="Content Placeholder 2">
            <a:extLst>
              <a:ext uri="{FF2B5EF4-FFF2-40B4-BE49-F238E27FC236}">
                <a16:creationId xmlns:a16="http://schemas.microsoft.com/office/drawing/2014/main" id="{73AFB04A-3604-FB6A-6C82-E10215862DCF}"/>
              </a:ext>
            </a:extLst>
          </p:cNvPr>
          <p:cNvSpPr>
            <a:spLocks noGrp="1"/>
          </p:cNvSpPr>
          <p:nvPr>
            <p:ph idx="1"/>
          </p:nvPr>
        </p:nvSpPr>
        <p:spPr/>
        <p:txBody>
          <a:bodyPr>
            <a:noAutofit/>
          </a:bodyPr>
          <a:lstStyle/>
          <a:p>
            <a:r>
              <a:rPr lang="en-US" sz="2800" b="0" i="0" dirty="0">
                <a:solidFill>
                  <a:srgbClr val="474747"/>
                </a:solidFill>
                <a:effectLst/>
                <a:latin typeface="Google Sans"/>
              </a:rPr>
              <a:t>Currently, the liver related diseases are identified by </a:t>
            </a:r>
            <a:r>
              <a:rPr lang="en-US" sz="2800" b="0" i="0" dirty="0">
                <a:solidFill>
                  <a:srgbClr val="040C28"/>
                </a:solidFill>
                <a:effectLst/>
                <a:latin typeface="Google Sans"/>
              </a:rPr>
              <a:t>analyzing liver function blood test reports and scan reports</a:t>
            </a:r>
            <a:r>
              <a:rPr lang="en-US" sz="2800" b="0" i="0" dirty="0">
                <a:solidFill>
                  <a:srgbClr val="474747"/>
                </a:solidFill>
                <a:effectLst/>
                <a:latin typeface="Google Sans"/>
              </a:rPr>
              <a:t>. It takes more time as well as expensive. While employing different data mining algorithms to ease this process it is possible to reduce the time for diagnosing the liver disease.</a:t>
            </a:r>
          </a:p>
          <a:p>
            <a:r>
              <a:rPr lang="en-US" sz="2800" b="0" i="0" dirty="0">
                <a:solidFill>
                  <a:srgbClr val="474747"/>
                </a:solidFill>
                <a:effectLst/>
                <a:latin typeface="Google Sans"/>
              </a:rPr>
              <a:t>Liver disease doesn't always cause symptoms that can be seen or felt. If there are symptoms of liver disease, they may include: </a:t>
            </a:r>
            <a:r>
              <a:rPr lang="en-US" sz="2800" b="0" i="0" dirty="0">
                <a:solidFill>
                  <a:srgbClr val="040C28"/>
                </a:solidFill>
                <a:effectLst/>
                <a:latin typeface="Google Sans"/>
              </a:rPr>
              <a:t>Yellowing of the skin and the whites of the eyes, called jaundice</a:t>
            </a:r>
            <a:r>
              <a:rPr lang="en-US" sz="2800" b="0" i="0" dirty="0">
                <a:solidFill>
                  <a:srgbClr val="474747"/>
                </a:solidFill>
                <a:effectLst/>
                <a:latin typeface="Google Sans"/>
              </a:rPr>
              <a:t>. Yellowing of the skin might be harder to see on Black or brown skin</a:t>
            </a:r>
            <a:endParaRPr lang="en-US" sz="2800" dirty="0"/>
          </a:p>
        </p:txBody>
      </p:sp>
    </p:spTree>
    <p:extLst>
      <p:ext uri="{BB962C8B-B14F-4D97-AF65-F5344CB8AC3E}">
        <p14:creationId xmlns:p14="http://schemas.microsoft.com/office/powerpoint/2010/main" val="312004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B530-F5A3-B02A-E530-3BEACA856ED2}"/>
              </a:ext>
            </a:extLst>
          </p:cNvPr>
          <p:cNvSpPr>
            <a:spLocks noGrp="1"/>
          </p:cNvSpPr>
          <p:nvPr>
            <p:ph type="title"/>
          </p:nvPr>
        </p:nvSpPr>
        <p:spPr>
          <a:xfrm>
            <a:off x="838200" y="422786"/>
            <a:ext cx="10515600" cy="924233"/>
          </a:xfrm>
        </p:spPr>
        <p:txBody>
          <a:bodyPr>
            <a:normAutofit/>
          </a:bodyPr>
          <a:lstStyle/>
          <a:p>
            <a:r>
              <a:rPr lang="en-IN" sz="2800" dirty="0">
                <a:solidFill>
                  <a:schemeClr val="accent2">
                    <a:lumMod val="75000"/>
                  </a:schemeClr>
                </a:solidFill>
                <a:latin typeface="+mn-lt"/>
              </a:rPr>
              <a:t>Important of  prediction liver diseases</a:t>
            </a:r>
          </a:p>
        </p:txBody>
      </p:sp>
      <p:sp>
        <p:nvSpPr>
          <p:cNvPr id="3" name="Content Placeholder 2">
            <a:extLst>
              <a:ext uri="{FF2B5EF4-FFF2-40B4-BE49-F238E27FC236}">
                <a16:creationId xmlns:a16="http://schemas.microsoft.com/office/drawing/2014/main" id="{614004D0-95AC-1FCE-884C-940111CF7083}"/>
              </a:ext>
            </a:extLst>
          </p:cNvPr>
          <p:cNvSpPr>
            <a:spLocks noGrp="1"/>
          </p:cNvSpPr>
          <p:nvPr>
            <p:ph idx="1"/>
          </p:nvPr>
        </p:nvSpPr>
        <p:spPr>
          <a:xfrm>
            <a:off x="838200" y="1897626"/>
            <a:ext cx="10515600" cy="4279337"/>
          </a:xfrm>
        </p:spPr>
        <p:txBody>
          <a:bodyPr>
            <a:normAutofit fontScale="92500"/>
          </a:bodyPr>
          <a:lstStyle/>
          <a:p>
            <a:pPr>
              <a:buFont typeface="Wingdings" panose="05000000000000000000" pitchFamily="2" charset="2"/>
              <a:buChar char="Ø"/>
            </a:pPr>
            <a:r>
              <a:rPr lang="en-US" sz="2800" b="1" dirty="0"/>
              <a:t>Early diagnosis of liver diseases</a:t>
            </a:r>
            <a:r>
              <a:rPr lang="en-US" sz="2800" dirty="0"/>
              <a:t> can prevent the progression to severe conditions like cirrhosis or liver cancer, improving patient survival rates.</a:t>
            </a:r>
          </a:p>
          <a:p>
            <a:pPr>
              <a:buFont typeface="Wingdings" panose="05000000000000000000" pitchFamily="2" charset="2"/>
              <a:buChar char="Ø"/>
            </a:pPr>
            <a:r>
              <a:rPr lang="en-US" sz="2800" b="1" dirty="0"/>
              <a:t>Timely intervention</a:t>
            </a:r>
            <a:r>
              <a:rPr lang="en-US" sz="2800" dirty="0"/>
              <a:t> based on predictive models helps in managing liver diseases more effectively, reducing the need for invasive treatments like liver transplants.</a:t>
            </a:r>
          </a:p>
          <a:p>
            <a:pPr>
              <a:buFont typeface="Wingdings" panose="05000000000000000000" pitchFamily="2" charset="2"/>
              <a:buChar char="Ø"/>
            </a:pPr>
            <a:r>
              <a:rPr lang="en-US" sz="2800" b="1" dirty="0"/>
              <a:t>Predicting liver diseases</a:t>
            </a:r>
            <a:r>
              <a:rPr lang="en-US" sz="2800" dirty="0"/>
              <a:t> allows for personalized treatment plans, which can minimize complications and enhance the quality of life for patients.</a:t>
            </a:r>
          </a:p>
          <a:p>
            <a:r>
              <a:rPr lang="en-US" sz="2800" b="1" dirty="0"/>
              <a:t>Prevention and early detection</a:t>
            </a:r>
            <a:r>
              <a:rPr lang="en-US" sz="2800" dirty="0"/>
              <a:t> through prediction can significantly reduce the long-term healthcare costs associated with advanced liver diseases</a:t>
            </a:r>
            <a:r>
              <a:rPr lang="en-US" sz="2000" dirty="0"/>
              <a:t>.</a:t>
            </a:r>
            <a:endParaRPr lang="en-IN" sz="2400" dirty="0"/>
          </a:p>
        </p:txBody>
      </p:sp>
    </p:spTree>
    <p:extLst>
      <p:ext uri="{BB962C8B-B14F-4D97-AF65-F5344CB8AC3E}">
        <p14:creationId xmlns:p14="http://schemas.microsoft.com/office/powerpoint/2010/main" val="2488692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D964-DF54-DEF3-F10C-E5E7364EE08B}"/>
              </a:ext>
            </a:extLst>
          </p:cNvPr>
          <p:cNvSpPr>
            <a:spLocks noGrp="1"/>
          </p:cNvSpPr>
          <p:nvPr>
            <p:ph type="title"/>
          </p:nvPr>
        </p:nvSpPr>
        <p:spPr/>
        <p:txBody>
          <a:bodyPr/>
          <a:lstStyle/>
          <a:p>
            <a:r>
              <a:rPr lang="en-US" dirty="0"/>
              <a:t>Deployment</a:t>
            </a:r>
          </a:p>
        </p:txBody>
      </p:sp>
      <p:pic>
        <p:nvPicPr>
          <p:cNvPr id="5" name="Content Placeholder 4">
            <a:extLst>
              <a:ext uri="{FF2B5EF4-FFF2-40B4-BE49-F238E27FC236}">
                <a16:creationId xmlns:a16="http://schemas.microsoft.com/office/drawing/2014/main" id="{5A9E6BD6-3CAD-11AB-E0B2-7C7E0224CB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3781" t="9992" r="37010" b="4923"/>
          <a:stretch/>
        </p:blipFill>
        <p:spPr>
          <a:xfrm>
            <a:off x="0" y="1946031"/>
            <a:ext cx="11816862" cy="4290646"/>
          </a:xfrm>
        </p:spPr>
      </p:pic>
    </p:spTree>
    <p:extLst>
      <p:ext uri="{BB962C8B-B14F-4D97-AF65-F5344CB8AC3E}">
        <p14:creationId xmlns:p14="http://schemas.microsoft.com/office/powerpoint/2010/main" val="177644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789028-33B8-B59C-DBD5-06A568EB590C}"/>
              </a:ext>
            </a:extLst>
          </p:cNvPr>
          <p:cNvSpPr txBox="1"/>
          <p:nvPr/>
        </p:nvSpPr>
        <p:spPr>
          <a:xfrm>
            <a:off x="428886" y="105013"/>
            <a:ext cx="11315701" cy="5909310"/>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t>In this project, the machine learning model for liver disease prediction was deployed using </a:t>
            </a:r>
            <a:r>
              <a:rPr lang="en-US" sz="2400" b="1" dirty="0" err="1"/>
              <a:t>Streamlit</a:t>
            </a:r>
            <a:r>
              <a:rPr lang="en-US" sz="2400" dirty="0"/>
              <a:t>, a popular Python framework for creating interactive web applications. The deployment process involved several steps to ensure the model is accessible, user-friendly, and provides real-time predictions.</a:t>
            </a:r>
          </a:p>
          <a:p>
            <a:pPr marL="285750" indent="-285750" algn="just">
              <a:buFont typeface="Wingdings" panose="05000000000000000000" pitchFamily="2" charset="2"/>
              <a:buChar char="Ø"/>
            </a:pPr>
            <a:r>
              <a:rPr lang="en-US" sz="2400" dirty="0"/>
              <a:t>This web-based liver disease prediction tool, built using </a:t>
            </a:r>
            <a:r>
              <a:rPr lang="en-US" sz="2400" dirty="0" err="1"/>
              <a:t>Streamlit</a:t>
            </a:r>
            <a:r>
              <a:rPr lang="en-US" sz="2400" dirty="0"/>
              <a:t>. The app includes a set of input fields where users can enter medical data such as age, gender, and various liver function test values like albumin, alkaline phosphatase, bilirubin, and others. Once the data is entered, the user can press the "Predict" button to receive a prediction. In this particular screenshot, the prediction result displayed at the bottom indicates "No Liver Disease."</a:t>
            </a:r>
          </a:p>
          <a:p>
            <a:pPr marL="285750" indent="-285750" algn="just">
              <a:buFont typeface="Wingdings" panose="05000000000000000000" pitchFamily="2" charset="2"/>
              <a:buChar char="Ø"/>
            </a:pPr>
            <a:r>
              <a:rPr lang="en-US" sz="2400" dirty="0"/>
              <a:t>This section demonstrates how the deployed model can be used to make predictions in real time. By inputting new patient data such as age, albumin levels, and liver enzyme results, the model predicts the likelihood of liver disease. This functionality enables healthcare providers to quickly assess a patient's condition and take necessary actions based on model output.</a:t>
            </a:r>
          </a:p>
          <a:p>
            <a:pPr algn="just"/>
            <a:endParaRPr lang="en-US" sz="1800" dirty="0"/>
          </a:p>
        </p:txBody>
      </p:sp>
    </p:spTree>
    <p:extLst>
      <p:ext uri="{BB962C8B-B14F-4D97-AF65-F5344CB8AC3E}">
        <p14:creationId xmlns:p14="http://schemas.microsoft.com/office/powerpoint/2010/main" val="2356063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E95A-D400-52AB-6590-7926EAB9A741}"/>
              </a:ext>
            </a:extLst>
          </p:cNvPr>
          <p:cNvSpPr>
            <a:spLocks noGrp="1"/>
          </p:cNvSpPr>
          <p:nvPr>
            <p:ph type="title"/>
          </p:nvPr>
        </p:nvSpPr>
        <p:spPr/>
        <p:txBody>
          <a:bodyPr/>
          <a:lstStyle/>
          <a:p>
            <a:r>
              <a:rPr lang="en-IN" dirty="0">
                <a:solidFill>
                  <a:schemeClr val="accent3">
                    <a:lumMod val="50000"/>
                  </a:schemeClr>
                </a:solidFill>
              </a:rPr>
              <a:t>Conclusion</a:t>
            </a:r>
          </a:p>
        </p:txBody>
      </p:sp>
      <p:sp>
        <p:nvSpPr>
          <p:cNvPr id="3" name="Content Placeholder 2">
            <a:extLst>
              <a:ext uri="{FF2B5EF4-FFF2-40B4-BE49-F238E27FC236}">
                <a16:creationId xmlns:a16="http://schemas.microsoft.com/office/drawing/2014/main" id="{677EA0EC-8745-BCFA-9F48-B5940E5A4467}"/>
              </a:ext>
            </a:extLst>
          </p:cNvPr>
          <p:cNvSpPr>
            <a:spLocks noGrp="1"/>
          </p:cNvSpPr>
          <p:nvPr>
            <p:ph idx="1"/>
          </p:nvPr>
        </p:nvSpPr>
        <p:spPr/>
        <p:txBody>
          <a:bodyPr/>
          <a:lstStyle/>
          <a:p>
            <a:r>
              <a:rPr lang="en-US" dirty="0"/>
              <a:t>predicting liver diseases is vital for catching problems early and providing timely treatment. It helps prevent serious conditions, reduces the need for invasive procedures, and improves patients' quality of life. By identifying risks early, we can take better care of patients and lower healthcare costs in the long run.</a:t>
            </a:r>
          </a:p>
          <a:p>
            <a:r>
              <a:rPr lang="en-US" dirty="0"/>
              <a:t>By combining innovative algorithms and efficient data processing, it can significantly enhance user satisfaction and platform loyalty.</a:t>
            </a:r>
            <a:endParaRPr lang="en-IN" dirty="0"/>
          </a:p>
        </p:txBody>
      </p:sp>
    </p:spTree>
    <p:extLst>
      <p:ext uri="{BB962C8B-B14F-4D97-AF65-F5344CB8AC3E}">
        <p14:creationId xmlns:p14="http://schemas.microsoft.com/office/powerpoint/2010/main" val="129584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41D9-E2A5-D0C6-62B9-45E04CE1D2EB}"/>
              </a:ext>
            </a:extLst>
          </p:cNvPr>
          <p:cNvSpPr>
            <a:spLocks noGrp="1"/>
          </p:cNvSpPr>
          <p:nvPr>
            <p:ph type="title"/>
          </p:nvPr>
        </p:nvSpPr>
        <p:spPr>
          <a:xfrm>
            <a:off x="1284093" y="263527"/>
            <a:ext cx="10058400" cy="1450757"/>
          </a:xfrm>
        </p:spPr>
        <p:txBody>
          <a:bodyPr/>
          <a:lstStyle/>
          <a:p>
            <a:r>
              <a:rPr lang="en-IN" dirty="0">
                <a:solidFill>
                  <a:srgbClr val="0070C0"/>
                </a:solidFill>
                <a:latin typeface="Book Antiqua" panose="02040602050305030304" pitchFamily="18" charset="0"/>
              </a:rPr>
              <a:t>GROUP- IV</a:t>
            </a:r>
            <a:br>
              <a:rPr lang="en-IN" dirty="0">
                <a:latin typeface="Book Antiqua" panose="02040602050305030304" pitchFamily="18" charset="0"/>
              </a:rPr>
            </a:br>
            <a:endParaRPr lang="en-IN" dirty="0">
              <a:latin typeface="Book Antiqua" panose="02040602050305030304" pitchFamily="18" charset="0"/>
            </a:endParaRPr>
          </a:p>
        </p:txBody>
      </p:sp>
      <p:sp>
        <p:nvSpPr>
          <p:cNvPr id="3" name="Content Placeholder 2">
            <a:extLst>
              <a:ext uri="{FF2B5EF4-FFF2-40B4-BE49-F238E27FC236}">
                <a16:creationId xmlns:a16="http://schemas.microsoft.com/office/drawing/2014/main" id="{B4DF7E75-647E-8FC8-45D7-08C284E7378D}"/>
              </a:ext>
            </a:extLst>
          </p:cNvPr>
          <p:cNvSpPr>
            <a:spLocks noGrp="1"/>
          </p:cNvSpPr>
          <p:nvPr>
            <p:ph idx="1"/>
          </p:nvPr>
        </p:nvSpPr>
        <p:spPr/>
        <p:txBody>
          <a:bodyPr>
            <a:normAutofit/>
          </a:bodyPr>
          <a:lstStyle/>
          <a:p>
            <a:pPr marL="0" indent="0">
              <a:buNone/>
            </a:pPr>
            <a:r>
              <a:rPr lang="en-IN" sz="2800" dirty="0" err="1"/>
              <a:t>Thallu</a:t>
            </a:r>
            <a:r>
              <a:rPr lang="en-IN" sz="2800" dirty="0"/>
              <a:t> </a:t>
            </a:r>
            <a:r>
              <a:rPr lang="en-IN" sz="2800" dirty="0" err="1"/>
              <a:t>Indrasena</a:t>
            </a:r>
            <a:r>
              <a:rPr lang="en-IN" sz="2800" dirty="0"/>
              <a:t> Reddy</a:t>
            </a:r>
          </a:p>
          <a:p>
            <a:r>
              <a:rPr lang="en-IN" sz="2800" dirty="0" err="1"/>
              <a:t>Errabelly</a:t>
            </a:r>
            <a:r>
              <a:rPr lang="en-IN" sz="2800" dirty="0"/>
              <a:t> Vijay Kumar</a:t>
            </a:r>
          </a:p>
          <a:p>
            <a:r>
              <a:rPr lang="en-IN" sz="2800" dirty="0"/>
              <a:t>Maaz Ahmed Khan Alamgir khan</a:t>
            </a:r>
          </a:p>
          <a:p>
            <a:r>
              <a:rPr lang="en-IN" sz="2800" dirty="0"/>
              <a:t>Allam Arunkumar</a:t>
            </a:r>
          </a:p>
          <a:p>
            <a:r>
              <a:rPr lang="en-IN" sz="2800" dirty="0"/>
              <a:t>Kola Manju Bhargavi</a:t>
            </a:r>
          </a:p>
          <a:p>
            <a:r>
              <a:rPr lang="en-IN" sz="2800" dirty="0"/>
              <a:t>Gauri Dubey</a:t>
            </a:r>
          </a:p>
          <a:p>
            <a:r>
              <a:rPr lang="en-IN" sz="2800" dirty="0"/>
              <a:t>Kalpesh </a:t>
            </a:r>
            <a:r>
              <a:rPr lang="en-IN" sz="2800" dirty="0" err="1"/>
              <a:t>patil</a:t>
            </a:r>
            <a:endParaRPr lang="en-IN" sz="2800" dirty="0"/>
          </a:p>
        </p:txBody>
      </p:sp>
    </p:spTree>
    <p:extLst>
      <p:ext uri="{BB962C8B-B14F-4D97-AF65-F5344CB8AC3E}">
        <p14:creationId xmlns:p14="http://schemas.microsoft.com/office/powerpoint/2010/main" val="1762331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417E-E00A-9CAB-0F9B-AEA0972F6694}"/>
              </a:ext>
            </a:extLst>
          </p:cNvPr>
          <p:cNvSpPr>
            <a:spLocks noGrp="1"/>
          </p:cNvSpPr>
          <p:nvPr>
            <p:ph type="title"/>
          </p:nvPr>
        </p:nvSpPr>
        <p:spPr>
          <a:xfrm>
            <a:off x="838200" y="550605"/>
            <a:ext cx="9269361" cy="4188543"/>
          </a:xfrm>
        </p:spPr>
        <p:txBody>
          <a:bodyPr>
            <a:normAutofit/>
          </a:bodyPr>
          <a:lstStyle/>
          <a:p>
            <a:pPr algn="ctr"/>
            <a:endParaRPr lang="en-IN" sz="5400" dirty="0">
              <a:solidFill>
                <a:srgbClr val="0070C0"/>
              </a:solidFill>
              <a:latin typeface="Bell MT" panose="02020503060305020303" pitchFamily="18" charset="0"/>
            </a:endParaRPr>
          </a:p>
        </p:txBody>
      </p:sp>
      <p:pic>
        <p:nvPicPr>
          <p:cNvPr id="2050" name="Picture 2" descr="How to Write a Thank-You Note: Thank-You Note Examples &amp; Tips">
            <a:extLst>
              <a:ext uri="{FF2B5EF4-FFF2-40B4-BE49-F238E27FC236}">
                <a16:creationId xmlns:a16="http://schemas.microsoft.com/office/drawing/2014/main" id="{1FBFEC58-93FD-3CA2-0802-4CB15A1565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2" y="81023"/>
            <a:ext cx="12022688" cy="613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3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21DB-229E-18A0-33BF-334384B67743}"/>
              </a:ext>
            </a:extLst>
          </p:cNvPr>
          <p:cNvSpPr>
            <a:spLocks noGrp="1"/>
          </p:cNvSpPr>
          <p:nvPr>
            <p:ph type="title"/>
          </p:nvPr>
        </p:nvSpPr>
        <p:spPr>
          <a:xfrm>
            <a:off x="838200" y="412955"/>
            <a:ext cx="10515600" cy="817131"/>
          </a:xfrm>
        </p:spPr>
        <p:txBody>
          <a:bodyPr/>
          <a:lstStyle/>
          <a:p>
            <a:r>
              <a:rPr lang="en-IN" dirty="0">
                <a:solidFill>
                  <a:schemeClr val="accent2">
                    <a:lumMod val="75000"/>
                  </a:schemeClr>
                </a:solidFill>
                <a:latin typeface="+mn-lt"/>
              </a:rPr>
              <a:t>Content</a:t>
            </a:r>
          </a:p>
        </p:txBody>
      </p:sp>
      <p:sp>
        <p:nvSpPr>
          <p:cNvPr id="3" name="Content Placeholder 2">
            <a:extLst>
              <a:ext uri="{FF2B5EF4-FFF2-40B4-BE49-F238E27FC236}">
                <a16:creationId xmlns:a16="http://schemas.microsoft.com/office/drawing/2014/main" id="{66F3F30A-85FA-ECBD-4B0B-F5FF75A55449}"/>
              </a:ext>
            </a:extLst>
          </p:cNvPr>
          <p:cNvSpPr>
            <a:spLocks noGrp="1"/>
          </p:cNvSpPr>
          <p:nvPr>
            <p:ph idx="1"/>
          </p:nvPr>
        </p:nvSpPr>
        <p:spPr>
          <a:xfrm>
            <a:off x="838200" y="1858297"/>
            <a:ext cx="10515600" cy="4318666"/>
          </a:xfrm>
        </p:spPr>
        <p:txBody>
          <a:bodyPr/>
          <a:lstStyle/>
          <a:p>
            <a:r>
              <a:rPr lang="en-IN" dirty="0"/>
              <a:t>Introduction</a:t>
            </a:r>
          </a:p>
          <a:p>
            <a:r>
              <a:rPr lang="en-IN" dirty="0"/>
              <a:t>Data summary</a:t>
            </a:r>
          </a:p>
          <a:p>
            <a:r>
              <a:rPr lang="en-IN" dirty="0"/>
              <a:t>Data preprocessing</a:t>
            </a:r>
          </a:p>
          <a:p>
            <a:r>
              <a:rPr lang="en-IN" dirty="0"/>
              <a:t>Data Visualisation </a:t>
            </a:r>
          </a:p>
          <a:p>
            <a:r>
              <a:rPr lang="en-IN" dirty="0"/>
              <a:t>Model Building</a:t>
            </a:r>
          </a:p>
          <a:p>
            <a:r>
              <a:rPr lang="en-IN" dirty="0"/>
              <a:t>Deployment</a:t>
            </a:r>
          </a:p>
          <a:p>
            <a:r>
              <a:rPr lang="en-IN" dirty="0"/>
              <a:t>Conclusion</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1570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A1D1-90BA-06BD-0663-2D7C2F1BF565}"/>
              </a:ext>
            </a:extLst>
          </p:cNvPr>
          <p:cNvSpPr>
            <a:spLocks noGrp="1"/>
          </p:cNvSpPr>
          <p:nvPr>
            <p:ph type="title"/>
          </p:nvPr>
        </p:nvSpPr>
        <p:spPr>
          <a:xfrm>
            <a:off x="838200" y="511276"/>
            <a:ext cx="10515600" cy="675268"/>
          </a:xfrm>
        </p:spPr>
        <p:txBody>
          <a:bodyPr>
            <a:normAutofit fontScale="90000"/>
          </a:bodyPr>
          <a:lstStyle/>
          <a:p>
            <a:r>
              <a:rPr lang="en-IN"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922834A8-9F9F-CF74-E7E3-8EAEA87048B2}"/>
              </a:ext>
            </a:extLst>
          </p:cNvPr>
          <p:cNvSpPr>
            <a:spLocks noGrp="1"/>
          </p:cNvSpPr>
          <p:nvPr>
            <p:ph idx="1"/>
          </p:nvPr>
        </p:nvSpPr>
        <p:spPr>
          <a:xfrm>
            <a:off x="0" y="1968756"/>
            <a:ext cx="6656989" cy="4208207"/>
          </a:xfrm>
        </p:spPr>
        <p:txBody>
          <a:bodyPr>
            <a:noAutofit/>
          </a:bodyPr>
          <a:lstStyle/>
          <a:p>
            <a:r>
              <a:rPr lang="en-US" dirty="0"/>
              <a:t>Liver disease is a significant health concern globally, and in India, it poses a substantial burden on public health.</a:t>
            </a:r>
          </a:p>
          <a:p>
            <a:r>
              <a:rPr lang="en-US" dirty="0"/>
              <a:t> this modeling project aims to analyze a dataset specific to liver disease in Indian patients, leveraging advanced machine learning techniques.</a:t>
            </a:r>
          </a:p>
          <a:p>
            <a:r>
              <a:rPr lang="en-US" dirty="0"/>
              <a:t>We're diving into a project to understand and tackle liver disease among people in India.</a:t>
            </a:r>
          </a:p>
          <a:p>
            <a:r>
              <a:rPr lang="en-US" dirty="0"/>
              <a:t>The goal? To predict and catch liver problems early, so doctors can help people better</a:t>
            </a:r>
            <a:endParaRPr lang="en-IN" dirty="0"/>
          </a:p>
        </p:txBody>
      </p:sp>
      <p:sp>
        <p:nvSpPr>
          <p:cNvPr id="4" name="AutoShape 2" descr="Liver Diseases – Causes, Symptoms, Diagnosis, and Treatment">
            <a:extLst>
              <a:ext uri="{FF2B5EF4-FFF2-40B4-BE49-F238E27FC236}">
                <a16:creationId xmlns:a16="http://schemas.microsoft.com/office/drawing/2014/main" id="{0809D949-6152-E799-4026-55A03EC7A9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Liver Diseases – Causes, Symptoms, Diagnosis, and Treatment">
            <a:extLst>
              <a:ext uri="{FF2B5EF4-FFF2-40B4-BE49-F238E27FC236}">
                <a16:creationId xmlns:a16="http://schemas.microsoft.com/office/drawing/2014/main" id="{31A07271-2EF2-D644-5B84-298A05B1E5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Liver Disease - NIDDK">
            <a:extLst>
              <a:ext uri="{FF2B5EF4-FFF2-40B4-BE49-F238E27FC236}">
                <a16:creationId xmlns:a16="http://schemas.microsoft.com/office/drawing/2014/main" id="{4FB7D28F-D5B6-AEA8-2369-15FED2687E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Liver Disease - NIDDK">
            <a:extLst>
              <a:ext uri="{FF2B5EF4-FFF2-40B4-BE49-F238E27FC236}">
                <a16:creationId xmlns:a16="http://schemas.microsoft.com/office/drawing/2014/main" id="{BC576728-E627-F662-EB64-CC41A0F0C215}"/>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Liver Disease - NIDDK">
            <a:extLst>
              <a:ext uri="{FF2B5EF4-FFF2-40B4-BE49-F238E27FC236}">
                <a16:creationId xmlns:a16="http://schemas.microsoft.com/office/drawing/2014/main" id="{C934EF64-2CD9-158E-5926-B4F4C00C349B}"/>
              </a:ext>
            </a:extLst>
          </p:cNvPr>
          <p:cNvSpPr>
            <a:spLocks noChangeAspect="1" noChangeArrowheads="1"/>
          </p:cNvSpPr>
          <p:nvPr/>
        </p:nvSpPr>
        <p:spPr bwMode="auto">
          <a:xfrm>
            <a:off x="8878529"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Liver Disease - NIDDK">
            <a:extLst>
              <a:ext uri="{FF2B5EF4-FFF2-40B4-BE49-F238E27FC236}">
                <a16:creationId xmlns:a16="http://schemas.microsoft.com/office/drawing/2014/main" id="{BB62246E-3A1E-13C9-EE6B-241098D0B1BF}"/>
              </a:ext>
            </a:extLst>
          </p:cNvPr>
          <p:cNvSpPr>
            <a:spLocks noChangeAspect="1" noChangeArrowheads="1"/>
          </p:cNvSpPr>
          <p:nvPr/>
        </p:nvSpPr>
        <p:spPr bwMode="auto">
          <a:xfrm>
            <a:off x="9183329" y="3124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8" descr="Liver Disease - NIDDK">
            <a:extLst>
              <a:ext uri="{FF2B5EF4-FFF2-40B4-BE49-F238E27FC236}">
                <a16:creationId xmlns:a16="http://schemas.microsoft.com/office/drawing/2014/main" id="{3C0EFDFC-3B88-D956-2079-396D503719C8}"/>
              </a:ext>
            </a:extLst>
          </p:cNvPr>
          <p:cNvSpPr>
            <a:spLocks noChangeAspect="1" noChangeArrowheads="1"/>
          </p:cNvSpPr>
          <p:nvPr/>
        </p:nvSpPr>
        <p:spPr bwMode="auto">
          <a:xfrm>
            <a:off x="9030929" y="2971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a:extLst>
              <a:ext uri="{FF2B5EF4-FFF2-40B4-BE49-F238E27FC236}">
                <a16:creationId xmlns:a16="http://schemas.microsoft.com/office/drawing/2014/main" id="{E16CD39E-1364-73E6-6698-D4FB491E983A}"/>
              </a:ext>
            </a:extLst>
          </p:cNvPr>
          <p:cNvPicPr>
            <a:picLocks noChangeAspect="1"/>
          </p:cNvPicPr>
          <p:nvPr/>
        </p:nvPicPr>
        <p:blipFill>
          <a:blip r:embed="rId2"/>
          <a:stretch>
            <a:fillRect/>
          </a:stretch>
        </p:blipFill>
        <p:spPr>
          <a:xfrm>
            <a:off x="5791173" y="3124173"/>
            <a:ext cx="609653" cy="609653"/>
          </a:xfrm>
          <a:prstGeom prst="rect">
            <a:avLst/>
          </a:prstGeom>
        </p:spPr>
      </p:pic>
      <p:pic>
        <p:nvPicPr>
          <p:cNvPr id="26" name="Picture 25">
            <a:extLst>
              <a:ext uri="{FF2B5EF4-FFF2-40B4-BE49-F238E27FC236}">
                <a16:creationId xmlns:a16="http://schemas.microsoft.com/office/drawing/2014/main" id="{AC4D7D16-1225-5426-D367-4FDAF341F516}"/>
              </a:ext>
            </a:extLst>
          </p:cNvPr>
          <p:cNvPicPr>
            <a:picLocks noChangeAspect="1"/>
          </p:cNvPicPr>
          <p:nvPr/>
        </p:nvPicPr>
        <p:blipFill>
          <a:blip r:embed="rId3"/>
          <a:stretch>
            <a:fillRect/>
          </a:stretch>
        </p:blipFill>
        <p:spPr>
          <a:xfrm>
            <a:off x="5867380" y="3200380"/>
            <a:ext cx="457240" cy="457240"/>
          </a:xfrm>
          <a:prstGeom prst="rect">
            <a:avLst/>
          </a:prstGeom>
        </p:spPr>
      </p:pic>
      <p:sp>
        <p:nvSpPr>
          <p:cNvPr id="27" name="AutoShape 14" descr="Liver Disease - NIDDK">
            <a:extLst>
              <a:ext uri="{FF2B5EF4-FFF2-40B4-BE49-F238E27FC236}">
                <a16:creationId xmlns:a16="http://schemas.microsoft.com/office/drawing/2014/main" id="{0284A149-7E07-4B67-808B-CECBA52DA7D9}"/>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16" descr="Liver Disease - NIDDK">
            <a:extLst>
              <a:ext uri="{FF2B5EF4-FFF2-40B4-BE49-F238E27FC236}">
                <a16:creationId xmlns:a16="http://schemas.microsoft.com/office/drawing/2014/main" id="{1EC8CEB3-68E7-5B3A-4F40-7A0CFA092020}"/>
              </a:ext>
            </a:extLst>
          </p:cNvPr>
          <p:cNvSpPr>
            <a:spLocks noChangeAspect="1" noChangeArrowheads="1"/>
          </p:cNvSpPr>
          <p:nvPr/>
        </p:nvSpPr>
        <p:spPr bwMode="auto">
          <a:xfrm>
            <a:off x="6705600" y="403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a:extLst>
              <a:ext uri="{FF2B5EF4-FFF2-40B4-BE49-F238E27FC236}">
                <a16:creationId xmlns:a16="http://schemas.microsoft.com/office/drawing/2014/main" id="{6DB2683B-317B-2D1C-4EC3-7397AD52211F}"/>
              </a:ext>
            </a:extLst>
          </p:cNvPr>
          <p:cNvPicPr>
            <a:picLocks noChangeAspect="1"/>
          </p:cNvPicPr>
          <p:nvPr/>
        </p:nvPicPr>
        <p:blipFill>
          <a:blip r:embed="rId3"/>
          <a:stretch>
            <a:fillRect/>
          </a:stretch>
        </p:blipFill>
        <p:spPr>
          <a:xfrm>
            <a:off x="6019780" y="3352780"/>
            <a:ext cx="457240" cy="457240"/>
          </a:xfrm>
          <a:prstGeom prst="rect">
            <a:avLst/>
          </a:prstGeom>
        </p:spPr>
      </p:pic>
      <p:pic>
        <p:nvPicPr>
          <p:cNvPr id="30" name="Picture 29">
            <a:extLst>
              <a:ext uri="{FF2B5EF4-FFF2-40B4-BE49-F238E27FC236}">
                <a16:creationId xmlns:a16="http://schemas.microsoft.com/office/drawing/2014/main" id="{69FD66AB-D907-BD4F-2680-7C983BAF30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6629419" y="1799303"/>
            <a:ext cx="5562579" cy="4377660"/>
          </a:xfrm>
          <a:prstGeom prst="rect">
            <a:avLst/>
          </a:prstGeom>
        </p:spPr>
      </p:pic>
    </p:spTree>
    <p:extLst>
      <p:ext uri="{BB962C8B-B14F-4D97-AF65-F5344CB8AC3E}">
        <p14:creationId xmlns:p14="http://schemas.microsoft.com/office/powerpoint/2010/main" val="6795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20FC-3DF7-F71F-FC66-84276C6D50AA}"/>
              </a:ext>
            </a:extLst>
          </p:cNvPr>
          <p:cNvSpPr>
            <a:spLocks noGrp="1"/>
          </p:cNvSpPr>
          <p:nvPr>
            <p:ph type="title"/>
          </p:nvPr>
        </p:nvSpPr>
        <p:spPr>
          <a:xfrm>
            <a:off x="1451579" y="275303"/>
            <a:ext cx="9603275" cy="1148383"/>
          </a:xfrm>
        </p:spPr>
        <p:txBody>
          <a:bodyPr/>
          <a:lstStyle/>
          <a:p>
            <a:r>
              <a:rPr lang="en-IN" dirty="0">
                <a:solidFill>
                  <a:srgbClr val="7030A0"/>
                </a:solidFill>
                <a:latin typeface="Aptos" panose="020B0004020202020204" pitchFamily="34" charset="0"/>
              </a:rPr>
              <a:t>DATA SUMMARY</a:t>
            </a:r>
          </a:p>
        </p:txBody>
      </p:sp>
      <p:sp>
        <p:nvSpPr>
          <p:cNvPr id="3" name="Content Placeholder 2">
            <a:extLst>
              <a:ext uri="{FF2B5EF4-FFF2-40B4-BE49-F238E27FC236}">
                <a16:creationId xmlns:a16="http://schemas.microsoft.com/office/drawing/2014/main" id="{5CA4BD46-4406-6B41-1396-E99F2553E21D}"/>
              </a:ext>
            </a:extLst>
          </p:cNvPr>
          <p:cNvSpPr>
            <a:spLocks noGrp="1"/>
          </p:cNvSpPr>
          <p:nvPr>
            <p:ph idx="1"/>
          </p:nvPr>
        </p:nvSpPr>
        <p:spPr>
          <a:xfrm>
            <a:off x="1451579" y="875072"/>
            <a:ext cx="9603275" cy="548614"/>
          </a:xfrm>
        </p:spPr>
        <p:txBody>
          <a:bodyPr/>
          <a:lstStyle/>
          <a:p>
            <a:endParaRPr lang="en-US" sz="2400" dirty="0">
              <a:solidFill>
                <a:schemeClr val="accent2">
                  <a:lumMod val="75000"/>
                </a:schemeClr>
              </a:solidFill>
            </a:endParaRPr>
          </a:p>
          <a:p>
            <a:endParaRPr lang="en-IN" dirty="0"/>
          </a:p>
          <a:p>
            <a:pPr marL="0" indent="0">
              <a:buNone/>
            </a:pPr>
            <a:endParaRPr lang="en-IN" dirty="0"/>
          </a:p>
        </p:txBody>
      </p:sp>
      <p:pic>
        <p:nvPicPr>
          <p:cNvPr id="11" name="Picture 10">
            <a:extLst>
              <a:ext uri="{FF2B5EF4-FFF2-40B4-BE49-F238E27FC236}">
                <a16:creationId xmlns:a16="http://schemas.microsoft.com/office/drawing/2014/main" id="{29E4D209-A01E-5C79-921A-E7DAB80BA112}"/>
              </a:ext>
            </a:extLst>
          </p:cNvPr>
          <p:cNvPicPr>
            <a:picLocks noChangeAspect="1"/>
          </p:cNvPicPr>
          <p:nvPr/>
        </p:nvPicPr>
        <p:blipFill>
          <a:blip r:embed="rId2">
            <a:extLst>
              <a:ext uri="{28A0092B-C50C-407E-A947-70E740481C1C}">
                <a14:useLocalDpi xmlns:a14="http://schemas.microsoft.com/office/drawing/2010/main" val="0"/>
              </a:ext>
            </a:extLst>
          </a:blip>
          <a:srcRect l="11906" t="22294" r="7742" b="20446"/>
          <a:stretch/>
        </p:blipFill>
        <p:spPr>
          <a:xfrm>
            <a:off x="196771" y="1853756"/>
            <a:ext cx="11995230" cy="4014610"/>
          </a:xfrm>
          <a:prstGeom prst="rect">
            <a:avLst/>
          </a:prstGeom>
        </p:spPr>
      </p:pic>
    </p:spTree>
    <p:extLst>
      <p:ext uri="{BB962C8B-B14F-4D97-AF65-F5344CB8AC3E}">
        <p14:creationId xmlns:p14="http://schemas.microsoft.com/office/powerpoint/2010/main" val="273697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B829-B789-EB3B-537B-D0519A9238A4}"/>
              </a:ext>
            </a:extLst>
          </p:cNvPr>
          <p:cNvSpPr>
            <a:spLocks noGrp="1"/>
          </p:cNvSpPr>
          <p:nvPr>
            <p:ph type="title"/>
          </p:nvPr>
        </p:nvSpPr>
        <p:spPr>
          <a:xfrm>
            <a:off x="838200" y="365126"/>
            <a:ext cx="10221686" cy="1435779"/>
          </a:xfrm>
        </p:spPr>
        <p:txBody>
          <a:bodyPr>
            <a:normAutofit/>
          </a:bodyPr>
          <a:lstStyle/>
          <a:p>
            <a:r>
              <a:rPr lang="en-IN" dirty="0">
                <a:solidFill>
                  <a:schemeClr val="accent1"/>
                </a:solidFill>
              </a:rPr>
              <a:t>DATA PREPROCESSING</a:t>
            </a:r>
            <a:endParaRPr lang="en-IN" sz="3600" dirty="0">
              <a:solidFill>
                <a:schemeClr val="accent1"/>
              </a:solidFill>
              <a:latin typeface="+mn-lt"/>
            </a:endParaRPr>
          </a:p>
        </p:txBody>
      </p:sp>
      <p:sp>
        <p:nvSpPr>
          <p:cNvPr id="3" name="Content Placeholder 2">
            <a:extLst>
              <a:ext uri="{FF2B5EF4-FFF2-40B4-BE49-F238E27FC236}">
                <a16:creationId xmlns:a16="http://schemas.microsoft.com/office/drawing/2014/main" id="{572B975D-5CB6-F2FA-841F-F6B64645DE91}"/>
              </a:ext>
            </a:extLst>
          </p:cNvPr>
          <p:cNvSpPr>
            <a:spLocks noGrp="1"/>
          </p:cNvSpPr>
          <p:nvPr>
            <p:ph idx="1"/>
          </p:nvPr>
        </p:nvSpPr>
        <p:spPr>
          <a:xfrm>
            <a:off x="838200" y="162046"/>
            <a:ext cx="10515600" cy="6014917"/>
          </a:xfrm>
        </p:spPr>
        <p:txBody>
          <a:bodyPr/>
          <a:lstStyle/>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25E5825B-99C3-6F7E-BF26-4C4C31542E06}"/>
              </a:ext>
            </a:extLst>
          </p:cNvPr>
          <p:cNvPicPr>
            <a:picLocks noChangeAspect="1"/>
          </p:cNvPicPr>
          <p:nvPr/>
        </p:nvPicPr>
        <p:blipFill>
          <a:blip r:embed="rId2">
            <a:extLst>
              <a:ext uri="{28A0092B-C50C-407E-A947-70E740481C1C}">
                <a14:useLocalDpi xmlns:a14="http://schemas.microsoft.com/office/drawing/2010/main" val="0"/>
              </a:ext>
            </a:extLst>
          </a:blip>
          <a:srcRect l="16803" t="22953" r="38481" b="13079"/>
          <a:stretch/>
        </p:blipFill>
        <p:spPr>
          <a:xfrm>
            <a:off x="2064280" y="1795532"/>
            <a:ext cx="5451676" cy="4386805"/>
          </a:xfrm>
          <a:prstGeom prst="rect">
            <a:avLst/>
          </a:prstGeom>
        </p:spPr>
      </p:pic>
    </p:spTree>
    <p:extLst>
      <p:ext uri="{BB962C8B-B14F-4D97-AF65-F5344CB8AC3E}">
        <p14:creationId xmlns:p14="http://schemas.microsoft.com/office/powerpoint/2010/main" val="1599966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BC33-E460-D3D7-5893-7BA0AEBBCC51}"/>
              </a:ext>
            </a:extLst>
          </p:cNvPr>
          <p:cNvSpPr>
            <a:spLocks noGrp="1"/>
          </p:cNvSpPr>
          <p:nvPr>
            <p:ph type="title"/>
          </p:nvPr>
        </p:nvSpPr>
        <p:spPr>
          <a:xfrm>
            <a:off x="172720" y="286603"/>
            <a:ext cx="10982960" cy="1450757"/>
          </a:xfrm>
        </p:spPr>
        <p:txBody>
          <a:bodyPr/>
          <a:lstStyle/>
          <a:p>
            <a:r>
              <a:rPr lang="en-IN" dirty="0"/>
              <a:t>Missing Null values-</a:t>
            </a:r>
            <a:br>
              <a:rPr lang="en-IN" dirty="0"/>
            </a:br>
            <a:r>
              <a:rPr lang="en-IN" dirty="0"/>
              <a:t>null values have been filled  </a:t>
            </a:r>
          </a:p>
        </p:txBody>
      </p:sp>
      <p:pic>
        <p:nvPicPr>
          <p:cNvPr id="7" name="Content Placeholder 6">
            <a:extLst>
              <a:ext uri="{FF2B5EF4-FFF2-40B4-BE49-F238E27FC236}">
                <a16:creationId xmlns:a16="http://schemas.microsoft.com/office/drawing/2014/main" id="{0773BCF4-F489-5E76-B95B-DF53C4E703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216" t="22343" r="31531" b="34198"/>
          <a:stretch/>
        </p:blipFill>
        <p:spPr>
          <a:xfrm>
            <a:off x="172720" y="1782065"/>
            <a:ext cx="4094480" cy="4342385"/>
          </a:xfrm>
        </p:spPr>
      </p:pic>
      <p:pic>
        <p:nvPicPr>
          <p:cNvPr id="10" name="Picture 9">
            <a:extLst>
              <a:ext uri="{FF2B5EF4-FFF2-40B4-BE49-F238E27FC236}">
                <a16:creationId xmlns:a16="http://schemas.microsoft.com/office/drawing/2014/main" id="{0FA1CEE5-7B32-F917-B26B-F19EAADD7D0D}"/>
              </a:ext>
            </a:extLst>
          </p:cNvPr>
          <p:cNvPicPr>
            <a:picLocks noChangeAspect="1"/>
          </p:cNvPicPr>
          <p:nvPr/>
        </p:nvPicPr>
        <p:blipFill>
          <a:blip r:embed="rId3">
            <a:extLst>
              <a:ext uri="{28A0092B-C50C-407E-A947-70E740481C1C}">
                <a14:useLocalDpi xmlns:a14="http://schemas.microsoft.com/office/drawing/2010/main" val="0"/>
              </a:ext>
            </a:extLst>
          </a:blip>
          <a:srcRect l="12748" t="22198" r="27586" b="43282"/>
          <a:stretch/>
        </p:blipFill>
        <p:spPr>
          <a:xfrm>
            <a:off x="4389120" y="1879600"/>
            <a:ext cx="7274560" cy="2265680"/>
          </a:xfrm>
          <a:prstGeom prst="rect">
            <a:avLst/>
          </a:prstGeom>
        </p:spPr>
      </p:pic>
    </p:spTree>
    <p:extLst>
      <p:ext uri="{BB962C8B-B14F-4D97-AF65-F5344CB8AC3E}">
        <p14:creationId xmlns:p14="http://schemas.microsoft.com/office/powerpoint/2010/main" val="72959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AAD4-FA7A-C9CE-623D-1D5565B5D950}"/>
              </a:ext>
            </a:extLst>
          </p:cNvPr>
          <p:cNvSpPr>
            <a:spLocks noGrp="1"/>
          </p:cNvSpPr>
          <p:nvPr>
            <p:ph type="title"/>
          </p:nvPr>
        </p:nvSpPr>
        <p:spPr>
          <a:xfrm>
            <a:off x="838200" y="365125"/>
            <a:ext cx="10515600" cy="782955"/>
          </a:xfrm>
        </p:spPr>
        <p:txBody>
          <a:bodyPr/>
          <a:lstStyle/>
          <a:p>
            <a:r>
              <a:rPr lang="en-IN" dirty="0"/>
              <a:t>                   visualization</a:t>
            </a:r>
          </a:p>
        </p:txBody>
      </p:sp>
      <p:sp>
        <p:nvSpPr>
          <p:cNvPr id="3" name="Content Placeholder 2">
            <a:extLst>
              <a:ext uri="{FF2B5EF4-FFF2-40B4-BE49-F238E27FC236}">
                <a16:creationId xmlns:a16="http://schemas.microsoft.com/office/drawing/2014/main" id="{00ADC7AA-C489-4668-63E4-CED68117074E}"/>
              </a:ext>
            </a:extLst>
          </p:cNvPr>
          <p:cNvSpPr>
            <a:spLocks noGrp="1"/>
          </p:cNvSpPr>
          <p:nvPr>
            <p:ph idx="1"/>
          </p:nvPr>
        </p:nvSpPr>
        <p:spPr>
          <a:xfrm>
            <a:off x="436228" y="1046480"/>
            <a:ext cx="10917572" cy="5130484"/>
          </a:xfrm>
        </p:spPr>
        <p:txBody>
          <a:bodyPr/>
          <a:lstStyle/>
          <a:p>
            <a:r>
              <a:rPr lang="en-IN" sz="2800" b="1" dirty="0"/>
              <a:t>    histogram</a:t>
            </a:r>
          </a:p>
          <a:p>
            <a:pPr marL="0" indent="0">
              <a:buNone/>
            </a:pPr>
            <a:endParaRPr lang="en-IN" dirty="0"/>
          </a:p>
        </p:txBody>
      </p:sp>
      <p:pic>
        <p:nvPicPr>
          <p:cNvPr id="6" name="Picture 5">
            <a:extLst>
              <a:ext uri="{FF2B5EF4-FFF2-40B4-BE49-F238E27FC236}">
                <a16:creationId xmlns:a16="http://schemas.microsoft.com/office/drawing/2014/main" id="{0A3FA52E-85D3-F7EF-CC47-D0A029F68F95}"/>
              </a:ext>
            </a:extLst>
          </p:cNvPr>
          <p:cNvPicPr>
            <a:picLocks noChangeAspect="1"/>
          </p:cNvPicPr>
          <p:nvPr/>
        </p:nvPicPr>
        <p:blipFill>
          <a:blip r:embed="rId3">
            <a:extLst>
              <a:ext uri="{28A0092B-C50C-407E-A947-70E740481C1C}">
                <a14:useLocalDpi xmlns:a14="http://schemas.microsoft.com/office/drawing/2010/main" val="0"/>
              </a:ext>
            </a:extLst>
          </a:blip>
          <a:srcRect l="11647" t="22190" r="27232" b="24453"/>
          <a:stretch/>
        </p:blipFill>
        <p:spPr>
          <a:xfrm>
            <a:off x="1330960" y="1737360"/>
            <a:ext cx="9946640" cy="2952086"/>
          </a:xfrm>
          <a:prstGeom prst="rect">
            <a:avLst/>
          </a:prstGeom>
        </p:spPr>
      </p:pic>
      <p:sp>
        <p:nvSpPr>
          <p:cNvPr id="5" name="TextBox 4">
            <a:extLst>
              <a:ext uri="{FF2B5EF4-FFF2-40B4-BE49-F238E27FC236}">
                <a16:creationId xmlns:a16="http://schemas.microsoft.com/office/drawing/2014/main" id="{C364A5A8-5B11-5FFF-EC60-C5F46A68ED60}"/>
              </a:ext>
            </a:extLst>
          </p:cNvPr>
          <p:cNvSpPr txBox="1"/>
          <p:nvPr/>
        </p:nvSpPr>
        <p:spPr>
          <a:xfrm>
            <a:off x="520117" y="4911403"/>
            <a:ext cx="11442584"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mj-lt"/>
              </a:rPr>
              <a:t>This histogram provides insights into the distribution of important numerical features like liver enzyme levels and age. Understanding these distributions aids in selecting the right preprocessing techniques.</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5198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241-7DD2-26ED-0B23-0F91536D25EA}"/>
              </a:ext>
            </a:extLst>
          </p:cNvPr>
          <p:cNvSpPr>
            <a:spLocks noGrp="1"/>
          </p:cNvSpPr>
          <p:nvPr>
            <p:ph type="title"/>
          </p:nvPr>
        </p:nvSpPr>
        <p:spPr>
          <a:xfrm>
            <a:off x="1097280" y="1018572"/>
            <a:ext cx="10058400" cy="266218"/>
          </a:xfrm>
        </p:spPr>
        <p:txBody>
          <a:bodyPr>
            <a:normAutofit fontScale="90000"/>
          </a:bodyPr>
          <a:lstStyle/>
          <a:p>
            <a:r>
              <a:rPr lang="en-IN" dirty="0">
                <a:solidFill>
                  <a:schemeClr val="accent2">
                    <a:lumMod val="75000"/>
                  </a:schemeClr>
                </a:solidFill>
              </a:rPr>
              <a:t>Age group of patients</a:t>
            </a:r>
          </a:p>
        </p:txBody>
      </p:sp>
      <p:pic>
        <p:nvPicPr>
          <p:cNvPr id="8" name="Content Placeholder 7">
            <a:extLst>
              <a:ext uri="{FF2B5EF4-FFF2-40B4-BE49-F238E27FC236}">
                <a16:creationId xmlns:a16="http://schemas.microsoft.com/office/drawing/2014/main" id="{93D7AD89-D1A5-4CE5-E3C9-8164F45D42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7296" t="9636" r="29813" b="21596"/>
          <a:stretch/>
        </p:blipFill>
        <p:spPr>
          <a:xfrm>
            <a:off x="150471" y="1737361"/>
            <a:ext cx="11725154" cy="2683638"/>
          </a:xfrm>
        </p:spPr>
      </p:pic>
      <p:sp>
        <p:nvSpPr>
          <p:cNvPr id="6" name="TextBox 5">
            <a:extLst>
              <a:ext uri="{FF2B5EF4-FFF2-40B4-BE49-F238E27FC236}">
                <a16:creationId xmlns:a16="http://schemas.microsoft.com/office/drawing/2014/main" id="{7FE235ED-2A3C-1F14-36ED-1C949D3BBB28}"/>
              </a:ext>
            </a:extLst>
          </p:cNvPr>
          <p:cNvSpPr txBox="1"/>
          <p:nvPr/>
        </p:nvSpPr>
        <p:spPr>
          <a:xfrm>
            <a:off x="989901" y="4588779"/>
            <a:ext cx="9522792" cy="1754326"/>
          </a:xfrm>
          <a:prstGeom prst="rect">
            <a:avLst/>
          </a:prstGeom>
          <a:noFill/>
        </p:spPr>
        <p:txBody>
          <a:bodyPr wrap="square">
            <a:spAutoFit/>
          </a:bodyPr>
          <a:lstStyle/>
          <a:p>
            <a:pPr>
              <a:buFont typeface="+mj-lt"/>
              <a:buAutoNum type="arabicPeriod"/>
            </a:pPr>
            <a:r>
              <a:rPr lang="en-US" b="1" dirty="0"/>
              <a:t>Age</a:t>
            </a:r>
            <a:r>
              <a:rPr lang="en-US" dirty="0"/>
              <a:t>: Shows the distribution of patients' ages.</a:t>
            </a:r>
          </a:p>
          <a:p>
            <a:pPr>
              <a:buFont typeface="+mj-lt"/>
              <a:buAutoNum type="arabicPeriod"/>
            </a:pPr>
            <a:r>
              <a:rPr lang="en-US" b="1" dirty="0"/>
              <a:t>Albumin</a:t>
            </a:r>
            <a:r>
              <a:rPr lang="en-US" dirty="0"/>
              <a:t>: Displays the distribution of albumin levels in the dataset.</a:t>
            </a:r>
          </a:p>
          <a:p>
            <a:pPr>
              <a:buFont typeface="+mj-lt"/>
              <a:buAutoNum type="arabicPeriod"/>
            </a:pPr>
            <a:r>
              <a:rPr lang="en-US" b="1" dirty="0"/>
              <a:t>Cholesterol</a:t>
            </a:r>
            <a:r>
              <a:rPr lang="en-US" dirty="0"/>
              <a:t>: Represents the cholesterol distribution among the patients.</a:t>
            </a:r>
          </a:p>
          <a:p>
            <a:pPr>
              <a:buFont typeface="+mj-lt"/>
              <a:buAutoNum type="arabicPeriod"/>
            </a:pPr>
            <a:r>
              <a:rPr lang="en-US" b="1" dirty="0"/>
              <a:t>Protein</a:t>
            </a:r>
            <a:r>
              <a:rPr lang="en-US" dirty="0"/>
              <a:t>: Depicts the distribution of protein levels.</a:t>
            </a:r>
          </a:p>
          <a:p>
            <a:r>
              <a:rPr lang="en-US" dirty="0"/>
              <a:t>These plots provide insights into the spread and central tendency of the data, aiding in further analysis and model building.</a:t>
            </a:r>
          </a:p>
        </p:txBody>
      </p:sp>
    </p:spTree>
    <p:extLst>
      <p:ext uri="{BB962C8B-B14F-4D97-AF65-F5344CB8AC3E}">
        <p14:creationId xmlns:p14="http://schemas.microsoft.com/office/powerpoint/2010/main" val="23418943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4" row="3">
    <wetp:webextensionref xmlns:r="http://schemas.openxmlformats.org/officeDocument/2006/relationships" r:id="rId1"/>
  </wetp:taskpane>
  <wetp:taskpane dockstate="right" visibility="0" width="525" row="4">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D4A15FB-5434-405F-AE84-7F4CD0A0EBE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2EDF74B-176D-470F-8B5F-DCD6D914574A}">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1191</TotalTime>
  <Words>920</Words>
  <Application>Microsoft Office PowerPoint</Application>
  <PresentationFormat>Widescreen</PresentationFormat>
  <Paragraphs>78</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Aptos</vt:lpstr>
      <vt:lpstr>Arial</vt:lpstr>
      <vt:lpstr>Arial Black</vt:lpstr>
      <vt:lpstr>Bell MT</vt:lpstr>
      <vt:lpstr>Book Antiqua</vt:lpstr>
      <vt:lpstr>Calibri</vt:lpstr>
      <vt:lpstr>Calibri Light</vt:lpstr>
      <vt:lpstr>Google Sans</vt:lpstr>
      <vt:lpstr>source-serif-pro</vt:lpstr>
      <vt:lpstr>Wingdings</vt:lpstr>
      <vt:lpstr>Retrospect</vt:lpstr>
      <vt:lpstr>                  PREDICT  LIVER DISEASE  </vt:lpstr>
      <vt:lpstr>GROUP- IV </vt:lpstr>
      <vt:lpstr>Content</vt:lpstr>
      <vt:lpstr>INTRODUCTION</vt:lpstr>
      <vt:lpstr>DATA SUMMARY</vt:lpstr>
      <vt:lpstr>DATA PREPROCESSING</vt:lpstr>
      <vt:lpstr>Missing Null values- null values have been filled  </vt:lpstr>
      <vt:lpstr>                   visualization</vt:lpstr>
      <vt:lpstr>Age group of patients</vt:lpstr>
      <vt:lpstr>     Bar plot Gender based on protein intake</vt:lpstr>
      <vt:lpstr>Protein in sex </vt:lpstr>
      <vt:lpstr>MODEL BUILDING</vt:lpstr>
      <vt:lpstr>Model Accuracy Comparison </vt:lpstr>
      <vt:lpstr>Pandas profiling report</vt:lpstr>
      <vt:lpstr>Prediction of liver  disease</vt:lpstr>
      <vt:lpstr>Important of  prediction liver diseases</vt:lpstr>
      <vt:lpstr>Deployment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Prafull Patil</dc:creator>
  <cp:lastModifiedBy>Arunkumar yadav</cp:lastModifiedBy>
  <cp:revision>9</cp:revision>
  <dcterms:created xsi:type="dcterms:W3CDTF">2024-10-16T18:52:47Z</dcterms:created>
  <dcterms:modified xsi:type="dcterms:W3CDTF">2024-10-23T15:05:02Z</dcterms:modified>
</cp:coreProperties>
</file>