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80" r:id="rId3"/>
    <p:sldId id="283" r:id="rId4"/>
    <p:sldId id="281" r:id="rId5"/>
    <p:sldId id="282" r:id="rId6"/>
    <p:sldId id="260" r:id="rId7"/>
    <p:sldId id="273" r:id="rId8"/>
    <p:sldId id="274" r:id="rId9"/>
    <p:sldId id="258" r:id="rId10"/>
    <p:sldId id="262" r:id="rId11"/>
    <p:sldId id="275" r:id="rId12"/>
    <p:sldId id="263" r:id="rId13"/>
    <p:sldId id="276" r:id="rId14"/>
    <p:sldId id="264" r:id="rId15"/>
    <p:sldId id="277" r:id="rId16"/>
    <p:sldId id="265" r:id="rId17"/>
    <p:sldId id="278" r:id="rId18"/>
    <p:sldId id="284" r:id="rId19"/>
    <p:sldId id="266" r:id="rId20"/>
    <p:sldId id="267" r:id="rId21"/>
    <p:sldId id="268" r:id="rId22"/>
    <p:sldId id="259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CEB51-21AC-4CA8-8DA5-04099CC50214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B721B-3C2E-4D9E-A4AA-B99D093919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44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13f4fa40d_0_2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113f4fa4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13f4fa40d_0_4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113f4fa40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B622-14EA-4692-8B8C-B65C566B0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0614A-61F1-4272-B5F4-C2B247A48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7FB0-5C68-49AE-9A8C-BC38261F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DA06-D7BE-4C1A-B325-806A0601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2BE6-730A-4A96-97D3-2C69390F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16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8186-BC45-418C-9809-3F1C988F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C3719-D59D-42D0-BA57-4EFF0ED6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F0D7-F804-4E21-8583-70213DE9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0153-7747-4099-B62E-BF338FBF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0BF7-9B0F-4B2C-944B-26D07091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23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A2F11-1ACB-425D-AA43-4F99BA569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0A8AC-9DD0-443D-9113-9DB6D04C1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64E1-FCB8-4DA4-AB66-B2F8015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F4C7-A237-489D-924E-12E1D029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00BD-8219-4D11-BB69-87D07A99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0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BB5B-EE42-419E-9410-2C7FE678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508E-56D6-4737-A41B-B00426FB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B846-5A71-4555-B51F-E7745700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2A36-06DE-4FB1-B030-358CA67B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8AC6-9BBD-4FE4-9E83-8A805B21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15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CE9A-9881-433C-99C0-5742F8D7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D3FFD-3610-4140-A890-CB2DFDF9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C6CD-C3B1-4427-8A2F-BFB7C4B7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CA71-6069-43A8-80BB-F666BA28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284F-D525-4B0A-9AC6-09021D6F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5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AD49-EC86-4AB7-8D3F-9F22F4E2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D6A2-A662-4D38-9F94-7A08EA4C6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3E3B3-9F19-4E60-B98A-2D06D1A3C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A8FCA-5494-430F-B16C-F2FA6C77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7E9BC-F89A-4BC3-A848-5DFACDDB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C203D-1166-4ECB-A10F-6DEBE34F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EFA1-C4FE-428D-AD1E-46553D90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7578-51BA-4F9C-83DD-2FD75E70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B9C53-53BE-4347-92BB-E0D859B05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F585B-5C19-41FC-A481-5DE7A6BAA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D7FB3-DCFC-4023-BD83-6443594D2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58F26-C6D1-462A-8769-0CE4BDF5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FC7B4-C84D-4A79-AAA6-F0253B48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C6FB9-D307-4DD6-A63C-F2CDF539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43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B158-C461-44AA-96FA-48F8B7B9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57D94-9CF6-4F32-990E-30A2829C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A0E0F-4ABA-4993-9157-8EBC99F5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B26C0-69F1-426D-81C1-020963E4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66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3F9BA-CB88-4279-8F8E-29D62A24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C2FCE-CD21-4968-ADAA-86ACDA9A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0EA9-F848-4CA3-8C4A-54EB3499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84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1001-3322-43A8-BE15-EFE2F3EA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EA4B-14D0-48B7-8295-EEADD9B9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047EE-D33B-4887-8455-FAC6893B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E708D-E020-4DA7-9275-DAE4168D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0EE9B-12F7-4D2D-96FD-0A99A5A3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ABE1B-5274-49AC-848A-88986701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10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B996-6D95-4A30-9864-E3190488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E5888-E8C8-477C-9276-1CD25796A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7253-0A31-4677-BE44-869B94E77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1072-03E8-45A7-8C6B-284E2615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1FDC8-CF30-4418-BFE2-EA2A063E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6AC89-5105-49FC-8424-13F352DB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45EA1-8B4E-445A-BE03-563D4E06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F74B4-0F46-4CB0-9B96-BE0D4F3A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7091-2CB6-4990-A2EF-0435D44E3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3266-B7AB-4DE8-BE10-884FEE057E31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E438D-55B3-470B-9277-61E73853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35F3-47AE-4554-8B54-506D777D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8F71-29E3-4665-AB0D-B3EA5BF1E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8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D810-C38C-415F-B519-F6D8C885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temporal dependencies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45E4-87FE-4654-B534-09512628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observe that there are no long-term dependencies in the data. </a:t>
            </a:r>
          </a:p>
          <a:p>
            <a:r>
              <a:rPr lang="en-IN" dirty="0"/>
              <a:t>There is no such corelation in data of pollution values over the month over the week</a:t>
            </a:r>
          </a:p>
          <a:p>
            <a:r>
              <a:rPr lang="en-IN" dirty="0"/>
              <a:t>However, we do observe some short-term dependencies where the data follows a particular distribution over the day. </a:t>
            </a:r>
          </a:p>
          <a:p>
            <a:r>
              <a:rPr lang="en-IN" dirty="0"/>
              <a:t>For example, we see a daily dip in pollution at Hour 15</a:t>
            </a:r>
          </a:p>
          <a:p>
            <a:endParaRPr lang="en-IN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608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E3C7A-83E4-44F0-B1B7-820413E3E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11" y="2256909"/>
            <a:ext cx="6240641" cy="3729164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D22182C-90A7-4FDE-BF50-AD2A7D75F0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687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Hourly average pollution values over Dec 2020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46B85-CBD3-4983-AEB7-64386893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774" y="2375544"/>
            <a:ext cx="6010341" cy="3610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1E0A63-BE7F-4F8D-9A00-F2B809373913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6E258-B163-4D80-B775-B455FD51D80F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299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B0FA02-2818-4C45-8CF6-D9DDBBAB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0" y="2193171"/>
            <a:ext cx="5643246" cy="372916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D22182C-90A7-4FDE-BF50-AD2A7D75F0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687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Hourly average pollution values over Dec 2020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C4092-D21D-4144-AA5A-ABDC96A6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93" y="2503966"/>
            <a:ext cx="5906944" cy="3491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35B66D-0D04-4A49-BF9C-DB8697662DC0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3E7F2-C2E7-479E-8AE9-83A7DBF0D5FC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780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251DD8-3146-4934-9FA7-B5B2FC436D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772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Hourly average pollution values over Dec 2020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CFE53F-62DB-42D2-A316-232D7CB46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906" y="2320851"/>
            <a:ext cx="5059260" cy="328408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4837E-55FE-4807-80BD-06BB83FF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622" y="2198745"/>
            <a:ext cx="5901490" cy="3528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2C4B4-DD5D-4065-B78E-BFA3B194BC9E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05707-6559-4A34-A312-03182AD8230D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061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2017E0-8DD0-4548-B4A2-8E8E0ED2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5790"/>
            <a:ext cx="5178296" cy="351421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6251DD8-3146-4934-9FA7-B5B2FC436D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772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Hourly average pollution values over Dec 2020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4A105E-0571-4DC1-9E38-4738A0472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668" y="2545546"/>
            <a:ext cx="5946213" cy="3528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00E569-9C46-4AA8-B878-5431AB52A0FF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4FC8D-9E74-4105-B716-C77BEFCF74DF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25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388AA5-F7EB-4546-AA2D-DCBCEF29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6" y="2192023"/>
            <a:ext cx="5398521" cy="361335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BFD687-B7DA-4567-AB01-8EF148F2D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809" y="365125"/>
            <a:ext cx="11047227" cy="130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Hourly average pollution values over Jan 2021</a:t>
            </a:r>
            <a:endParaRPr lang="en-CA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9B7D481-EB92-420E-B6E6-D0A5ED557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1695" y="2230871"/>
            <a:ext cx="5905703" cy="35745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820DCB-F9AB-4D7C-A9E7-26EB7B40EEE7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C198E-9FAD-43EF-B5AB-4CD7B741C27E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68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3A834-882C-48A8-9E5B-829AC8033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22" y="2255818"/>
            <a:ext cx="5468278" cy="3613353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BFD687-B7DA-4567-AB01-8EF148F2D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809" y="365125"/>
            <a:ext cx="11047227" cy="130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Hourly average pollution values over Jan 2021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74509-525B-49DE-AC95-1879A7DC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5818"/>
            <a:ext cx="5905701" cy="3604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CA883C-40D6-452B-B645-EA13C3076835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B5C19-DB7D-48AD-9997-BF9D74C65D4C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27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2B6676-0856-47B1-A2EF-4822732C1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00" y="2273954"/>
            <a:ext cx="5520992" cy="37137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E398030-6C20-4D3D-8C19-EA247304E8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38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Hourly average pollution values over Jan 2021</a:t>
            </a:r>
            <a:endParaRPr lang="en-CA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7233611-9F17-4C75-AEBC-D89274EA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492" y="2432679"/>
            <a:ext cx="6229298" cy="3554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80BEDD-87F3-426A-8AD1-A42A6CB13CFD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58BD0-2F2E-4AC1-AFD1-D675933E4C3E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891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900768-B0D8-46B5-8E8E-3787B5C5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1" y="2252690"/>
            <a:ext cx="5520992" cy="37057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E398030-6C20-4D3D-8C19-EA247304E8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38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Hourly average pollution values over Jan 2021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B6572D-F8D1-4776-A80F-84C20786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7397"/>
            <a:ext cx="5943600" cy="3596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DC3C35-125B-424E-8297-D006FFAA9246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8D7E2-29D7-4731-B543-9ABC902F6541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783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/>
        </p:nvSpPr>
        <p:spPr>
          <a:xfrm>
            <a:off x="763920" y="285840"/>
            <a:ext cx="1084680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Hourly average PM 2.5 Nov 2020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80" y="2442240"/>
            <a:ext cx="5862240" cy="355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1840" y="2418120"/>
            <a:ext cx="5898600" cy="36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1286640" y="1766160"/>
            <a:ext cx="34444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Buses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7127280" y="1739520"/>
            <a:ext cx="34444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5" y="3473750"/>
            <a:ext cx="3285675" cy="2177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0300" y="3549950"/>
            <a:ext cx="3131219" cy="18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/>
          <p:nvPr/>
        </p:nvSpPr>
        <p:spPr>
          <a:xfrm>
            <a:off x="614221" y="923875"/>
            <a:ext cx="1959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Bus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3698277" y="901325"/>
            <a:ext cx="21213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230525" y="57600"/>
            <a:ext cx="108468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Hourly average PM 2.5 Nov 2020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4150" y="1427321"/>
            <a:ext cx="2454342" cy="187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09458" y="1397450"/>
            <a:ext cx="2768592" cy="185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14500" y="3614600"/>
            <a:ext cx="2841475" cy="19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09542" y="3614612"/>
            <a:ext cx="2682458" cy="190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7075" y="1364399"/>
            <a:ext cx="3120211" cy="192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65811" y="1351325"/>
            <a:ext cx="3139564" cy="19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/>
          <p:nvPr/>
        </p:nvSpPr>
        <p:spPr>
          <a:xfrm>
            <a:off x="6862621" y="923875"/>
            <a:ext cx="1959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Bus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9946677" y="901325"/>
            <a:ext cx="21213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FD5D-877E-4B35-91ED-310B1EB8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ConvLSTM</a:t>
            </a:r>
            <a:r>
              <a:rPr lang="en-IN" dirty="0"/>
              <a:t> for data interpolation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78093-F706-4D11-BFF1-4C23AA67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59" y="1563098"/>
            <a:ext cx="8938548" cy="48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5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1113f4fa40d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55" y="2028245"/>
            <a:ext cx="3318225" cy="19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113f4fa40d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1625" y="2028250"/>
            <a:ext cx="3300864" cy="19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113f4fa40d_0_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4500" y="4349099"/>
            <a:ext cx="3170450" cy="1944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113f4fa40d_0_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95194" y="4511110"/>
            <a:ext cx="3318506" cy="1820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113f4fa40d_0_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7295" y="2140262"/>
            <a:ext cx="2483462" cy="169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113f4fa40d_0_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87631" y="2077277"/>
            <a:ext cx="2896814" cy="18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113f4fa40d_0_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27750" y="4405150"/>
            <a:ext cx="2483449" cy="174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113f4fa40d_0_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276575" y="4399650"/>
            <a:ext cx="2896824" cy="178008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113f4fa40d_0_22"/>
          <p:cNvSpPr txBox="1"/>
          <p:nvPr/>
        </p:nvSpPr>
        <p:spPr>
          <a:xfrm>
            <a:off x="230525" y="57600"/>
            <a:ext cx="108468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Hourly average PM 2.5 </a:t>
            </a:r>
            <a:r>
              <a:rPr lang="en-IN" sz="4400"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lang="en-IN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2020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113f4fa40d_0_22"/>
          <p:cNvSpPr/>
          <p:nvPr/>
        </p:nvSpPr>
        <p:spPr>
          <a:xfrm>
            <a:off x="309421" y="1381075"/>
            <a:ext cx="1959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Bus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113f4fa40d_0_22"/>
          <p:cNvSpPr/>
          <p:nvPr/>
        </p:nvSpPr>
        <p:spPr>
          <a:xfrm>
            <a:off x="3393477" y="1358525"/>
            <a:ext cx="21213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113f4fa40d_0_22"/>
          <p:cNvSpPr/>
          <p:nvPr/>
        </p:nvSpPr>
        <p:spPr>
          <a:xfrm>
            <a:off x="6557821" y="1381075"/>
            <a:ext cx="1959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Bus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113f4fa40d_0_22"/>
          <p:cNvSpPr/>
          <p:nvPr/>
        </p:nvSpPr>
        <p:spPr>
          <a:xfrm>
            <a:off x="9641877" y="1358525"/>
            <a:ext cx="21213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1113f4fa40d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77" y="2192045"/>
            <a:ext cx="2905600" cy="19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113f4fa40d_0_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9850" y="2154725"/>
            <a:ext cx="3444474" cy="2084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113f4fa40d_0_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75" y="4289125"/>
            <a:ext cx="3074554" cy="22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113f4fa40d_0_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20030" y="4289125"/>
            <a:ext cx="3320496" cy="226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113f4fa40d_0_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46999" y="2231725"/>
            <a:ext cx="2488373" cy="18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113f4fa40d_0_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35534" y="2310673"/>
            <a:ext cx="2807715" cy="1771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113f4fa40d_0_4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00550" y="4335800"/>
            <a:ext cx="2393833" cy="18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113f4fa40d_0_4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14427" y="4363131"/>
            <a:ext cx="2577098" cy="179613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113f4fa40d_0_45"/>
          <p:cNvSpPr txBox="1"/>
          <p:nvPr/>
        </p:nvSpPr>
        <p:spPr>
          <a:xfrm>
            <a:off x="230525" y="57600"/>
            <a:ext cx="108468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Hourly average PM 2.5 </a:t>
            </a:r>
            <a:r>
              <a:rPr lang="en-IN" sz="4400">
                <a:latin typeface="Calibri"/>
                <a:ea typeface="Calibri"/>
                <a:cs typeface="Calibri"/>
                <a:sym typeface="Calibri"/>
              </a:rPr>
              <a:t>Jan</a:t>
            </a:r>
            <a:r>
              <a:rPr lang="en-IN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en-IN" sz="44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113f4fa40d_0_45"/>
          <p:cNvSpPr/>
          <p:nvPr/>
        </p:nvSpPr>
        <p:spPr>
          <a:xfrm>
            <a:off x="309421" y="1381075"/>
            <a:ext cx="1959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Bus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113f4fa40d_0_45"/>
          <p:cNvSpPr/>
          <p:nvPr/>
        </p:nvSpPr>
        <p:spPr>
          <a:xfrm>
            <a:off x="3393477" y="1358525"/>
            <a:ext cx="21213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113f4fa40d_0_45"/>
          <p:cNvSpPr/>
          <p:nvPr/>
        </p:nvSpPr>
        <p:spPr>
          <a:xfrm>
            <a:off x="6557821" y="1381075"/>
            <a:ext cx="1959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Bus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113f4fa40d_0_45"/>
          <p:cNvSpPr/>
          <p:nvPr/>
        </p:nvSpPr>
        <p:spPr>
          <a:xfrm>
            <a:off x="9641877" y="1358525"/>
            <a:ext cx="21213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sensors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EF0C-3EA1-4C3C-B9C2-E993D97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74" y="397134"/>
            <a:ext cx="10575852" cy="1261546"/>
          </a:xfrm>
        </p:spPr>
        <p:txBody>
          <a:bodyPr/>
          <a:lstStyle/>
          <a:p>
            <a:r>
              <a:rPr lang="en-IN" dirty="0"/>
              <a:t>Daily </a:t>
            </a:r>
            <a:r>
              <a:rPr lang="en-IN" dirty="0" err="1"/>
              <a:t>Avg</a:t>
            </a:r>
            <a:r>
              <a:rPr lang="en-IN" dirty="0"/>
              <a:t> pollution distribution over month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4BAB3-8972-495D-A02B-994A286B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64" y="2273355"/>
            <a:ext cx="5451670" cy="374467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DCA78-BA49-4D88-9C20-EF874734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019" y="2273355"/>
            <a:ext cx="5321138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2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D80B95-81A8-4FDC-8FF2-DA46BE04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8" y="2368495"/>
            <a:ext cx="4969579" cy="3277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4D6C2-CA4A-46D5-A440-2B5727CA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97" y="2368495"/>
            <a:ext cx="6947723" cy="38805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F93C06-0D0F-48E9-AAA6-F927BB8D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Daily </a:t>
            </a:r>
            <a:r>
              <a:rPr lang="en-IN" dirty="0" err="1"/>
              <a:t>Avg</a:t>
            </a:r>
            <a:r>
              <a:rPr lang="en-IN" dirty="0"/>
              <a:t> pollution distribution over month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09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A5E0-E864-4EB9-AC3E-E4B45D88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Code for ConvLSTM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FF727-5670-491D-B662-93B0A0A1A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231" y="1990271"/>
            <a:ext cx="11147537" cy="403839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3210E6-A053-463A-85EE-8904CAD75F0D}"/>
              </a:ext>
            </a:extLst>
          </p:cNvPr>
          <p:cNvSpPr/>
          <p:nvPr/>
        </p:nvSpPr>
        <p:spPr>
          <a:xfrm>
            <a:off x="747822" y="4550735"/>
            <a:ext cx="10696354" cy="931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83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DAC7-D2D8-48DA-B8A3-518E23C1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Comparing </a:t>
            </a:r>
            <a:r>
              <a:rPr lang="en-IN" dirty="0" err="1"/>
              <a:t>ConvLSTM</a:t>
            </a:r>
            <a:r>
              <a:rPr lang="en-IN" dirty="0"/>
              <a:t> with GCN</a:t>
            </a:r>
            <a:endParaRPr lang="en-CA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D0600A-9BDF-4E97-A90B-10DCE6272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187803"/>
              </p:ext>
            </p:extLst>
          </p:nvPr>
        </p:nvGraphicFramePr>
        <p:xfrm>
          <a:off x="871870" y="1825625"/>
          <a:ext cx="10481930" cy="263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386">
                  <a:extLst>
                    <a:ext uri="{9D8B030D-6E8A-4147-A177-3AD203B41FA5}">
                      <a16:colId xmlns:a16="http://schemas.microsoft.com/office/drawing/2014/main" val="106526326"/>
                    </a:ext>
                  </a:extLst>
                </a:gridCol>
                <a:gridCol w="2096386">
                  <a:extLst>
                    <a:ext uri="{9D8B030D-6E8A-4147-A177-3AD203B41FA5}">
                      <a16:colId xmlns:a16="http://schemas.microsoft.com/office/drawing/2014/main" val="2092869127"/>
                    </a:ext>
                  </a:extLst>
                </a:gridCol>
                <a:gridCol w="2096386">
                  <a:extLst>
                    <a:ext uri="{9D8B030D-6E8A-4147-A177-3AD203B41FA5}">
                      <a16:colId xmlns:a16="http://schemas.microsoft.com/office/drawing/2014/main" val="378894050"/>
                    </a:ext>
                  </a:extLst>
                </a:gridCol>
                <a:gridCol w="2096386">
                  <a:extLst>
                    <a:ext uri="{9D8B030D-6E8A-4147-A177-3AD203B41FA5}">
                      <a16:colId xmlns:a16="http://schemas.microsoft.com/office/drawing/2014/main" val="2856086223"/>
                    </a:ext>
                  </a:extLst>
                </a:gridCol>
                <a:gridCol w="2096386">
                  <a:extLst>
                    <a:ext uri="{9D8B030D-6E8A-4147-A177-3AD203B41FA5}">
                      <a16:colId xmlns:a16="http://schemas.microsoft.com/office/drawing/2014/main" val="1523926333"/>
                    </a:ext>
                  </a:extLst>
                </a:gridCol>
              </a:tblGrid>
              <a:tr h="377028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RMSE _100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Test RMSE _100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Train RMSE _full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Test RMSE _full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69147"/>
                  </a:ext>
                </a:extLst>
              </a:tr>
              <a:tr h="377028">
                <a:tc>
                  <a:txBody>
                    <a:bodyPr/>
                    <a:lstStyle/>
                    <a:p>
                      <a:r>
                        <a:rPr lang="en-IN" dirty="0"/>
                        <a:t>GPR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29.76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30.41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3433.04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29.74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09338"/>
                  </a:ext>
                </a:extLst>
              </a:tr>
              <a:tr h="377028">
                <a:tc>
                  <a:txBody>
                    <a:bodyPr/>
                    <a:lstStyle/>
                    <a:p>
                      <a:r>
                        <a:rPr lang="en-IN" dirty="0"/>
                        <a:t>Variational GPR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32.42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33.05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1053.88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30.63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13302"/>
                  </a:ext>
                </a:extLst>
              </a:tr>
              <a:tr h="377028">
                <a:tc>
                  <a:txBody>
                    <a:bodyPr/>
                    <a:lstStyle/>
                    <a:p>
                      <a:r>
                        <a:rPr lang="en-IN" dirty="0"/>
                        <a:t>ANN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47.04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47.51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141.42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32.49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05938"/>
                  </a:ext>
                </a:extLst>
              </a:tr>
              <a:tr h="377028">
                <a:tc>
                  <a:txBody>
                    <a:bodyPr/>
                    <a:lstStyle/>
                    <a:p>
                      <a:r>
                        <a:rPr lang="en-IN" dirty="0" err="1"/>
                        <a:t>GraphSage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35.45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4891.81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34.15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14688"/>
                  </a:ext>
                </a:extLst>
              </a:tr>
              <a:tr h="377028">
                <a:tc>
                  <a:txBody>
                    <a:bodyPr/>
                    <a:lstStyle/>
                    <a:p>
                      <a:r>
                        <a:rPr lang="en-IN" dirty="0"/>
                        <a:t>GCN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109.95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4.22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16388"/>
                  </a:ext>
                </a:extLst>
              </a:tr>
              <a:tr h="377028">
                <a:tc>
                  <a:txBody>
                    <a:bodyPr/>
                    <a:lstStyle/>
                    <a:p>
                      <a:r>
                        <a:rPr lang="en-IN" dirty="0" err="1"/>
                        <a:t>ConvLSTM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51.41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181.72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2.79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19148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BF752AF-8E1F-47F6-984B-EFF9706B410E}"/>
              </a:ext>
            </a:extLst>
          </p:cNvPr>
          <p:cNvSpPr/>
          <p:nvPr/>
        </p:nvSpPr>
        <p:spPr>
          <a:xfrm>
            <a:off x="744279" y="3668233"/>
            <a:ext cx="10696354" cy="931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5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160D-240E-4C26-BE07-179B4CEB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ConvLSTM</a:t>
            </a:r>
            <a:r>
              <a:rPr lang="en-IN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13BF-FAE6-4C7F-8933-61CD4B8E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preserves temporal dependencies apart from the spatial ones</a:t>
            </a:r>
          </a:p>
          <a:p>
            <a:r>
              <a:rPr lang="en-IN" dirty="0"/>
              <a:t>GCN only incorporated spatial data</a:t>
            </a:r>
          </a:p>
          <a:p>
            <a:r>
              <a:rPr lang="en-IN" dirty="0"/>
              <a:t>The forecaster in </a:t>
            </a:r>
            <a:r>
              <a:rPr lang="en-IN" dirty="0" err="1"/>
              <a:t>ConvLSTM</a:t>
            </a:r>
            <a:r>
              <a:rPr lang="en-IN" dirty="0"/>
              <a:t> can interpolate data in the same time slot as well as predict values in the next time slot.</a:t>
            </a:r>
          </a:p>
          <a:p>
            <a:r>
              <a:rPr lang="en-IN" dirty="0" err="1"/>
              <a:t>ConvLSTM</a:t>
            </a:r>
            <a:r>
              <a:rPr lang="en-IN" dirty="0"/>
              <a:t> helps us to explore temporal relations within a day as well as across days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244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F46-B151-4EF4-8CBE-371A081D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70" y="285897"/>
            <a:ext cx="10846981" cy="1325563"/>
          </a:xfrm>
        </p:spPr>
        <p:txBody>
          <a:bodyPr/>
          <a:lstStyle/>
          <a:p>
            <a:r>
              <a:rPr lang="en-IN" dirty="0"/>
              <a:t>Hourly average pollution values over Nov 2020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B315C7-65EA-402B-ACB4-EB48981AA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05" y="2442293"/>
            <a:ext cx="5862695" cy="355379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1915D32-4544-4DDD-8F67-7206F0304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89" y="2418197"/>
            <a:ext cx="5899057" cy="3601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C860A9-F058-4850-9190-6C90FD08E43B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3A3F8-7FB2-48CF-9BD9-406419EFE19A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603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F46-B151-4EF4-8CBE-371A081D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6981" cy="1325563"/>
          </a:xfrm>
        </p:spPr>
        <p:txBody>
          <a:bodyPr/>
          <a:lstStyle/>
          <a:p>
            <a:r>
              <a:rPr lang="en-IN" dirty="0"/>
              <a:t>Hourly average pollution values over Nov 2020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C9AA9-41CE-413F-86C4-34F7C7BB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03" y="2431659"/>
            <a:ext cx="5587097" cy="370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78628-4F55-4DC4-B106-2F8B3DDD4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3002"/>
            <a:ext cx="6070997" cy="3601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E06A9-205C-4898-953E-B949C1E65806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4898-0324-4E40-8FEF-1BC669A6D3DF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83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8E0B29-6819-40A7-8442-17B9F192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6" y="2349906"/>
            <a:ext cx="5416807" cy="36255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261210D-E955-410F-8151-BD6581DE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2263"/>
            <a:ext cx="10687493" cy="1325562"/>
          </a:xfrm>
        </p:spPr>
        <p:txBody>
          <a:bodyPr/>
          <a:lstStyle/>
          <a:p>
            <a:r>
              <a:rPr lang="en-IN" dirty="0"/>
              <a:t>Hourly average pollution values over Nov 2020</a:t>
            </a:r>
            <a:endParaRPr lang="en-CA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985F934-0FEB-41EE-BE74-B1E2C783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4358" y="2349906"/>
            <a:ext cx="6187642" cy="36353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02FF9A-B426-4874-83ED-364A1C230453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2A9B-F1A2-4DB8-BC62-114B91B0B85A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722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09C7AC-AA0B-42A8-9AC0-43486570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565" y="2254213"/>
            <a:ext cx="5739380" cy="3774447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261210D-E955-410F-8151-BD6581DE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2263"/>
            <a:ext cx="10687493" cy="1325562"/>
          </a:xfrm>
        </p:spPr>
        <p:txBody>
          <a:bodyPr/>
          <a:lstStyle/>
          <a:p>
            <a:r>
              <a:rPr lang="en-IN" dirty="0"/>
              <a:t>Hourly average pollution values over Nov 2020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3518F-E5D2-47A9-98A2-A8806C80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22" y="2299551"/>
            <a:ext cx="6116178" cy="3729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31BD2-29F1-4F28-BC6E-E252252D9C33}"/>
              </a:ext>
            </a:extLst>
          </p:cNvPr>
          <p:cNvSpPr txBox="1"/>
          <p:nvPr/>
        </p:nvSpPr>
        <p:spPr>
          <a:xfrm>
            <a:off x="1286540" y="1766194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Local Buses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6B617-5FBE-4F2A-9728-8B2DCFC4CED6}"/>
              </a:ext>
            </a:extLst>
          </p:cNvPr>
          <p:cNvSpPr txBox="1"/>
          <p:nvPr/>
        </p:nvSpPr>
        <p:spPr>
          <a:xfrm>
            <a:off x="7127358" y="1739398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Static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678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374</Words>
  <Application>Microsoft Office PowerPoint</Application>
  <PresentationFormat>Widescreen</PresentationFormat>
  <Paragraphs>104</Paragraphs>
  <Slides>23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Analysis of temporal dependencies </vt:lpstr>
      <vt:lpstr>ConvLSTM for data interpolation</vt:lpstr>
      <vt:lpstr>Code for ConvLSTM</vt:lpstr>
      <vt:lpstr>Comparing ConvLSTM with GCN</vt:lpstr>
      <vt:lpstr>Why ConvLSTM?</vt:lpstr>
      <vt:lpstr>Hourly average pollution values over Nov 2020</vt:lpstr>
      <vt:lpstr>Hourly average pollution values over Nov 2020</vt:lpstr>
      <vt:lpstr>Hourly average pollution values over Nov 2020</vt:lpstr>
      <vt:lpstr>Hourly average pollution values over Nov 2020</vt:lpstr>
      <vt:lpstr>Hourly average pollution values over Dec 2020</vt:lpstr>
      <vt:lpstr>Hourly average pollution values over Dec 2020</vt:lpstr>
      <vt:lpstr>Hourly average pollution values over Dec 2020</vt:lpstr>
      <vt:lpstr>Hourly average pollution values over Dec 2020</vt:lpstr>
      <vt:lpstr>Hourly average pollution values over Jan 2021</vt:lpstr>
      <vt:lpstr>Hourly average pollution values over Jan 2021</vt:lpstr>
      <vt:lpstr>Hourly average pollution values over Jan 2021</vt:lpstr>
      <vt:lpstr>Hourly average pollution values over Jan 2021</vt:lpstr>
      <vt:lpstr>PowerPoint Presentation</vt:lpstr>
      <vt:lpstr>PowerPoint Presentation</vt:lpstr>
      <vt:lpstr>PowerPoint Presentation</vt:lpstr>
      <vt:lpstr>PowerPoint Presentation</vt:lpstr>
      <vt:lpstr>Daily Avg pollution distribution over month</vt:lpstr>
      <vt:lpstr>Daily Avg pollution distribution over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Hourly average pollution values over Nov 2020</dc:title>
  <dc:creator>Gauri Gupta</dc:creator>
  <cp:lastModifiedBy>Gauri Gupta</cp:lastModifiedBy>
  <cp:revision>9</cp:revision>
  <dcterms:created xsi:type="dcterms:W3CDTF">2022-01-20T10:07:19Z</dcterms:created>
  <dcterms:modified xsi:type="dcterms:W3CDTF">2022-06-11T15:46:45Z</dcterms:modified>
</cp:coreProperties>
</file>