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0" r:id="rId3"/>
    <p:sldId id="301" r:id="rId4"/>
    <p:sldId id="312" r:id="rId5"/>
    <p:sldId id="311" r:id="rId6"/>
    <p:sldId id="303" r:id="rId7"/>
    <p:sldId id="304" r:id="rId8"/>
    <p:sldId id="305" r:id="rId9"/>
    <p:sldId id="257" r:id="rId10"/>
    <p:sldId id="258" r:id="rId11"/>
    <p:sldId id="260" r:id="rId12"/>
    <p:sldId id="259" r:id="rId13"/>
    <p:sldId id="261" r:id="rId14"/>
    <p:sldId id="262"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FE3F7-9314-4652-B505-CE7F0174B2CC}" type="datetimeFigureOut">
              <a:rPr lang="en-CA" smtClean="0"/>
              <a:t>2022-07-08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9B333-F69D-43DA-A1F3-F6E18459F7CA}" type="slidenum">
              <a:rPr lang="en-CA" smtClean="0"/>
              <a:t>‹#›</a:t>
            </a:fld>
            <a:endParaRPr lang="en-CA"/>
          </a:p>
        </p:txBody>
      </p:sp>
    </p:spTree>
    <p:extLst>
      <p:ext uri="{BB962C8B-B14F-4D97-AF65-F5344CB8AC3E}">
        <p14:creationId xmlns:p14="http://schemas.microsoft.com/office/powerpoint/2010/main" val="187582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020"/>
                </a:solidFill>
                <a:effectLst/>
                <a:latin typeface="Helvetica" panose="020B0604020202020204" pitchFamily="34" charset="0"/>
              </a:rPr>
              <a:t>Driver behavior strongly impacts traffic security and causes the vast majority of motor vehicle accidents Driver behavior adaptations might increase overall security and lessen vehicle fuel/energy consumption and gas emissions. In this context, driver behavior profiling tries to better understand and potentially improve driver behavior, leveraging a safer and more energy aware driving.</a:t>
            </a:r>
          </a:p>
          <a:p>
            <a:pPr algn="l"/>
            <a:r>
              <a:rPr lang="en-US" b="0" i="0" dirty="0">
                <a:solidFill>
                  <a:srgbClr val="202020"/>
                </a:solidFill>
                <a:effectLst/>
                <a:latin typeface="Helvetica" panose="020B0604020202020204" pitchFamily="34" charset="0"/>
              </a:rPr>
              <a:t>Driver monitoring and analysis or driver </a:t>
            </a:r>
            <a:r>
              <a:rPr lang="en-US" b="0" i="0" dirty="0" err="1">
                <a:solidFill>
                  <a:srgbClr val="202020"/>
                </a:solidFill>
                <a:effectLst/>
                <a:latin typeface="Helvetica" panose="020B0604020202020204" pitchFamily="34" charset="0"/>
              </a:rPr>
              <a:t>behaviour</a:t>
            </a:r>
            <a:r>
              <a:rPr lang="en-US" b="0" i="0" dirty="0">
                <a:solidFill>
                  <a:srgbClr val="202020"/>
                </a:solidFill>
                <a:effectLst/>
                <a:latin typeface="Helvetica" panose="020B0604020202020204" pitchFamily="34" charset="0"/>
              </a:rPr>
              <a:t> profiling is the process of collecting driving data (e.g., speed, acceleration, breaking, steering, location) and applying a computational model to them in order to generate a safety score for the driver. However, this information of driver </a:t>
            </a:r>
            <a:r>
              <a:rPr lang="en-US" b="0" i="0" dirty="0" err="1">
                <a:solidFill>
                  <a:srgbClr val="202020"/>
                </a:solidFill>
                <a:effectLst/>
                <a:latin typeface="Helvetica" panose="020B0604020202020204" pitchFamily="34" charset="0"/>
              </a:rPr>
              <a:t>behaviour</a:t>
            </a:r>
            <a:r>
              <a:rPr lang="en-US" b="0" i="0" dirty="0">
                <a:solidFill>
                  <a:srgbClr val="202020"/>
                </a:solidFill>
                <a:effectLst/>
                <a:latin typeface="Helvetica" panose="020B0604020202020204" pitchFamily="34" charset="0"/>
              </a:rPr>
              <a:t> is sensitive data for various fleet companies like Uber, Ola etc. In this project, we build computational models to study driver </a:t>
            </a:r>
            <a:r>
              <a:rPr lang="en-US" b="0" i="0" dirty="0" err="1">
                <a:solidFill>
                  <a:srgbClr val="202020"/>
                </a:solidFill>
                <a:effectLst/>
                <a:latin typeface="Helvetica" panose="020B0604020202020204" pitchFamily="34" charset="0"/>
              </a:rPr>
              <a:t>behaviour</a:t>
            </a:r>
            <a:r>
              <a:rPr lang="en-US" b="0" i="0" dirty="0">
                <a:solidFill>
                  <a:srgbClr val="202020"/>
                </a:solidFill>
                <a:effectLst/>
                <a:latin typeface="Helvetica" panose="020B0604020202020204" pitchFamily="34" charset="0"/>
              </a:rPr>
              <a:t> profiling relevance by rewarding drivers with good driving scores while simultaneously preserving the privacy constraints using secure computations.</a:t>
            </a:r>
          </a:p>
        </p:txBody>
      </p:sp>
      <p:sp>
        <p:nvSpPr>
          <p:cNvPr id="4" name="Slide Number Placeholder 3"/>
          <p:cNvSpPr>
            <a:spLocks noGrp="1"/>
          </p:cNvSpPr>
          <p:nvPr>
            <p:ph type="sldNum" sz="quarter" idx="5"/>
          </p:nvPr>
        </p:nvSpPr>
        <p:spPr/>
        <p:txBody>
          <a:bodyPr/>
          <a:lstStyle/>
          <a:p>
            <a:fld id="{F2D1150C-7347-413F-A83E-0C46D00983EF}" type="slidenum">
              <a:rPr lang="en-CA" smtClean="0"/>
              <a:t>2</a:t>
            </a:fld>
            <a:endParaRPr lang="en-CA"/>
          </a:p>
        </p:txBody>
      </p:sp>
    </p:spTree>
    <p:extLst>
      <p:ext uri="{BB962C8B-B14F-4D97-AF65-F5344CB8AC3E}">
        <p14:creationId xmlns:p14="http://schemas.microsoft.com/office/powerpoint/2010/main" val="205860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F"/>
                </a:solidFill>
                <a:effectLst/>
                <a:latin typeface="-apple-system"/>
              </a:rPr>
              <a:t>The dataset is a collection of smartphone sensor measurements for driving events. An Android application is used to record smartphone sensor data, like accelerometer, linear acceleration, magnetometer and gyroscope, while a driver executed particular driving events. The purpose was to establish a set of driving events that represents usual real-world events such as breaking, acceleration, turning, and lane changes. The table shows the 7 driving events types we used in this work and their number of collected samples. T</a:t>
            </a:r>
            <a:r>
              <a:rPr lang="en-US" b="0" i="0" dirty="0">
                <a:solidFill>
                  <a:srgbClr val="202020"/>
                </a:solidFill>
                <a:effectLst/>
                <a:latin typeface="Helvetica" panose="020B0604020202020204" pitchFamily="34" charset="0"/>
              </a:rPr>
              <a:t>he experiment was performed in 4 car trips of approximately 13 minutes each in average. </a:t>
            </a:r>
            <a:endParaRPr lang="en-CA" dirty="0"/>
          </a:p>
        </p:txBody>
      </p:sp>
      <p:sp>
        <p:nvSpPr>
          <p:cNvPr id="4" name="Slide Number Placeholder 3"/>
          <p:cNvSpPr>
            <a:spLocks noGrp="1"/>
          </p:cNvSpPr>
          <p:nvPr>
            <p:ph type="sldNum" sz="quarter" idx="5"/>
          </p:nvPr>
        </p:nvSpPr>
        <p:spPr/>
        <p:txBody>
          <a:bodyPr/>
          <a:lstStyle/>
          <a:p>
            <a:fld id="{F2D1150C-7347-413F-A83E-0C46D00983EF}" type="slidenum">
              <a:rPr lang="en-CA" smtClean="0"/>
              <a:t>3</a:t>
            </a:fld>
            <a:endParaRPr lang="en-CA"/>
          </a:p>
        </p:txBody>
      </p:sp>
    </p:spTree>
    <p:extLst>
      <p:ext uri="{BB962C8B-B14F-4D97-AF65-F5344CB8AC3E}">
        <p14:creationId xmlns:p14="http://schemas.microsoft.com/office/powerpoint/2010/main" val="86062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We modeled this work as a multi-label supervised learning classification problem where the labels are driving events types. The goal of this work is to identify the best combination of motion sensor (and its axes), learning algorithm (and its parameters), and number of frames in the sliding window (</a:t>
            </a:r>
            <a:r>
              <a:rPr lang="en-US" b="0" i="1" dirty="0" err="1">
                <a:solidFill>
                  <a:srgbClr val="202020"/>
                </a:solidFill>
                <a:effectLst/>
                <a:latin typeface="Helvetica" panose="020B0604020202020204" pitchFamily="34" charset="0"/>
              </a:rPr>
              <a:t>nf</a:t>
            </a:r>
            <a:r>
              <a:rPr lang="en-US" b="0" i="0" dirty="0">
                <a:solidFill>
                  <a:srgbClr val="202020"/>
                </a:solidFill>
                <a:effectLst/>
                <a:latin typeface="Helvetica" panose="020B0604020202020204" pitchFamily="34" charset="0"/>
              </a:rPr>
              <a:t>) to detect individual driving event types. The figure shows a high level view of the evaluation pipeline. In the first step of the pipeline, smartphone sensor raw data is sampled and translated from the device coordinate system to Earth’s coordinate system. This translation is necessary in order to achieve device position independence inside the vehicle. Translated sensor data are then stored in the smartphone file system. In the second step, translated sensor data files are retrieved from the smartphone and used as input to generate attribute vector data sets. In the third step, attribute vector data sets are used to train, test and assess MLAs performances evaluation.</a:t>
            </a:r>
            <a:endParaRPr lang="en-CA" dirty="0"/>
          </a:p>
        </p:txBody>
      </p:sp>
      <p:sp>
        <p:nvSpPr>
          <p:cNvPr id="4" name="Slide Number Placeholder 3"/>
          <p:cNvSpPr>
            <a:spLocks noGrp="1"/>
          </p:cNvSpPr>
          <p:nvPr>
            <p:ph type="sldNum" sz="quarter" idx="5"/>
          </p:nvPr>
        </p:nvSpPr>
        <p:spPr/>
        <p:txBody>
          <a:bodyPr/>
          <a:lstStyle/>
          <a:p>
            <a:fld id="{F2D1150C-7347-413F-A83E-0C46D00983EF}" type="slidenum">
              <a:rPr lang="en-CA" smtClean="0"/>
              <a:t>5</a:t>
            </a:fld>
            <a:endParaRPr lang="en-CA"/>
          </a:p>
        </p:txBody>
      </p:sp>
    </p:spTree>
    <p:extLst>
      <p:ext uri="{BB962C8B-B14F-4D97-AF65-F5344CB8AC3E}">
        <p14:creationId xmlns:p14="http://schemas.microsoft.com/office/powerpoint/2010/main" val="209752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2D1150C-7347-413F-A83E-0C46D00983EF}" type="slidenum">
              <a:rPr lang="en-CA" smtClean="0"/>
              <a:t>6</a:t>
            </a:fld>
            <a:endParaRPr lang="en-CA"/>
          </a:p>
        </p:txBody>
      </p:sp>
    </p:spTree>
    <p:extLst>
      <p:ext uri="{BB962C8B-B14F-4D97-AF65-F5344CB8AC3E}">
        <p14:creationId xmlns:p14="http://schemas.microsoft.com/office/powerpoint/2010/main" val="227891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AF6B-3DD6-4276-B365-59936D48F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A3843C-DD88-4531-B23D-C7F69F1D7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01A775-6FC1-44AF-8612-C3D68C1F510A}"/>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5" name="Footer Placeholder 4">
            <a:extLst>
              <a:ext uri="{FF2B5EF4-FFF2-40B4-BE49-F238E27FC236}">
                <a16:creationId xmlns:a16="http://schemas.microsoft.com/office/drawing/2014/main" id="{DA5D3E4C-44AA-4DD0-A846-C727CBD96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9C1E9-F85B-488B-9D7C-E331D3AD8B2A}"/>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196632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4B9F-40A0-4967-9EA9-C45BEE3A60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3F5C45-82C1-4D3A-89A4-985D82AD4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6923E-1A82-4C5A-817F-FB7BB6FBB859}"/>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5" name="Footer Placeholder 4">
            <a:extLst>
              <a:ext uri="{FF2B5EF4-FFF2-40B4-BE49-F238E27FC236}">
                <a16:creationId xmlns:a16="http://schemas.microsoft.com/office/drawing/2014/main" id="{B5EB4E6E-38A5-44AB-815A-838D59E7B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FAF25-F233-40E8-9769-808ADCA5BA3D}"/>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51964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32839-025D-4F8B-AC07-9217E6863A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CEFC25-CDD4-42E7-9A2C-A384EA937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9F41E-B856-4944-BEC3-C488C47B963B}"/>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5" name="Footer Placeholder 4">
            <a:extLst>
              <a:ext uri="{FF2B5EF4-FFF2-40B4-BE49-F238E27FC236}">
                <a16:creationId xmlns:a16="http://schemas.microsoft.com/office/drawing/2014/main" id="{165C3851-06A5-4430-90B0-C0258B102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1AB32-0F13-4706-8711-A9D3BB29A539}"/>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267010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F4C7-4EE3-4B6E-A884-C185280106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04C5AD-7138-4F40-BE94-B4594A281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79530-2C7C-4C02-97AA-A5584AFF3BD7}"/>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5" name="Footer Placeholder 4">
            <a:extLst>
              <a:ext uri="{FF2B5EF4-FFF2-40B4-BE49-F238E27FC236}">
                <a16:creationId xmlns:a16="http://schemas.microsoft.com/office/drawing/2014/main" id="{F7ED8FC2-4351-48D2-B6A1-34E62DC57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E97D5-FD67-43D1-B932-511382108F4C}"/>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13154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DE68-014C-4877-B259-9BAB166D7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D6200E-614C-4985-8972-E667F19FF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2732D-EF31-4BC8-B122-C0B31934E03B}"/>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5" name="Footer Placeholder 4">
            <a:extLst>
              <a:ext uri="{FF2B5EF4-FFF2-40B4-BE49-F238E27FC236}">
                <a16:creationId xmlns:a16="http://schemas.microsoft.com/office/drawing/2014/main" id="{23F0C288-C8F9-4D4D-AAC2-D0470D306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36DB5-ADA9-418A-AEA3-8776F433CA61}"/>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300161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2E2C-E425-43A4-A160-4CC9635B7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4E01A-1EED-43D6-B555-159406705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8F4239-C23F-4C2E-8AF4-D3E44325A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B72430-263B-455C-95B5-142106D30871}"/>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6" name="Footer Placeholder 5">
            <a:extLst>
              <a:ext uri="{FF2B5EF4-FFF2-40B4-BE49-F238E27FC236}">
                <a16:creationId xmlns:a16="http://schemas.microsoft.com/office/drawing/2014/main" id="{94C14E55-F660-406E-8682-64B189DC95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AC71E-A0ED-4421-98FB-87AC68DA8955}"/>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18695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4991-8E6A-4F3C-9ED4-E76368FA68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C52C5-CA08-41AD-8093-2528511EF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8F3E8-1EC9-4836-8E83-AC9909B352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F2C09A-F65B-4C07-9C1E-CA3D92C65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9C335-B82D-473B-A4C3-7CE2437C41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1FEE77-DBF4-48C7-8A3D-5A793CB4F57E}"/>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8" name="Footer Placeholder 7">
            <a:extLst>
              <a:ext uri="{FF2B5EF4-FFF2-40B4-BE49-F238E27FC236}">
                <a16:creationId xmlns:a16="http://schemas.microsoft.com/office/drawing/2014/main" id="{B62C6158-226A-49A9-97D0-BBACEDE124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DC6413-966D-4A74-AAEC-F702FFBAD973}"/>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3434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8620-D5EB-4F11-946A-A3FA7A3BB3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23B73-0159-4668-A8D7-AB1584240F64}"/>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4" name="Footer Placeholder 3">
            <a:extLst>
              <a:ext uri="{FF2B5EF4-FFF2-40B4-BE49-F238E27FC236}">
                <a16:creationId xmlns:a16="http://schemas.microsoft.com/office/drawing/2014/main" id="{A21F779B-8416-4602-8494-2BF9B2C7A5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31B1EE-DF8C-4BCE-A6F2-C98BA7E62EAC}"/>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104544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79BC6-5C8C-4597-B36A-F79661F675CD}"/>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3" name="Footer Placeholder 2">
            <a:extLst>
              <a:ext uri="{FF2B5EF4-FFF2-40B4-BE49-F238E27FC236}">
                <a16:creationId xmlns:a16="http://schemas.microsoft.com/office/drawing/2014/main" id="{D445F4DF-3E0C-47D3-A208-7283261CA4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3383F4-1A8E-4125-9986-7A008E91EB9E}"/>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2190554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480A-4013-45EF-A4B5-D71CCEE66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95BAD5-75D5-4E4F-97AD-3FF9F1D75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BC315-E9A7-4BC8-9016-A96BB452B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7CEA3-CC0D-4B39-BD79-C851B3B49D2A}"/>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6" name="Footer Placeholder 5">
            <a:extLst>
              <a:ext uri="{FF2B5EF4-FFF2-40B4-BE49-F238E27FC236}">
                <a16:creationId xmlns:a16="http://schemas.microsoft.com/office/drawing/2014/main" id="{9DD8BE85-7BC6-4A3A-9A43-7C5F05173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5A439-245C-40CF-9984-01A3EFA4229C}"/>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22409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18C3-23B7-4845-A5C8-CBB459908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14C671-DDFA-4A43-9181-E1713D95E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776D00-972B-401B-9138-6817A6EE5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B478A-BEF8-43AC-BA09-188C65AEDC3E}"/>
              </a:ext>
            </a:extLst>
          </p:cNvPr>
          <p:cNvSpPr>
            <a:spLocks noGrp="1"/>
          </p:cNvSpPr>
          <p:nvPr>
            <p:ph type="dt" sz="half" idx="10"/>
          </p:nvPr>
        </p:nvSpPr>
        <p:spPr/>
        <p:txBody>
          <a:bodyPr/>
          <a:lstStyle/>
          <a:p>
            <a:fld id="{859A7E09-ED17-47D2-BE3B-D752FA0AC65D}" type="datetimeFigureOut">
              <a:rPr lang="en-IN" smtClean="0"/>
              <a:t>08-07-2022</a:t>
            </a:fld>
            <a:endParaRPr lang="en-IN"/>
          </a:p>
        </p:txBody>
      </p:sp>
      <p:sp>
        <p:nvSpPr>
          <p:cNvPr id="6" name="Footer Placeholder 5">
            <a:extLst>
              <a:ext uri="{FF2B5EF4-FFF2-40B4-BE49-F238E27FC236}">
                <a16:creationId xmlns:a16="http://schemas.microsoft.com/office/drawing/2014/main" id="{7AF15EB5-E0AD-4941-A548-398369F87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6A345-BF9A-4D11-AC40-ED203C641D54}"/>
              </a:ext>
            </a:extLst>
          </p:cNvPr>
          <p:cNvSpPr>
            <a:spLocks noGrp="1"/>
          </p:cNvSpPr>
          <p:nvPr>
            <p:ph type="sldNum" sz="quarter" idx="12"/>
          </p:nvPr>
        </p:nvSpPr>
        <p:spPr/>
        <p:txBody>
          <a:bodyPr/>
          <a:lstStyle/>
          <a:p>
            <a:fld id="{7CFF3FAE-45CE-4F63-8039-19D68069E161}" type="slidenum">
              <a:rPr lang="en-IN" smtClean="0"/>
              <a:t>‹#›</a:t>
            </a:fld>
            <a:endParaRPr lang="en-IN"/>
          </a:p>
        </p:txBody>
      </p:sp>
    </p:spTree>
    <p:extLst>
      <p:ext uri="{BB962C8B-B14F-4D97-AF65-F5344CB8AC3E}">
        <p14:creationId xmlns:p14="http://schemas.microsoft.com/office/powerpoint/2010/main" val="235452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2C7A7-55BE-4314-9191-80410AD208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7F3563-37CA-4688-B830-058C6D062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F07003-8BED-4A04-BDE3-865FA7F0A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A7E09-ED17-47D2-BE3B-D752FA0AC65D}" type="datetimeFigureOut">
              <a:rPr lang="en-IN" smtClean="0"/>
              <a:t>08-07-2022</a:t>
            </a:fld>
            <a:endParaRPr lang="en-IN"/>
          </a:p>
        </p:txBody>
      </p:sp>
      <p:sp>
        <p:nvSpPr>
          <p:cNvPr id="5" name="Footer Placeholder 4">
            <a:extLst>
              <a:ext uri="{FF2B5EF4-FFF2-40B4-BE49-F238E27FC236}">
                <a16:creationId xmlns:a16="http://schemas.microsoft.com/office/drawing/2014/main" id="{83007AFB-50A0-4154-AB6C-B553D74A3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784FD4-B2F2-4F41-984E-A595C9BA7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F3FAE-45CE-4F63-8039-19D68069E161}" type="slidenum">
              <a:rPr lang="en-IN" smtClean="0"/>
              <a:t>‹#›</a:t>
            </a:fld>
            <a:endParaRPr lang="en-IN"/>
          </a:p>
        </p:txBody>
      </p:sp>
    </p:spTree>
    <p:extLst>
      <p:ext uri="{BB962C8B-B14F-4D97-AF65-F5344CB8AC3E}">
        <p14:creationId xmlns:p14="http://schemas.microsoft.com/office/powerpoint/2010/main" val="352802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D7E9-A246-47EC-80BB-F6278C3ADAE6}"/>
              </a:ext>
            </a:extLst>
          </p:cNvPr>
          <p:cNvSpPr>
            <a:spLocks noGrp="1"/>
          </p:cNvSpPr>
          <p:nvPr>
            <p:ph type="ctrTitle"/>
          </p:nvPr>
        </p:nvSpPr>
        <p:spPr/>
        <p:txBody>
          <a:bodyPr/>
          <a:lstStyle/>
          <a:p>
            <a:r>
              <a:rPr lang="en-IN" dirty="0"/>
              <a:t>Rash Driving COD </a:t>
            </a:r>
          </a:p>
        </p:txBody>
      </p:sp>
      <p:sp>
        <p:nvSpPr>
          <p:cNvPr id="3" name="Subtitle 2">
            <a:extLst>
              <a:ext uri="{FF2B5EF4-FFF2-40B4-BE49-F238E27FC236}">
                <a16:creationId xmlns:a16="http://schemas.microsoft.com/office/drawing/2014/main" id="{58C0008D-81B1-4255-A16A-4DEC5C8472F1}"/>
              </a:ext>
            </a:extLst>
          </p:cNvPr>
          <p:cNvSpPr>
            <a:spLocks noGrp="1"/>
          </p:cNvSpPr>
          <p:nvPr>
            <p:ph type="subTitle" idx="1"/>
          </p:nvPr>
        </p:nvSpPr>
        <p:spPr>
          <a:xfrm>
            <a:off x="1524000" y="4367149"/>
            <a:ext cx="9144000" cy="1655762"/>
          </a:xfrm>
        </p:spPr>
        <p:txBody>
          <a:bodyPr/>
          <a:lstStyle/>
          <a:p>
            <a:r>
              <a:rPr lang="en-IN" dirty="0"/>
              <a:t>Sachin</a:t>
            </a:r>
          </a:p>
          <a:p>
            <a:r>
              <a:rPr lang="en-IN" dirty="0"/>
              <a:t>Sunny</a:t>
            </a:r>
          </a:p>
        </p:txBody>
      </p:sp>
    </p:spTree>
    <p:extLst>
      <p:ext uri="{BB962C8B-B14F-4D97-AF65-F5344CB8AC3E}">
        <p14:creationId xmlns:p14="http://schemas.microsoft.com/office/powerpoint/2010/main" val="105528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CA5FFB-A77E-44B1-9385-C9A58A25501F}"/>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Parameters</a:t>
            </a:r>
          </a:p>
        </p:txBody>
      </p:sp>
      <p:sp>
        <p:nvSpPr>
          <p:cNvPr id="3" name="Content Placeholder 2">
            <a:extLst>
              <a:ext uri="{FF2B5EF4-FFF2-40B4-BE49-F238E27FC236}">
                <a16:creationId xmlns:a16="http://schemas.microsoft.com/office/drawing/2014/main" id="{76B2B87B-262B-48C2-8911-E1A711E4735E}"/>
              </a:ext>
            </a:extLst>
          </p:cNvPr>
          <p:cNvSpPr>
            <a:spLocks noGrp="1"/>
          </p:cNvSpPr>
          <p:nvPr>
            <p:ph idx="1"/>
          </p:nvPr>
        </p:nvSpPr>
        <p:spPr>
          <a:xfrm>
            <a:off x="1367624" y="2490436"/>
            <a:ext cx="9708995" cy="3567173"/>
          </a:xfrm>
        </p:spPr>
        <p:txBody>
          <a:bodyPr anchor="ctr">
            <a:normAutofit/>
          </a:bodyPr>
          <a:lstStyle/>
          <a:p>
            <a:pPr marL="2286000" lvl="5" indent="0">
              <a:buNone/>
            </a:pPr>
            <a:endParaRPr lang="en-IN" sz="1400" dirty="0"/>
          </a:p>
          <a:p>
            <a:r>
              <a:rPr lang="en-IN" sz="2400" dirty="0"/>
              <a:t>p1 – data set type</a:t>
            </a:r>
          </a:p>
          <a:p>
            <a:pPr lvl="1"/>
            <a:r>
              <a:rPr lang="en-IN" sz="2400" dirty="0" err="1"/>
              <a:t>st</a:t>
            </a:r>
            <a:r>
              <a:rPr lang="en-IN" sz="2400" dirty="0"/>
              <a:t> – time series</a:t>
            </a:r>
          </a:p>
          <a:p>
            <a:pPr lvl="1"/>
            <a:r>
              <a:rPr lang="en-IN" sz="2400" dirty="0" err="1"/>
              <a:t>va</a:t>
            </a:r>
            <a:r>
              <a:rPr lang="en-IN" sz="2400" dirty="0"/>
              <a:t> – attribute vector    </a:t>
            </a:r>
          </a:p>
          <a:p>
            <a:r>
              <a:rPr lang="en-IN" sz="2400" dirty="0"/>
              <a:t>p2 – sensor</a:t>
            </a:r>
          </a:p>
          <a:p>
            <a:pPr lvl="1"/>
            <a:r>
              <a:rPr lang="en-IN" sz="2000" dirty="0"/>
              <a:t>{</a:t>
            </a:r>
            <a:r>
              <a:rPr lang="en-IN" sz="2000" dirty="0" err="1"/>
              <a:t>acelerometro</a:t>
            </a:r>
            <a:r>
              <a:rPr lang="en-IN" sz="2000" dirty="0"/>
              <a:t>, </a:t>
            </a:r>
            <a:r>
              <a:rPr lang="en-IN" sz="2000" dirty="0" err="1"/>
              <a:t>aceleracaoLinearTerra,campoMagneticoTerra,giroscopioTerra</a:t>
            </a:r>
            <a:r>
              <a:rPr lang="en-IN" sz="2000" dirty="0"/>
              <a:t>}</a:t>
            </a:r>
          </a:p>
          <a:p>
            <a:r>
              <a:rPr lang="en-IN" sz="2400" dirty="0"/>
              <a:t>p3 – number of frames in skipping window</a:t>
            </a:r>
          </a:p>
          <a:p>
            <a:pPr lvl="1"/>
            <a:r>
              <a:rPr lang="en-IN" sz="2000" dirty="0"/>
              <a:t>{4,5,6,7,8}</a:t>
            </a:r>
          </a:p>
        </p:txBody>
      </p:sp>
      <p:sp>
        <p:nvSpPr>
          <p:cNvPr id="11" name="Rectangle 10">
            <a:extLst>
              <a:ext uri="{FF2B5EF4-FFF2-40B4-BE49-F238E27FC236}">
                <a16:creationId xmlns:a16="http://schemas.microsoft.com/office/drawing/2014/main" id="{74CD0FBE-BF90-46EC-8460-0C4C00CD4C73}"/>
              </a:ext>
            </a:extLst>
          </p:cNvPr>
          <p:cNvSpPr/>
          <p:nvPr/>
        </p:nvSpPr>
        <p:spPr>
          <a:xfrm>
            <a:off x="5339741" y="2608589"/>
            <a:ext cx="1502225" cy="408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p1_p2_p3</a:t>
            </a:r>
          </a:p>
        </p:txBody>
      </p:sp>
    </p:spTree>
    <p:extLst>
      <p:ext uri="{BB962C8B-B14F-4D97-AF65-F5344CB8AC3E}">
        <p14:creationId xmlns:p14="http://schemas.microsoft.com/office/powerpoint/2010/main" val="40555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CA5FFB-A77E-44B1-9385-C9A58A25501F}"/>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Sliding window</a:t>
            </a:r>
          </a:p>
        </p:txBody>
      </p:sp>
      <p:pic>
        <p:nvPicPr>
          <p:cNvPr id="1026" name="Picture 2" descr="thumbnail">
            <a:extLst>
              <a:ext uri="{FF2B5EF4-FFF2-40B4-BE49-F238E27FC236}">
                <a16:creationId xmlns:a16="http://schemas.microsoft.com/office/drawing/2014/main" id="{1392A6C8-AFA4-4C9A-8EFA-414C2D147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262" y="2951590"/>
            <a:ext cx="3789908" cy="29253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a:extLst>
              <a:ext uri="{FF2B5EF4-FFF2-40B4-BE49-F238E27FC236}">
                <a16:creationId xmlns:a16="http://schemas.microsoft.com/office/drawing/2014/main" id="{A9B822EF-AB3F-4389-B052-87E92EB696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30894" y="3663093"/>
            <a:ext cx="5445558" cy="81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70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CA5FFB-A77E-44B1-9385-C9A58A25501F}"/>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st vs va</a:t>
            </a:r>
            <a:endParaRPr lang="en-IN" sz="4000" dirty="0">
              <a:solidFill>
                <a:srgbClr val="FFFFFF"/>
              </a:solidFill>
            </a:endParaRPr>
          </a:p>
        </p:txBody>
      </p:sp>
      <p:pic>
        <p:nvPicPr>
          <p:cNvPr id="5" name="Content Placeholder 4" descr="Diagram&#10;&#10;Description automatically generated">
            <a:extLst>
              <a:ext uri="{FF2B5EF4-FFF2-40B4-BE49-F238E27FC236}">
                <a16:creationId xmlns:a16="http://schemas.microsoft.com/office/drawing/2014/main" id="{09892AD5-485D-468B-A069-DE65821FE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734" y="5057433"/>
            <a:ext cx="9678239" cy="1249788"/>
          </a:xfrm>
        </p:spPr>
      </p:pic>
      <p:pic>
        <p:nvPicPr>
          <p:cNvPr id="7" name="Picture 6" descr="Graphical user interface, application, table, Excel&#10;&#10;Description automatically generated">
            <a:extLst>
              <a:ext uri="{FF2B5EF4-FFF2-40B4-BE49-F238E27FC236}">
                <a16:creationId xmlns:a16="http://schemas.microsoft.com/office/drawing/2014/main" id="{536CAC11-B80F-4A84-8651-06B3B8193E34}"/>
              </a:ext>
            </a:extLst>
          </p:cNvPr>
          <p:cNvPicPr>
            <a:picLocks noChangeAspect="1"/>
          </p:cNvPicPr>
          <p:nvPr/>
        </p:nvPicPr>
        <p:blipFill rotWithShape="1">
          <a:blip r:embed="rId3">
            <a:extLst>
              <a:ext uri="{28A0092B-C50C-407E-A947-70E740481C1C}">
                <a14:useLocalDpi xmlns:a14="http://schemas.microsoft.com/office/drawing/2010/main" val="0"/>
              </a:ext>
            </a:extLst>
          </a:blip>
          <a:srcRect l="1847"/>
          <a:stretch/>
        </p:blipFill>
        <p:spPr>
          <a:xfrm>
            <a:off x="2627657" y="2378076"/>
            <a:ext cx="6926391" cy="2507197"/>
          </a:xfrm>
          <a:prstGeom prst="rect">
            <a:avLst/>
          </a:prstGeom>
        </p:spPr>
      </p:pic>
    </p:spTree>
    <p:extLst>
      <p:ext uri="{BB962C8B-B14F-4D97-AF65-F5344CB8AC3E}">
        <p14:creationId xmlns:p14="http://schemas.microsoft.com/office/powerpoint/2010/main" val="289963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ACE19-50E9-46AE-8BB6-52BD32832318}"/>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Events</a:t>
            </a:r>
          </a:p>
        </p:txBody>
      </p:sp>
      <p:graphicFrame>
        <p:nvGraphicFramePr>
          <p:cNvPr id="24" name="Content Placeholder 23">
            <a:extLst>
              <a:ext uri="{FF2B5EF4-FFF2-40B4-BE49-F238E27FC236}">
                <a16:creationId xmlns:a16="http://schemas.microsoft.com/office/drawing/2014/main" id="{C41A3007-CC8F-4EFA-9E6D-4D5B96EB8E0B}"/>
              </a:ext>
            </a:extLst>
          </p:cNvPr>
          <p:cNvGraphicFramePr>
            <a:graphicFrameLocks noGrp="1"/>
          </p:cNvGraphicFramePr>
          <p:nvPr>
            <p:ph idx="1"/>
            <p:extLst>
              <p:ext uri="{D42A27DB-BD31-4B8C-83A1-F6EECF244321}">
                <p14:modId xmlns:p14="http://schemas.microsoft.com/office/powerpoint/2010/main" val="1615609741"/>
              </p:ext>
            </p:extLst>
          </p:nvPr>
        </p:nvGraphicFramePr>
        <p:xfrm>
          <a:off x="1798216" y="2354089"/>
          <a:ext cx="8166877" cy="3780000"/>
        </p:xfrm>
        <a:graphic>
          <a:graphicData uri="http://schemas.openxmlformats.org/drawingml/2006/table">
            <a:tbl>
              <a:tblPr>
                <a:tableStyleId>{5C22544A-7EE6-4342-B048-85BDC9FD1C3A}</a:tableStyleId>
              </a:tblPr>
              <a:tblGrid>
                <a:gridCol w="4070739">
                  <a:extLst>
                    <a:ext uri="{9D8B030D-6E8A-4147-A177-3AD203B41FA5}">
                      <a16:colId xmlns:a16="http://schemas.microsoft.com/office/drawing/2014/main" val="2533008642"/>
                    </a:ext>
                  </a:extLst>
                </a:gridCol>
                <a:gridCol w="4096138">
                  <a:extLst>
                    <a:ext uri="{9D8B030D-6E8A-4147-A177-3AD203B41FA5}">
                      <a16:colId xmlns:a16="http://schemas.microsoft.com/office/drawing/2014/main" val="850018426"/>
                    </a:ext>
                  </a:extLst>
                </a:gridCol>
              </a:tblGrid>
              <a:tr h="540000">
                <a:tc>
                  <a:txBody>
                    <a:bodyPr/>
                    <a:lstStyle/>
                    <a:p>
                      <a:pPr algn="l" fontAlgn="b"/>
                      <a:r>
                        <a:rPr lang="en-IN" sz="1800" u="none" strike="noStrike" dirty="0">
                          <a:effectLst/>
                        </a:rPr>
                        <a:t>Aggressive breaking</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freada_agressiva</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9211720"/>
                  </a:ext>
                </a:extLst>
              </a:tr>
              <a:tr h="540000">
                <a:tc>
                  <a:txBody>
                    <a:bodyPr/>
                    <a:lstStyle/>
                    <a:p>
                      <a:pPr algn="l" fontAlgn="b"/>
                      <a:r>
                        <a:rPr lang="en-IN" sz="1800" u="none" strike="noStrike">
                          <a:effectLst/>
                        </a:rPr>
                        <a:t>Aggressive acceleration</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aceleracao_agressiva</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2857887"/>
                  </a:ext>
                </a:extLst>
              </a:tr>
              <a:tr h="540000">
                <a:tc>
                  <a:txBody>
                    <a:bodyPr/>
                    <a:lstStyle/>
                    <a:p>
                      <a:pPr algn="l" fontAlgn="b"/>
                      <a:r>
                        <a:rPr lang="en-IN" sz="1800" u="none" strike="noStrike">
                          <a:effectLst/>
                        </a:rPr>
                        <a:t>Aggressive left turn</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curva_esquerda_agressiva</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724444"/>
                  </a:ext>
                </a:extLst>
              </a:tr>
              <a:tr h="540000">
                <a:tc>
                  <a:txBody>
                    <a:bodyPr/>
                    <a:lstStyle/>
                    <a:p>
                      <a:pPr algn="l" fontAlgn="b"/>
                      <a:r>
                        <a:rPr lang="en-IN" sz="1800" u="none" strike="noStrike">
                          <a:effectLst/>
                        </a:rPr>
                        <a:t>Aggressive right turn</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curva_direita_agressiva</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1217064"/>
                  </a:ext>
                </a:extLst>
              </a:tr>
              <a:tr h="540000">
                <a:tc>
                  <a:txBody>
                    <a:bodyPr/>
                    <a:lstStyle/>
                    <a:p>
                      <a:pPr algn="l" fontAlgn="b"/>
                      <a:r>
                        <a:rPr lang="en-IN" sz="1800" u="none" strike="noStrike">
                          <a:effectLst/>
                        </a:rPr>
                        <a:t>Aggressive left lane change</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troca_faixa_esquerda_agressiva</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3208674"/>
                  </a:ext>
                </a:extLst>
              </a:tr>
              <a:tr h="540000">
                <a:tc>
                  <a:txBody>
                    <a:bodyPr/>
                    <a:lstStyle/>
                    <a:p>
                      <a:pPr algn="l" fontAlgn="b"/>
                      <a:r>
                        <a:rPr lang="en-IN" sz="1800" u="none" strike="noStrike">
                          <a:effectLst/>
                        </a:rPr>
                        <a:t>Aggressive right lane change</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troca_faixa_direita_agressiva</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3327399"/>
                  </a:ext>
                </a:extLst>
              </a:tr>
              <a:tr h="540000">
                <a:tc>
                  <a:txBody>
                    <a:bodyPr/>
                    <a:lstStyle/>
                    <a:p>
                      <a:pPr algn="l" fontAlgn="b"/>
                      <a:r>
                        <a:rPr lang="en-IN" sz="1800" u="none" strike="noStrike">
                          <a:effectLst/>
                        </a:rPr>
                        <a:t>Non-aggressive event</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err="1">
                          <a:effectLst/>
                        </a:rPr>
                        <a:t>evento_nao_agressivo</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1216394"/>
                  </a:ext>
                </a:extLst>
              </a:tr>
            </a:tbl>
          </a:graphicData>
        </a:graphic>
      </p:graphicFrame>
    </p:spTree>
    <p:extLst>
      <p:ext uri="{BB962C8B-B14F-4D97-AF65-F5344CB8AC3E}">
        <p14:creationId xmlns:p14="http://schemas.microsoft.com/office/powerpoint/2010/main" val="411533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ACE19-50E9-46AE-8BB6-52BD32832318}"/>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MLA’s</a:t>
            </a:r>
          </a:p>
        </p:txBody>
      </p:sp>
      <p:sp>
        <p:nvSpPr>
          <p:cNvPr id="5" name="AutoShape 2">
            <a:extLst>
              <a:ext uri="{FF2B5EF4-FFF2-40B4-BE49-F238E27FC236}">
                <a16:creationId xmlns:a16="http://schemas.microsoft.com/office/drawing/2014/main" id="{E4AB663E-963B-441A-BC6F-4A6908087E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a:extLst>
              <a:ext uri="{FF2B5EF4-FFF2-40B4-BE49-F238E27FC236}">
                <a16:creationId xmlns:a16="http://schemas.microsoft.com/office/drawing/2014/main" id="{7282CEEF-C116-4AB7-866F-739690EB0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055" y="3180929"/>
            <a:ext cx="10996381" cy="259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44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9ACE19-50E9-46AE-8BB6-52BD3283231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Analysis</a:t>
            </a:r>
          </a:p>
        </p:txBody>
      </p:sp>
      <p:sp>
        <p:nvSpPr>
          <p:cNvPr id="5" name="AutoShape 2">
            <a:extLst>
              <a:ext uri="{FF2B5EF4-FFF2-40B4-BE49-F238E27FC236}">
                <a16:creationId xmlns:a16="http://schemas.microsoft.com/office/drawing/2014/main" id="{E4AB663E-963B-441A-BC6F-4A6908087E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43F5D8F0-E1C5-400A-84AE-57983AFFC5A6}"/>
              </a:ext>
            </a:extLst>
          </p:cNvPr>
          <p:cNvSpPr>
            <a:spLocks noGrp="1"/>
          </p:cNvSpPr>
          <p:nvPr>
            <p:ph idx="1"/>
          </p:nvPr>
        </p:nvSpPr>
        <p:spPr/>
        <p:txBody>
          <a:bodyPr/>
          <a:lstStyle/>
          <a:p>
            <a:endParaRPr lang="en-IN"/>
          </a:p>
        </p:txBody>
      </p:sp>
      <p:pic>
        <p:nvPicPr>
          <p:cNvPr id="2052" name="Picture 4">
            <a:extLst>
              <a:ext uri="{FF2B5EF4-FFF2-40B4-BE49-F238E27FC236}">
                <a16:creationId xmlns:a16="http://schemas.microsoft.com/office/drawing/2014/main" id="{ADA745E2-6926-4660-9FA2-0662A5424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3" y="-17818"/>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56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9ACE19-50E9-46AE-8BB6-52BD32832318}"/>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Inferences</a:t>
            </a:r>
          </a:p>
        </p:txBody>
      </p:sp>
      <p:sp>
        <p:nvSpPr>
          <p:cNvPr id="5" name="AutoShape 2">
            <a:extLst>
              <a:ext uri="{FF2B5EF4-FFF2-40B4-BE49-F238E27FC236}">
                <a16:creationId xmlns:a16="http://schemas.microsoft.com/office/drawing/2014/main" id="{E4AB663E-963B-441A-BC6F-4A6908087E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F37CEC-F302-4EC7-90A8-90B76236F9C4}"/>
              </a:ext>
            </a:extLst>
          </p:cNvPr>
          <p:cNvSpPr>
            <a:spLocks noGrp="1"/>
          </p:cNvSpPr>
          <p:nvPr>
            <p:ph idx="1"/>
          </p:nvPr>
        </p:nvSpPr>
        <p:spPr>
          <a:xfrm>
            <a:off x="1047280" y="1870946"/>
            <a:ext cx="10515600" cy="4351338"/>
          </a:xfrm>
        </p:spPr>
        <p:txBody>
          <a:bodyPr>
            <a:normAutofit lnSpcReduction="10000"/>
          </a:bodyPr>
          <a:lstStyle/>
          <a:p>
            <a:endParaRPr lang="en-IN" dirty="0"/>
          </a:p>
          <a:p>
            <a:r>
              <a:rPr lang="en-US" b="0" i="0" dirty="0">
                <a:solidFill>
                  <a:srgbClr val="202020"/>
                </a:solidFill>
                <a:effectLst/>
                <a:latin typeface="Helvetica" panose="020B0604020202020204" pitchFamily="34" charset="0"/>
              </a:rPr>
              <a:t>Firstly, MLAs perform better with higher </a:t>
            </a:r>
            <a:r>
              <a:rPr lang="en-US" b="0" i="1" dirty="0" err="1">
                <a:solidFill>
                  <a:srgbClr val="202020"/>
                </a:solidFill>
                <a:effectLst/>
                <a:latin typeface="Helvetica" panose="020B0604020202020204" pitchFamily="34" charset="0"/>
              </a:rPr>
              <a:t>nf</a:t>
            </a:r>
            <a:r>
              <a:rPr lang="en-US" b="0" i="0" dirty="0">
                <a:solidFill>
                  <a:srgbClr val="202020"/>
                </a:solidFill>
                <a:effectLst/>
                <a:latin typeface="Helvetica" panose="020B0604020202020204" pitchFamily="34" charset="0"/>
              </a:rPr>
              <a:t> values</a:t>
            </a:r>
            <a:endParaRPr lang="en-IN" b="0" i="0" dirty="0">
              <a:solidFill>
                <a:srgbClr val="202020"/>
              </a:solidFill>
              <a:effectLst/>
              <a:latin typeface="Helvetica" panose="020B0604020202020204" pitchFamily="34" charset="0"/>
            </a:endParaRPr>
          </a:p>
          <a:p>
            <a:r>
              <a:rPr lang="en-US" b="0" i="0" dirty="0">
                <a:solidFill>
                  <a:srgbClr val="202020"/>
                </a:solidFill>
                <a:effectLst/>
                <a:latin typeface="Helvetica" panose="020B0604020202020204" pitchFamily="34" charset="0"/>
              </a:rPr>
              <a:t>Secondly, the gyroscope and the accelerometer are the most suitable sensors to detect the driving events in this experiment. On the other hand, the magnetometer alone is not suitable for event detection as none of the 35 best assemblies use that sensor. </a:t>
            </a:r>
          </a:p>
          <a:p>
            <a:r>
              <a:rPr lang="en-US" dirty="0"/>
              <a:t>Thirdly, RF is by far the best performing MLA with 28 out of 35 best assemblies.</a:t>
            </a:r>
          </a:p>
          <a:p>
            <a:r>
              <a:rPr lang="en-US" dirty="0"/>
              <a:t>Fourthly, MLP configuration #1 was the best performing.</a:t>
            </a:r>
            <a:endParaRPr lang="en-IN" dirty="0"/>
          </a:p>
        </p:txBody>
      </p:sp>
    </p:spTree>
    <p:extLst>
      <p:ext uri="{BB962C8B-B14F-4D97-AF65-F5344CB8AC3E}">
        <p14:creationId xmlns:p14="http://schemas.microsoft.com/office/powerpoint/2010/main" val="291629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5790-2F3C-4A2F-9A38-CC21C7BD58A3}"/>
              </a:ext>
            </a:extLst>
          </p:cNvPr>
          <p:cNvSpPr>
            <a:spLocks noGrp="1"/>
          </p:cNvSpPr>
          <p:nvPr>
            <p:ph type="title"/>
          </p:nvPr>
        </p:nvSpPr>
        <p:spPr>
          <a:xfrm>
            <a:off x="512966" y="620654"/>
            <a:ext cx="11166068" cy="512961"/>
          </a:xfrm>
        </p:spPr>
        <p:txBody>
          <a:bodyPr>
            <a:normAutofit fontScale="90000"/>
          </a:bodyPr>
          <a:lstStyle/>
          <a:p>
            <a:r>
              <a:rPr lang="en-IN" dirty="0"/>
              <a:t>Another use case: Rash driving behaviour profiling</a:t>
            </a:r>
            <a:endParaRPr lang="en-CA" dirty="0"/>
          </a:p>
        </p:txBody>
      </p:sp>
      <p:sp>
        <p:nvSpPr>
          <p:cNvPr id="3" name="Text Placeholder 2">
            <a:extLst>
              <a:ext uri="{FF2B5EF4-FFF2-40B4-BE49-F238E27FC236}">
                <a16:creationId xmlns:a16="http://schemas.microsoft.com/office/drawing/2014/main" id="{977A78C5-316A-48FD-9508-D32D295DA031}"/>
              </a:ext>
            </a:extLst>
          </p:cNvPr>
          <p:cNvSpPr>
            <a:spLocks noGrp="1"/>
          </p:cNvSpPr>
          <p:nvPr>
            <p:ph type="body" idx="1"/>
          </p:nvPr>
        </p:nvSpPr>
        <p:spPr>
          <a:xfrm>
            <a:off x="610628" y="1701800"/>
            <a:ext cx="4898257" cy="1422400"/>
          </a:xfrm>
        </p:spPr>
        <p:txBody>
          <a:bodyPr>
            <a:normAutofit lnSpcReduction="10000"/>
          </a:bodyPr>
          <a:lstStyle/>
          <a:p>
            <a:r>
              <a:rPr lang="en-US" sz="2133" dirty="0">
                <a:solidFill>
                  <a:srgbClr val="202020"/>
                </a:solidFill>
                <a:latin typeface="Arial" panose="020B0604020202020204" pitchFamily="34" charset="0"/>
                <a:cs typeface="Arial" panose="020B0604020202020204" pitchFamily="34" charset="0"/>
              </a:rPr>
              <a:t>Driver behavior profiling is the process of collecting driving data and applying a computational model to them in order to generate a safety score for the driver. </a:t>
            </a:r>
            <a:endParaRPr lang="en-CA" sz="2133"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4FDB6B5-110B-4A17-B4AC-B07E7355D809}"/>
              </a:ext>
            </a:extLst>
          </p:cNvPr>
          <p:cNvPicPr>
            <a:picLocks noChangeAspect="1"/>
          </p:cNvPicPr>
          <p:nvPr/>
        </p:nvPicPr>
        <p:blipFill>
          <a:blip r:embed="rId3"/>
          <a:stretch>
            <a:fillRect/>
          </a:stretch>
        </p:blipFill>
        <p:spPr>
          <a:xfrm>
            <a:off x="6142181" y="2040959"/>
            <a:ext cx="5439193" cy="4196388"/>
          </a:xfrm>
          <a:prstGeom prst="rect">
            <a:avLst/>
          </a:prstGeom>
        </p:spPr>
      </p:pic>
      <p:pic>
        <p:nvPicPr>
          <p:cNvPr id="7" name="Picture 6">
            <a:extLst>
              <a:ext uri="{FF2B5EF4-FFF2-40B4-BE49-F238E27FC236}">
                <a16:creationId xmlns:a16="http://schemas.microsoft.com/office/drawing/2014/main" id="{4EB1D200-92D6-4D9A-9043-EC6F0DB42263}"/>
              </a:ext>
            </a:extLst>
          </p:cNvPr>
          <p:cNvPicPr>
            <a:picLocks noChangeAspect="1"/>
          </p:cNvPicPr>
          <p:nvPr/>
        </p:nvPicPr>
        <p:blipFill>
          <a:blip r:embed="rId4"/>
          <a:stretch>
            <a:fillRect/>
          </a:stretch>
        </p:blipFill>
        <p:spPr>
          <a:xfrm>
            <a:off x="610628" y="3429000"/>
            <a:ext cx="4898257" cy="2965861"/>
          </a:xfrm>
          <a:prstGeom prst="rect">
            <a:avLst/>
          </a:prstGeom>
        </p:spPr>
      </p:pic>
    </p:spTree>
    <p:extLst>
      <p:ext uri="{BB962C8B-B14F-4D97-AF65-F5344CB8AC3E}">
        <p14:creationId xmlns:p14="http://schemas.microsoft.com/office/powerpoint/2010/main" val="246124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B9AC-7DB7-4340-98F4-B6EFE1C3A3FD}"/>
              </a:ext>
            </a:extLst>
          </p:cNvPr>
          <p:cNvSpPr>
            <a:spLocks noGrp="1"/>
          </p:cNvSpPr>
          <p:nvPr>
            <p:ph type="title"/>
          </p:nvPr>
        </p:nvSpPr>
        <p:spPr>
          <a:xfrm>
            <a:off x="628977" y="332298"/>
            <a:ext cx="11021156" cy="612465"/>
          </a:xfrm>
        </p:spPr>
        <p:txBody>
          <a:bodyPr>
            <a:normAutofit fontScale="90000"/>
          </a:bodyPr>
          <a:lstStyle/>
          <a:p>
            <a:r>
              <a:rPr lang="en-IN" dirty="0"/>
              <a:t>Dataset Used</a:t>
            </a:r>
            <a:endParaRPr lang="en-CA" dirty="0"/>
          </a:p>
        </p:txBody>
      </p:sp>
      <p:sp>
        <p:nvSpPr>
          <p:cNvPr id="3" name="Text Placeholder 2">
            <a:extLst>
              <a:ext uri="{FF2B5EF4-FFF2-40B4-BE49-F238E27FC236}">
                <a16:creationId xmlns:a16="http://schemas.microsoft.com/office/drawing/2014/main" id="{A9BD9C73-88DE-49EF-A075-E6008B63F217}"/>
              </a:ext>
            </a:extLst>
          </p:cNvPr>
          <p:cNvSpPr>
            <a:spLocks noGrp="1"/>
          </p:cNvSpPr>
          <p:nvPr>
            <p:ph type="body" idx="1"/>
          </p:nvPr>
        </p:nvSpPr>
        <p:spPr>
          <a:xfrm>
            <a:off x="659457" y="1212373"/>
            <a:ext cx="5262512" cy="1231107"/>
          </a:xfrm>
        </p:spPr>
        <p:txBody>
          <a:bodyPr/>
          <a:lstStyle/>
          <a:p>
            <a:r>
              <a:rPr lang="en-US" sz="2000" dirty="0">
                <a:solidFill>
                  <a:srgbClr val="24292F"/>
                </a:solidFill>
                <a:latin typeface="Arial" panose="020B0604020202020204" pitchFamily="34" charset="0"/>
                <a:cs typeface="Arial" panose="020B0604020202020204" pitchFamily="34" charset="0"/>
              </a:rPr>
              <a:t>The dataset is a collection of smartphone sensor measurements for driving events. The </a:t>
            </a:r>
            <a:r>
              <a:rPr lang="en-US" sz="2000" dirty="0">
                <a:solidFill>
                  <a:srgbClr val="202020"/>
                </a:solidFill>
                <a:latin typeface="Arial" panose="020B0604020202020204" pitchFamily="34" charset="0"/>
                <a:cs typeface="Arial" panose="020B0604020202020204" pitchFamily="34" charset="0"/>
              </a:rPr>
              <a:t>experiment was performed in 4 car trips dividing into 7 driving event types.</a:t>
            </a:r>
            <a:endParaRPr lang="en-CA"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5BA7F7C-F595-4EFA-81CE-4B0CD4DECF22}"/>
              </a:ext>
            </a:extLst>
          </p:cNvPr>
          <p:cNvPicPr>
            <a:picLocks noChangeAspect="1"/>
          </p:cNvPicPr>
          <p:nvPr/>
        </p:nvPicPr>
        <p:blipFill>
          <a:blip r:embed="rId3"/>
          <a:stretch>
            <a:fillRect/>
          </a:stretch>
        </p:blipFill>
        <p:spPr>
          <a:xfrm>
            <a:off x="6400800" y="733734"/>
            <a:ext cx="5530427" cy="5390532"/>
          </a:xfrm>
          <a:prstGeom prst="rect">
            <a:avLst/>
          </a:prstGeom>
        </p:spPr>
      </p:pic>
      <p:pic>
        <p:nvPicPr>
          <p:cNvPr id="9" name="Picture 8">
            <a:extLst>
              <a:ext uri="{FF2B5EF4-FFF2-40B4-BE49-F238E27FC236}">
                <a16:creationId xmlns:a16="http://schemas.microsoft.com/office/drawing/2014/main" id="{AED49298-328F-4991-A8B6-E37BFFEBB161}"/>
              </a:ext>
            </a:extLst>
          </p:cNvPr>
          <p:cNvPicPr>
            <a:picLocks noChangeAspect="1"/>
          </p:cNvPicPr>
          <p:nvPr/>
        </p:nvPicPr>
        <p:blipFill>
          <a:blip r:embed="rId4"/>
          <a:stretch>
            <a:fillRect/>
          </a:stretch>
        </p:blipFill>
        <p:spPr>
          <a:xfrm>
            <a:off x="628977" y="2616201"/>
            <a:ext cx="4553001" cy="4102100"/>
          </a:xfrm>
          <a:prstGeom prst="rect">
            <a:avLst/>
          </a:prstGeom>
        </p:spPr>
      </p:pic>
      <p:sp>
        <p:nvSpPr>
          <p:cNvPr id="13" name="TextBox 12">
            <a:extLst>
              <a:ext uri="{FF2B5EF4-FFF2-40B4-BE49-F238E27FC236}">
                <a16:creationId xmlns:a16="http://schemas.microsoft.com/office/drawing/2014/main" id="{756EEAF2-1804-49D3-AFB2-D4CBC8512F96}"/>
              </a:ext>
            </a:extLst>
          </p:cNvPr>
          <p:cNvSpPr txBox="1"/>
          <p:nvPr/>
        </p:nvSpPr>
        <p:spPr>
          <a:xfrm>
            <a:off x="6063354" y="6307931"/>
            <a:ext cx="6981229" cy="379656"/>
          </a:xfrm>
          <a:prstGeom prst="rect">
            <a:avLst/>
          </a:prstGeom>
          <a:noFill/>
        </p:spPr>
        <p:txBody>
          <a:bodyPr wrap="square">
            <a:spAutoFit/>
          </a:bodyPr>
          <a:lstStyle/>
          <a:p>
            <a:r>
              <a:rPr lang="en-CA" sz="1867" dirty="0"/>
              <a:t>Dataset: https://github.com/jair-jr/driverBehaviorDataset</a:t>
            </a:r>
          </a:p>
        </p:txBody>
      </p:sp>
    </p:spTree>
    <p:extLst>
      <p:ext uri="{BB962C8B-B14F-4D97-AF65-F5344CB8AC3E}">
        <p14:creationId xmlns:p14="http://schemas.microsoft.com/office/powerpoint/2010/main" val="421493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F3CF-A5C6-4C0F-BD17-D109DB91CAEE}"/>
              </a:ext>
            </a:extLst>
          </p:cNvPr>
          <p:cNvSpPr>
            <a:spLocks noGrp="1"/>
          </p:cNvSpPr>
          <p:nvPr>
            <p:ph type="title"/>
          </p:nvPr>
        </p:nvSpPr>
        <p:spPr>
          <a:xfrm>
            <a:off x="512966" y="673664"/>
            <a:ext cx="11166068" cy="512961"/>
          </a:xfrm>
        </p:spPr>
        <p:txBody>
          <a:bodyPr>
            <a:normAutofit fontScale="90000"/>
          </a:bodyPr>
          <a:lstStyle/>
          <a:p>
            <a:r>
              <a:rPr lang="en-IN" dirty="0"/>
              <a:t>Methodology</a:t>
            </a:r>
            <a:endParaRPr lang="en-CA" dirty="0"/>
          </a:p>
        </p:txBody>
      </p:sp>
      <p:pic>
        <p:nvPicPr>
          <p:cNvPr id="5" name="Picture 4" descr="Diagram&#10;&#10;Description automatically generated">
            <a:extLst>
              <a:ext uri="{FF2B5EF4-FFF2-40B4-BE49-F238E27FC236}">
                <a16:creationId xmlns:a16="http://schemas.microsoft.com/office/drawing/2014/main" id="{13B7A594-1AB5-4E85-9757-13D81F00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98600"/>
            <a:ext cx="9673579" cy="5011613"/>
          </a:xfrm>
          <a:prstGeom prst="rect">
            <a:avLst/>
          </a:prstGeom>
        </p:spPr>
      </p:pic>
    </p:spTree>
    <p:extLst>
      <p:ext uri="{BB962C8B-B14F-4D97-AF65-F5344CB8AC3E}">
        <p14:creationId xmlns:p14="http://schemas.microsoft.com/office/powerpoint/2010/main" val="357133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CEEB-18F4-472C-8C79-7C5EBD72228A}"/>
              </a:ext>
            </a:extLst>
          </p:cNvPr>
          <p:cNvSpPr>
            <a:spLocks noGrp="1"/>
          </p:cNvSpPr>
          <p:nvPr>
            <p:ph type="title"/>
          </p:nvPr>
        </p:nvSpPr>
        <p:spPr>
          <a:xfrm>
            <a:off x="440510" y="397594"/>
            <a:ext cx="11166068" cy="512961"/>
          </a:xfrm>
        </p:spPr>
        <p:txBody>
          <a:bodyPr>
            <a:normAutofit fontScale="90000"/>
          </a:bodyPr>
          <a:lstStyle/>
          <a:p>
            <a:r>
              <a:rPr lang="en-IN" dirty="0"/>
              <a:t>Methodology</a:t>
            </a:r>
            <a:endParaRPr lang="en-CA" dirty="0"/>
          </a:p>
        </p:txBody>
      </p:sp>
      <p:pic>
        <p:nvPicPr>
          <p:cNvPr id="5" name="Picture 4">
            <a:extLst>
              <a:ext uri="{FF2B5EF4-FFF2-40B4-BE49-F238E27FC236}">
                <a16:creationId xmlns:a16="http://schemas.microsoft.com/office/drawing/2014/main" id="{09EEC350-B6A5-436F-AB45-98881116CA17}"/>
              </a:ext>
            </a:extLst>
          </p:cNvPr>
          <p:cNvPicPr>
            <a:picLocks noChangeAspect="1"/>
          </p:cNvPicPr>
          <p:nvPr/>
        </p:nvPicPr>
        <p:blipFill>
          <a:blip r:embed="rId3"/>
          <a:stretch>
            <a:fillRect/>
          </a:stretch>
        </p:blipFill>
        <p:spPr>
          <a:xfrm>
            <a:off x="1117600" y="1369714"/>
            <a:ext cx="9344917" cy="5090693"/>
          </a:xfrm>
          <a:prstGeom prst="rect">
            <a:avLst/>
          </a:prstGeom>
        </p:spPr>
      </p:pic>
    </p:spTree>
    <p:extLst>
      <p:ext uri="{BB962C8B-B14F-4D97-AF65-F5344CB8AC3E}">
        <p14:creationId xmlns:p14="http://schemas.microsoft.com/office/powerpoint/2010/main" val="364130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2CF7-1F67-4879-809B-F9D377244B99}"/>
              </a:ext>
            </a:extLst>
          </p:cNvPr>
          <p:cNvSpPr>
            <a:spLocks noGrp="1"/>
          </p:cNvSpPr>
          <p:nvPr>
            <p:ph type="title"/>
          </p:nvPr>
        </p:nvSpPr>
        <p:spPr>
          <a:xfrm>
            <a:off x="420190" y="441236"/>
            <a:ext cx="11166068" cy="512961"/>
          </a:xfrm>
        </p:spPr>
        <p:txBody>
          <a:bodyPr>
            <a:normAutofit fontScale="90000"/>
          </a:bodyPr>
          <a:lstStyle/>
          <a:p>
            <a:r>
              <a:rPr lang="en-IN" dirty="0"/>
              <a:t>Analysis on Driving dataset</a:t>
            </a:r>
            <a:endParaRPr lang="en-CA" dirty="0"/>
          </a:p>
        </p:txBody>
      </p:sp>
      <p:sp>
        <p:nvSpPr>
          <p:cNvPr id="3" name="Text Placeholder 2">
            <a:extLst>
              <a:ext uri="{FF2B5EF4-FFF2-40B4-BE49-F238E27FC236}">
                <a16:creationId xmlns:a16="http://schemas.microsoft.com/office/drawing/2014/main" id="{BAE64743-FF3F-4D7B-9D44-D47D8B121DEA}"/>
              </a:ext>
            </a:extLst>
          </p:cNvPr>
          <p:cNvSpPr>
            <a:spLocks noGrp="1"/>
          </p:cNvSpPr>
          <p:nvPr>
            <p:ph type="body" idx="1"/>
          </p:nvPr>
        </p:nvSpPr>
        <p:spPr>
          <a:xfrm>
            <a:off x="533956" y="2021007"/>
            <a:ext cx="5307379" cy="3323987"/>
          </a:xfrm>
        </p:spPr>
        <p:txBody>
          <a:bodyPr/>
          <a:lstStyle/>
          <a:p>
            <a:r>
              <a:rPr lang="en-IN" sz="2133" b="1" dirty="0"/>
              <a:t>Results: </a:t>
            </a:r>
            <a:r>
              <a:rPr lang="en-IN" sz="2133" dirty="0" err="1"/>
              <a:t>Acel</a:t>
            </a:r>
            <a:r>
              <a:rPr lang="en-IN" sz="2133" dirty="0"/>
              <a:t>(Acceleration) alone gives the highest accuracy.</a:t>
            </a:r>
          </a:p>
          <a:p>
            <a:r>
              <a:rPr lang="en-IN" sz="2133" dirty="0" err="1"/>
              <a:t>Acel</a:t>
            </a:r>
            <a:r>
              <a:rPr lang="en-IN" sz="2133" dirty="0"/>
              <a:t> &amp; </a:t>
            </a:r>
            <a:r>
              <a:rPr lang="en-IN" sz="2133" dirty="0" err="1"/>
              <a:t>Gir</a:t>
            </a:r>
            <a:r>
              <a:rPr lang="en-IN" sz="2133" dirty="0"/>
              <a:t> (Acceleration &amp; Gyroscope) combined gives accuracy closest to the highest accuracy</a:t>
            </a:r>
          </a:p>
          <a:p>
            <a:endParaRPr lang="en-IN" sz="2133" dirty="0"/>
          </a:p>
          <a:p>
            <a:r>
              <a:rPr lang="en-IN" sz="2133" b="1" dirty="0"/>
              <a:t>Conclusions: </a:t>
            </a:r>
            <a:r>
              <a:rPr lang="en-IN" sz="2133" dirty="0"/>
              <a:t>We can use only </a:t>
            </a:r>
            <a:r>
              <a:rPr lang="en-IN" sz="2133" dirty="0" err="1"/>
              <a:t>Acel</a:t>
            </a:r>
            <a:r>
              <a:rPr lang="en-IN" sz="2133" dirty="0"/>
              <a:t> &amp; </a:t>
            </a:r>
            <a:r>
              <a:rPr lang="en-IN" sz="2133" dirty="0" err="1"/>
              <a:t>Gir</a:t>
            </a:r>
            <a:r>
              <a:rPr lang="en-IN" sz="2133" dirty="0"/>
              <a:t> sensors to predict the events (less data and high accuracy)</a:t>
            </a:r>
          </a:p>
          <a:p>
            <a:endParaRPr lang="en-CA" dirty="0"/>
          </a:p>
        </p:txBody>
      </p:sp>
      <p:pic>
        <p:nvPicPr>
          <p:cNvPr id="5" name="Picture 4">
            <a:extLst>
              <a:ext uri="{FF2B5EF4-FFF2-40B4-BE49-F238E27FC236}">
                <a16:creationId xmlns:a16="http://schemas.microsoft.com/office/drawing/2014/main" id="{76F72A6F-965C-4D5E-81E2-60B6FDC7B066}"/>
              </a:ext>
            </a:extLst>
          </p:cNvPr>
          <p:cNvPicPr>
            <a:picLocks noChangeAspect="1"/>
          </p:cNvPicPr>
          <p:nvPr/>
        </p:nvPicPr>
        <p:blipFill>
          <a:blip r:embed="rId3"/>
          <a:stretch>
            <a:fillRect/>
          </a:stretch>
        </p:blipFill>
        <p:spPr>
          <a:xfrm>
            <a:off x="6316799" y="787400"/>
            <a:ext cx="5307379" cy="5693435"/>
          </a:xfrm>
          <a:prstGeom prst="rect">
            <a:avLst/>
          </a:prstGeom>
        </p:spPr>
      </p:pic>
    </p:spTree>
    <p:extLst>
      <p:ext uri="{BB962C8B-B14F-4D97-AF65-F5344CB8AC3E}">
        <p14:creationId xmlns:p14="http://schemas.microsoft.com/office/powerpoint/2010/main" val="27132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544DF-0969-4129-A7B9-B93F2CF414FE}"/>
              </a:ext>
            </a:extLst>
          </p:cNvPr>
          <p:cNvPicPr>
            <a:picLocks noChangeAspect="1"/>
          </p:cNvPicPr>
          <p:nvPr/>
        </p:nvPicPr>
        <p:blipFill>
          <a:blip r:embed="rId2"/>
          <a:stretch>
            <a:fillRect/>
          </a:stretch>
        </p:blipFill>
        <p:spPr>
          <a:xfrm>
            <a:off x="38099" y="1894840"/>
            <a:ext cx="6057900" cy="4413613"/>
          </a:xfrm>
          <a:prstGeom prst="rect">
            <a:avLst/>
          </a:prstGeom>
        </p:spPr>
      </p:pic>
      <p:pic>
        <p:nvPicPr>
          <p:cNvPr id="7" name="Picture 6">
            <a:extLst>
              <a:ext uri="{FF2B5EF4-FFF2-40B4-BE49-F238E27FC236}">
                <a16:creationId xmlns:a16="http://schemas.microsoft.com/office/drawing/2014/main" id="{D6B15B5D-9425-47BA-BFD5-BAFF7BBFEFAF}"/>
              </a:ext>
            </a:extLst>
          </p:cNvPr>
          <p:cNvPicPr>
            <a:picLocks noChangeAspect="1"/>
          </p:cNvPicPr>
          <p:nvPr/>
        </p:nvPicPr>
        <p:blipFill>
          <a:blip r:embed="rId3"/>
          <a:stretch>
            <a:fillRect/>
          </a:stretch>
        </p:blipFill>
        <p:spPr>
          <a:xfrm>
            <a:off x="6095999" y="1894840"/>
            <a:ext cx="6070600" cy="4597400"/>
          </a:xfrm>
          <a:prstGeom prst="rect">
            <a:avLst/>
          </a:prstGeom>
        </p:spPr>
      </p:pic>
      <p:sp>
        <p:nvSpPr>
          <p:cNvPr id="6" name="Title 1">
            <a:extLst>
              <a:ext uri="{FF2B5EF4-FFF2-40B4-BE49-F238E27FC236}">
                <a16:creationId xmlns:a16="http://schemas.microsoft.com/office/drawing/2014/main" id="{F5E8670A-4599-4516-ACEA-DA34C4A680A0}"/>
              </a:ext>
            </a:extLst>
          </p:cNvPr>
          <p:cNvSpPr>
            <a:spLocks noGrp="1"/>
          </p:cNvSpPr>
          <p:nvPr>
            <p:ph type="title"/>
          </p:nvPr>
        </p:nvSpPr>
        <p:spPr>
          <a:xfrm>
            <a:off x="512234" y="673101"/>
            <a:ext cx="11167533" cy="546100"/>
          </a:xfrm>
        </p:spPr>
        <p:txBody>
          <a:bodyPr>
            <a:normAutofit fontScale="90000"/>
          </a:bodyPr>
          <a:lstStyle/>
          <a:p>
            <a:r>
              <a:rPr lang="en-IN" dirty="0"/>
              <a:t>Analysis on Driving dataset</a:t>
            </a:r>
            <a:endParaRPr lang="en-CA" dirty="0"/>
          </a:p>
        </p:txBody>
      </p:sp>
    </p:spTree>
    <p:extLst>
      <p:ext uri="{BB962C8B-B14F-4D97-AF65-F5344CB8AC3E}">
        <p14:creationId xmlns:p14="http://schemas.microsoft.com/office/powerpoint/2010/main" val="373835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99353E-8354-4353-A785-0A1EC1239817}"/>
              </a:ext>
            </a:extLst>
          </p:cNvPr>
          <p:cNvPicPr>
            <a:picLocks noChangeAspect="1"/>
          </p:cNvPicPr>
          <p:nvPr/>
        </p:nvPicPr>
        <p:blipFill>
          <a:blip r:embed="rId2"/>
          <a:stretch>
            <a:fillRect/>
          </a:stretch>
        </p:blipFill>
        <p:spPr>
          <a:xfrm>
            <a:off x="10160" y="1671691"/>
            <a:ext cx="6070600" cy="4584700"/>
          </a:xfrm>
          <a:prstGeom prst="rect">
            <a:avLst/>
          </a:prstGeom>
        </p:spPr>
      </p:pic>
      <p:pic>
        <p:nvPicPr>
          <p:cNvPr id="7" name="Picture 6">
            <a:extLst>
              <a:ext uri="{FF2B5EF4-FFF2-40B4-BE49-F238E27FC236}">
                <a16:creationId xmlns:a16="http://schemas.microsoft.com/office/drawing/2014/main" id="{7A1BE7C9-7346-4E4D-B972-5BE4AFF4AB03}"/>
              </a:ext>
            </a:extLst>
          </p:cNvPr>
          <p:cNvPicPr>
            <a:picLocks noChangeAspect="1"/>
          </p:cNvPicPr>
          <p:nvPr/>
        </p:nvPicPr>
        <p:blipFill>
          <a:blip r:embed="rId3"/>
          <a:stretch>
            <a:fillRect/>
          </a:stretch>
        </p:blipFill>
        <p:spPr>
          <a:xfrm>
            <a:off x="6207765" y="1754948"/>
            <a:ext cx="5989315" cy="4501443"/>
          </a:xfrm>
          <a:prstGeom prst="rect">
            <a:avLst/>
          </a:prstGeom>
        </p:spPr>
      </p:pic>
      <p:sp>
        <p:nvSpPr>
          <p:cNvPr id="6" name="Title 1">
            <a:extLst>
              <a:ext uri="{FF2B5EF4-FFF2-40B4-BE49-F238E27FC236}">
                <a16:creationId xmlns:a16="http://schemas.microsoft.com/office/drawing/2014/main" id="{41F23247-B861-46DA-905E-87336F0D6CBB}"/>
              </a:ext>
            </a:extLst>
          </p:cNvPr>
          <p:cNvSpPr>
            <a:spLocks noGrp="1"/>
          </p:cNvSpPr>
          <p:nvPr>
            <p:ph type="title"/>
          </p:nvPr>
        </p:nvSpPr>
        <p:spPr>
          <a:xfrm>
            <a:off x="512234" y="673101"/>
            <a:ext cx="11167533" cy="546100"/>
          </a:xfrm>
        </p:spPr>
        <p:txBody>
          <a:bodyPr>
            <a:normAutofit fontScale="90000"/>
          </a:bodyPr>
          <a:lstStyle/>
          <a:p>
            <a:r>
              <a:rPr lang="en-IN" dirty="0"/>
              <a:t>Analysis on Driving dataset</a:t>
            </a:r>
            <a:endParaRPr lang="en-CA" dirty="0"/>
          </a:p>
        </p:txBody>
      </p:sp>
    </p:spTree>
    <p:extLst>
      <p:ext uri="{BB962C8B-B14F-4D97-AF65-F5344CB8AC3E}">
        <p14:creationId xmlns:p14="http://schemas.microsoft.com/office/powerpoint/2010/main" val="69161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C9ACE19-50E9-46AE-8BB6-52BD32832318}"/>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What do we have?</a:t>
            </a:r>
          </a:p>
        </p:txBody>
      </p:sp>
      <p:pic>
        <p:nvPicPr>
          <p:cNvPr id="5" name="Content Placeholder 4">
            <a:extLst>
              <a:ext uri="{FF2B5EF4-FFF2-40B4-BE49-F238E27FC236}">
                <a16:creationId xmlns:a16="http://schemas.microsoft.com/office/drawing/2014/main" id="{0B2139D5-E390-42E0-9880-F5F8083A4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839" y="5112597"/>
            <a:ext cx="3581710" cy="784928"/>
          </a:xfrm>
        </p:spPr>
      </p:pic>
      <p:sp>
        <p:nvSpPr>
          <p:cNvPr id="6" name="Rectangle 5">
            <a:extLst>
              <a:ext uri="{FF2B5EF4-FFF2-40B4-BE49-F238E27FC236}">
                <a16:creationId xmlns:a16="http://schemas.microsoft.com/office/drawing/2014/main" id="{048AA855-27B2-4402-A41B-DF48B1020BDA}"/>
              </a:ext>
            </a:extLst>
          </p:cNvPr>
          <p:cNvSpPr/>
          <p:nvPr/>
        </p:nvSpPr>
        <p:spPr>
          <a:xfrm>
            <a:off x="1760375" y="3500998"/>
            <a:ext cx="702905" cy="1546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a:t>
            </a:r>
          </a:p>
          <a:p>
            <a:pPr algn="ctr"/>
            <a:r>
              <a:rPr lang="en-IN" dirty="0"/>
              <a:t>17</a:t>
            </a:r>
          </a:p>
          <a:p>
            <a:pPr algn="ctr"/>
            <a:r>
              <a:rPr lang="en-IN" dirty="0"/>
              <a:t>20</a:t>
            </a:r>
          </a:p>
          <a:p>
            <a:pPr algn="ctr"/>
            <a:r>
              <a:rPr lang="en-IN" dirty="0"/>
              <a:t>21</a:t>
            </a:r>
          </a:p>
        </p:txBody>
      </p:sp>
      <p:sp>
        <p:nvSpPr>
          <p:cNvPr id="15" name="Rectangle 14">
            <a:extLst>
              <a:ext uri="{FF2B5EF4-FFF2-40B4-BE49-F238E27FC236}">
                <a16:creationId xmlns:a16="http://schemas.microsoft.com/office/drawing/2014/main" id="{D761676D-3BA2-4F06-A0C9-C9623D052987}"/>
              </a:ext>
            </a:extLst>
          </p:cNvPr>
          <p:cNvSpPr/>
          <p:nvPr/>
        </p:nvSpPr>
        <p:spPr>
          <a:xfrm>
            <a:off x="2991052" y="3117851"/>
            <a:ext cx="2519265" cy="1546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t>Linear Accelerometer</a:t>
            </a:r>
          </a:p>
          <a:p>
            <a:pPr marL="285750" indent="-285750">
              <a:buFont typeface="Arial" panose="020B0604020202020204" pitchFamily="34" charset="0"/>
              <a:buChar char="•"/>
            </a:pPr>
            <a:r>
              <a:rPr lang="en-IN" dirty="0"/>
              <a:t>Accelerometer</a:t>
            </a:r>
          </a:p>
          <a:p>
            <a:pPr marL="285750" indent="-285750">
              <a:buFont typeface="Arial" panose="020B0604020202020204" pitchFamily="34" charset="0"/>
              <a:buChar char="•"/>
            </a:pPr>
            <a:r>
              <a:rPr lang="en-IN" dirty="0"/>
              <a:t>Galvanometer</a:t>
            </a:r>
          </a:p>
          <a:p>
            <a:pPr marL="285750" indent="-285750">
              <a:buFont typeface="Arial" panose="020B0604020202020204" pitchFamily="34" charset="0"/>
              <a:buChar char="•"/>
            </a:pPr>
            <a:r>
              <a:rPr lang="en-IN" dirty="0"/>
              <a:t>Ground Truth</a:t>
            </a:r>
          </a:p>
        </p:txBody>
      </p:sp>
      <p:cxnSp>
        <p:nvCxnSpPr>
          <p:cNvPr id="19" name="Straight Connector 18">
            <a:extLst>
              <a:ext uri="{FF2B5EF4-FFF2-40B4-BE49-F238E27FC236}">
                <a16:creationId xmlns:a16="http://schemas.microsoft.com/office/drawing/2014/main" id="{F1C0588B-F4CD-4D3E-A4E2-F13B2D171B67}"/>
              </a:ext>
            </a:extLst>
          </p:cNvPr>
          <p:cNvCxnSpPr/>
          <p:nvPr/>
        </p:nvCxnSpPr>
        <p:spPr>
          <a:xfrm flipV="1">
            <a:off x="2248678" y="3117851"/>
            <a:ext cx="774440" cy="726361"/>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12586488-FAE6-4670-AA97-305A62D1EEF0}"/>
              </a:ext>
            </a:extLst>
          </p:cNvPr>
          <p:cNvCxnSpPr>
            <a:cxnSpLocks/>
          </p:cNvCxnSpPr>
          <p:nvPr/>
        </p:nvCxnSpPr>
        <p:spPr>
          <a:xfrm>
            <a:off x="2223314" y="3855483"/>
            <a:ext cx="799804" cy="813241"/>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C760EAA9-85A9-4F98-97F6-DE4AF0F61EF2}"/>
              </a:ext>
            </a:extLst>
          </p:cNvPr>
          <p:cNvCxnSpPr>
            <a:cxnSpLocks/>
          </p:cNvCxnSpPr>
          <p:nvPr/>
        </p:nvCxnSpPr>
        <p:spPr>
          <a:xfrm>
            <a:off x="5808898" y="4152121"/>
            <a:ext cx="5639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E8129CEC-9C66-42AE-85AC-E6D0664647E2}"/>
              </a:ext>
            </a:extLst>
          </p:cNvPr>
          <p:cNvSpPr/>
          <p:nvPr/>
        </p:nvSpPr>
        <p:spPr>
          <a:xfrm>
            <a:off x="6508787" y="2954564"/>
            <a:ext cx="2519265" cy="2401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st_accelerometer_nq4</a:t>
            </a:r>
          </a:p>
          <a:p>
            <a:r>
              <a:rPr lang="en-IN" dirty="0"/>
              <a:t>st_accelerometer_nq5</a:t>
            </a:r>
          </a:p>
          <a:p>
            <a:r>
              <a:rPr lang="en-IN" dirty="0"/>
              <a:t>va_accelerometer_nq4</a:t>
            </a:r>
          </a:p>
          <a:p>
            <a:r>
              <a:rPr lang="en-IN" dirty="0"/>
              <a:t>	-</a:t>
            </a:r>
          </a:p>
          <a:p>
            <a:r>
              <a:rPr lang="en-IN" dirty="0"/>
              <a:t>	-</a:t>
            </a:r>
          </a:p>
          <a:p>
            <a:r>
              <a:rPr lang="en-IN" dirty="0"/>
              <a:t>	-</a:t>
            </a:r>
          </a:p>
          <a:p>
            <a:r>
              <a:rPr lang="en-IN" dirty="0"/>
              <a:t>	-</a:t>
            </a:r>
          </a:p>
        </p:txBody>
      </p:sp>
      <p:sp>
        <p:nvSpPr>
          <p:cNvPr id="37" name="Rectangle 36">
            <a:extLst>
              <a:ext uri="{FF2B5EF4-FFF2-40B4-BE49-F238E27FC236}">
                <a16:creationId xmlns:a16="http://schemas.microsoft.com/office/drawing/2014/main" id="{A29F18A2-FF9A-45F7-892A-56C01C3CA113}"/>
              </a:ext>
            </a:extLst>
          </p:cNvPr>
          <p:cNvSpPr/>
          <p:nvPr/>
        </p:nvSpPr>
        <p:spPr>
          <a:xfrm>
            <a:off x="9028053" y="3261048"/>
            <a:ext cx="527772" cy="17961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cxnSp>
        <p:nvCxnSpPr>
          <p:cNvPr id="39" name="Straight Connector 38">
            <a:extLst>
              <a:ext uri="{FF2B5EF4-FFF2-40B4-BE49-F238E27FC236}">
                <a16:creationId xmlns:a16="http://schemas.microsoft.com/office/drawing/2014/main" id="{CD38748E-0211-4D81-A783-F8D640B81C57}"/>
              </a:ext>
            </a:extLst>
          </p:cNvPr>
          <p:cNvCxnSpPr/>
          <p:nvPr/>
        </p:nvCxnSpPr>
        <p:spPr>
          <a:xfrm>
            <a:off x="9555824" y="4152121"/>
            <a:ext cx="343951"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8E6984D-C7BC-4CFA-A99F-23D6A167C6DF}"/>
              </a:ext>
            </a:extLst>
          </p:cNvPr>
          <p:cNvSpPr/>
          <p:nvPr/>
        </p:nvSpPr>
        <p:spPr>
          <a:xfrm>
            <a:off x="9965093" y="3947823"/>
            <a:ext cx="1502225" cy="408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p1_p2_p3</a:t>
            </a:r>
          </a:p>
        </p:txBody>
      </p:sp>
    </p:spTree>
    <p:extLst>
      <p:ext uri="{BB962C8B-B14F-4D97-AF65-F5344CB8AC3E}">
        <p14:creationId xmlns:p14="http://schemas.microsoft.com/office/powerpoint/2010/main" val="28709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22" presetClass="entr" presetSubtype="8"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26" grpId="0" animBg="1"/>
      <p:bldP spid="37" grpId="0" animBg="1"/>
      <p:bldP spid="4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819</Words>
  <Application>Microsoft Office PowerPoint</Application>
  <PresentationFormat>Widescreen</PresentationFormat>
  <Paragraphs>77</Paragraphs>
  <Slides>16</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Helvetica</vt:lpstr>
      <vt:lpstr>Office Theme</vt:lpstr>
      <vt:lpstr>Rash Driving COD </vt:lpstr>
      <vt:lpstr>Another use case: Rash driving behaviour profiling</vt:lpstr>
      <vt:lpstr>Dataset Used</vt:lpstr>
      <vt:lpstr>Methodology</vt:lpstr>
      <vt:lpstr>Methodology</vt:lpstr>
      <vt:lpstr>Analysis on Driving dataset</vt:lpstr>
      <vt:lpstr>Analysis on Driving dataset</vt:lpstr>
      <vt:lpstr>Analysis on Driving dataset</vt:lpstr>
      <vt:lpstr>What do we have?</vt:lpstr>
      <vt:lpstr>Parameters</vt:lpstr>
      <vt:lpstr>Sliding window</vt:lpstr>
      <vt:lpstr>st vs va</vt:lpstr>
      <vt:lpstr>Events</vt:lpstr>
      <vt:lpstr>MLA’s</vt:lpstr>
      <vt:lpstr>Analysis</vt:lpstr>
      <vt:lpstr>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Rash Driving COD </dc:title>
  <dc:creator>Sachin</dc:creator>
  <cp:lastModifiedBy>Gauri Gupta</cp:lastModifiedBy>
  <cp:revision>10</cp:revision>
  <dcterms:created xsi:type="dcterms:W3CDTF">2021-12-07T16:58:08Z</dcterms:created>
  <dcterms:modified xsi:type="dcterms:W3CDTF">2022-07-08T15:26:33Z</dcterms:modified>
</cp:coreProperties>
</file>