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9.jpg" ContentType="image/jpg"/>
  <Override PartName="/ppt/media/image51.jpg" ContentType="image/jpg"/>
  <Override PartName="/ppt/media/image59.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8" r:id="rId3"/>
    <p:sldId id="289" r:id="rId4"/>
    <p:sldId id="290" r:id="rId5"/>
    <p:sldId id="291" r:id="rId6"/>
    <p:sldId id="263" r:id="rId7"/>
    <p:sldId id="292" r:id="rId8"/>
    <p:sldId id="293" r:id="rId9"/>
    <p:sldId id="266" r:id="rId10"/>
    <p:sldId id="267" r:id="rId11"/>
    <p:sldId id="268" r:id="rId12"/>
    <p:sldId id="294" r:id="rId13"/>
    <p:sldId id="295" r:id="rId14"/>
    <p:sldId id="296" r:id="rId15"/>
    <p:sldId id="297" r:id="rId16"/>
    <p:sldId id="298" r:id="rId17"/>
    <p:sldId id="299" r:id="rId18"/>
    <p:sldId id="300" r:id="rId19"/>
    <p:sldId id="301" r:id="rId20"/>
    <p:sldId id="276"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278" r:id="rId39"/>
    <p:sldId id="257" r:id="rId40"/>
    <p:sldId id="258" r:id="rId41"/>
    <p:sldId id="259" r:id="rId42"/>
    <p:sldId id="279" r:id="rId43"/>
    <p:sldId id="260" r:id="rId44"/>
    <p:sldId id="282" r:id="rId45"/>
    <p:sldId id="280" r:id="rId46"/>
    <p:sldId id="261" r:id="rId47"/>
    <p:sldId id="262" r:id="rId48"/>
    <p:sldId id="281" r:id="rId49"/>
    <p:sldId id="264" r:id="rId50"/>
    <p:sldId id="265" r:id="rId51"/>
    <p:sldId id="269" r:id="rId52"/>
    <p:sldId id="270" r:id="rId53"/>
    <p:sldId id="271" r:id="rId54"/>
    <p:sldId id="272" r:id="rId55"/>
    <p:sldId id="273" r:id="rId56"/>
    <p:sldId id="284" r:id="rId57"/>
    <p:sldId id="283" r:id="rId58"/>
    <p:sldId id="285" r:id="rId59"/>
    <p:sldId id="286" r:id="rId60"/>
    <p:sldId id="287" r:id="rId61"/>
    <p:sldId id="274" r:id="rId62"/>
    <p:sldId id="275" r:id="rId63"/>
    <p:sldId id="277" r:id="rId64"/>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4660"/>
  </p:normalViewPr>
  <p:slideViewPr>
    <p:cSldViewPr>
      <p:cViewPr varScale="1">
        <p:scale>
          <a:sx n="122" d="100"/>
          <a:sy n="122" d="100"/>
        </p:scale>
        <p:origin x="1248"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48778" y="1010371"/>
            <a:ext cx="2512542" cy="244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367265"/>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36091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36726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3736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36091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36091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399015"/>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360914"/>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391395"/>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364900"/>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36091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95300" y="72527"/>
            <a:ext cx="4419498" cy="244475"/>
          </a:xfrm>
          <a:prstGeom prst="rect">
            <a:avLst/>
          </a:prstGeom>
        </p:spPr>
        <p:txBody>
          <a:bodyPr wrap="square" lIns="0" tIns="0" rIns="0" bIns="0">
            <a:spAutoFit/>
          </a:bodyPr>
          <a:lstStyle>
            <a:lvl1pPr>
              <a:defRPr sz="1400" b="0" i="0">
                <a:solidFill>
                  <a:srgbClr val="3333B2"/>
                </a:solidFill>
                <a:latin typeface="Tahoma"/>
                <a:cs typeface="Tahoma"/>
              </a:defRPr>
            </a:lvl1pPr>
          </a:lstStyle>
          <a:p>
            <a:endParaRPr/>
          </a:p>
        </p:txBody>
      </p:sp>
      <p:sp>
        <p:nvSpPr>
          <p:cNvPr id="3" name="Holder 3"/>
          <p:cNvSpPr>
            <a:spLocks noGrp="1"/>
          </p:cNvSpPr>
          <p:nvPr>
            <p:ph type="body" idx="1"/>
          </p:nvPr>
        </p:nvSpPr>
        <p:spPr>
          <a:xfrm>
            <a:off x="323710" y="814678"/>
            <a:ext cx="3962679" cy="1912620"/>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11/2/2021</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3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3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1044575"/>
            <a:ext cx="4419599" cy="645690"/>
          </a:xfrm>
          <a:prstGeom prst="rect">
            <a:avLst/>
          </a:prstGeom>
        </p:spPr>
        <p:txBody>
          <a:bodyPr vert="horz" wrap="square" lIns="0" tIns="17145" rIns="0" bIns="0" rtlCol="0">
            <a:spAutoFit/>
          </a:bodyPr>
          <a:lstStyle/>
          <a:p>
            <a:pPr marL="12700" algn="ctr">
              <a:lnSpc>
                <a:spcPct val="100000"/>
              </a:lnSpc>
              <a:spcBef>
                <a:spcPts val="135"/>
              </a:spcBef>
            </a:pPr>
            <a:r>
              <a:rPr sz="2000" spc="-45" dirty="0">
                <a:solidFill>
                  <a:srgbClr val="3333B2"/>
                </a:solidFill>
                <a:latin typeface="+mj-lt"/>
                <a:cs typeface="Tahoma"/>
              </a:rPr>
              <a:t>Nonparametric</a:t>
            </a:r>
            <a:r>
              <a:rPr sz="2000" spc="35" dirty="0">
                <a:solidFill>
                  <a:srgbClr val="3333B2"/>
                </a:solidFill>
                <a:latin typeface="+mj-lt"/>
                <a:cs typeface="Tahoma"/>
              </a:rPr>
              <a:t> </a:t>
            </a:r>
            <a:r>
              <a:rPr sz="2000" spc="-50" dirty="0">
                <a:solidFill>
                  <a:srgbClr val="3333B2"/>
                </a:solidFill>
                <a:latin typeface="+mj-lt"/>
                <a:cs typeface="Tahoma"/>
              </a:rPr>
              <a:t>Tests</a:t>
            </a:r>
            <a:r>
              <a:rPr lang="en-IN" sz="2000" spc="-50" dirty="0">
                <a:solidFill>
                  <a:srgbClr val="3333B2"/>
                </a:solidFill>
                <a:latin typeface="+mj-lt"/>
                <a:cs typeface="Tahoma"/>
              </a:rPr>
              <a:t> for </a:t>
            </a:r>
          </a:p>
          <a:p>
            <a:pPr marL="12700" algn="ctr">
              <a:lnSpc>
                <a:spcPct val="100000"/>
              </a:lnSpc>
              <a:spcBef>
                <a:spcPts val="135"/>
              </a:spcBef>
            </a:pPr>
            <a:r>
              <a:rPr lang="en-IN" sz="2000" spc="-50" dirty="0">
                <a:solidFill>
                  <a:srgbClr val="3333B2"/>
                </a:solidFill>
                <a:latin typeface="+mj-lt"/>
                <a:cs typeface="Tahoma"/>
              </a:rPr>
              <a:t>Multivariate Data</a:t>
            </a:r>
            <a:endParaRPr sz="2000" dirty="0">
              <a:latin typeface="+mj-lt"/>
              <a:cs typeface="Tahoma"/>
            </a:endParaRPr>
          </a:p>
        </p:txBody>
      </p:sp>
      <p:sp>
        <p:nvSpPr>
          <p:cNvPr id="3" name="object 3"/>
          <p:cNvSpPr txBox="1"/>
          <p:nvPr/>
        </p:nvSpPr>
        <p:spPr>
          <a:xfrm>
            <a:off x="1040446" y="1882775"/>
            <a:ext cx="2529205" cy="611706"/>
          </a:xfrm>
          <a:prstGeom prst="rect">
            <a:avLst/>
          </a:prstGeom>
        </p:spPr>
        <p:txBody>
          <a:bodyPr vert="horz" wrap="square" lIns="0" tIns="11430" rIns="0" bIns="0" rtlCol="0">
            <a:spAutoFit/>
          </a:bodyPr>
          <a:lstStyle/>
          <a:p>
            <a:pPr>
              <a:lnSpc>
                <a:spcPct val="100000"/>
              </a:lnSpc>
              <a:spcBef>
                <a:spcPts val="45"/>
              </a:spcBef>
            </a:pPr>
            <a:r>
              <a:rPr lang="nn-NO" sz="2300" dirty="0">
                <a:cs typeface="Tahoma"/>
              </a:rPr>
              <a:t>	</a:t>
            </a:r>
            <a:r>
              <a:rPr lang="nn-NO" sz="1200" dirty="0">
                <a:cs typeface="Tahoma"/>
              </a:rPr>
              <a:t>Gauri Gupta</a:t>
            </a:r>
          </a:p>
          <a:p>
            <a:pPr algn="ctr">
              <a:lnSpc>
                <a:spcPct val="100000"/>
              </a:lnSpc>
              <a:spcBef>
                <a:spcPts val="5"/>
              </a:spcBef>
            </a:pPr>
            <a:r>
              <a:rPr lang="nn-NO" sz="1600" spc="-40" dirty="0">
                <a:cs typeface="Tahoma"/>
              </a:rPr>
              <a:t>Multivariate Statistics</a:t>
            </a:r>
            <a:endParaRPr lang="nn-NO" sz="1600" dirty="0">
              <a:cs typeface="Tahoma"/>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E211A-804E-46CB-A08C-E3FF305EDD7C}"/>
              </a:ext>
            </a:extLst>
          </p:cNvPr>
          <p:cNvSpPr>
            <a:spLocks noGrp="1"/>
          </p:cNvSpPr>
          <p:nvPr>
            <p:ph type="title"/>
          </p:nvPr>
        </p:nvSpPr>
        <p:spPr>
          <a:xfrm>
            <a:off x="171450" y="206375"/>
            <a:ext cx="3631238" cy="215444"/>
          </a:xfrm>
        </p:spPr>
        <p:txBody>
          <a:bodyPr/>
          <a:lstStyle/>
          <a:p>
            <a:r>
              <a:rPr lang="en-IN" dirty="0"/>
              <a:t>Example</a:t>
            </a:r>
          </a:p>
        </p:txBody>
      </p:sp>
      <p:graphicFrame>
        <p:nvGraphicFramePr>
          <p:cNvPr id="4" name="Table 4">
            <a:extLst>
              <a:ext uri="{FF2B5EF4-FFF2-40B4-BE49-F238E27FC236}">
                <a16:creationId xmlns:a16="http://schemas.microsoft.com/office/drawing/2014/main" id="{CE6C0D15-CF0A-4889-8BF3-FEB9733F14F4}"/>
              </a:ext>
            </a:extLst>
          </p:cNvPr>
          <p:cNvGraphicFramePr>
            <a:graphicFrameLocks noGrp="1"/>
          </p:cNvGraphicFramePr>
          <p:nvPr>
            <p:ph idx="1"/>
            <p:extLst>
              <p:ext uri="{D42A27DB-BD31-4B8C-83A1-F6EECF244321}">
                <p14:modId xmlns:p14="http://schemas.microsoft.com/office/powerpoint/2010/main" val="2293586146"/>
              </p:ext>
            </p:extLst>
          </p:nvPr>
        </p:nvGraphicFramePr>
        <p:xfrm>
          <a:off x="549292" y="810091"/>
          <a:ext cx="3631240" cy="1682285"/>
        </p:xfrm>
        <a:graphic>
          <a:graphicData uri="http://schemas.openxmlformats.org/drawingml/2006/table">
            <a:tbl>
              <a:tblPr firstRow="1" bandRow="1">
                <a:tableStyleId>{5C22544A-7EE6-4342-B048-85BDC9FD1C3A}</a:tableStyleId>
              </a:tblPr>
              <a:tblGrid>
                <a:gridCol w="907810">
                  <a:extLst>
                    <a:ext uri="{9D8B030D-6E8A-4147-A177-3AD203B41FA5}">
                      <a16:colId xmlns:a16="http://schemas.microsoft.com/office/drawing/2014/main" val="2400932888"/>
                    </a:ext>
                  </a:extLst>
                </a:gridCol>
                <a:gridCol w="907810">
                  <a:extLst>
                    <a:ext uri="{9D8B030D-6E8A-4147-A177-3AD203B41FA5}">
                      <a16:colId xmlns:a16="http://schemas.microsoft.com/office/drawing/2014/main" val="1606491604"/>
                    </a:ext>
                  </a:extLst>
                </a:gridCol>
                <a:gridCol w="907810">
                  <a:extLst>
                    <a:ext uri="{9D8B030D-6E8A-4147-A177-3AD203B41FA5}">
                      <a16:colId xmlns:a16="http://schemas.microsoft.com/office/drawing/2014/main" val="1766452776"/>
                    </a:ext>
                  </a:extLst>
                </a:gridCol>
                <a:gridCol w="907810">
                  <a:extLst>
                    <a:ext uri="{9D8B030D-6E8A-4147-A177-3AD203B41FA5}">
                      <a16:colId xmlns:a16="http://schemas.microsoft.com/office/drawing/2014/main" val="2942008607"/>
                    </a:ext>
                  </a:extLst>
                </a:gridCol>
              </a:tblGrid>
              <a:tr h="152935">
                <a:tc>
                  <a:txBody>
                    <a:bodyPr/>
                    <a:lstStyle/>
                    <a:p>
                      <a:r>
                        <a:rPr lang="en-IN" sz="700" dirty="0"/>
                        <a:t>Deer</a:t>
                      </a:r>
                    </a:p>
                  </a:txBody>
                  <a:tcPr marL="34576" marR="34576" marT="17288" marB="17288"/>
                </a:tc>
                <a:tc>
                  <a:txBody>
                    <a:bodyPr/>
                    <a:lstStyle/>
                    <a:p>
                      <a:r>
                        <a:rPr lang="en-IN" sz="700" dirty="0"/>
                        <a:t>Hind Leg Length (cm)</a:t>
                      </a:r>
                    </a:p>
                  </a:txBody>
                  <a:tcPr marL="34576" marR="34576" marT="17288" marB="17288"/>
                </a:tc>
                <a:tc>
                  <a:txBody>
                    <a:bodyPr/>
                    <a:lstStyle/>
                    <a:p>
                      <a:r>
                        <a:rPr lang="en-IN" sz="700" dirty="0"/>
                        <a:t>Foreleg Length (cm)</a:t>
                      </a:r>
                    </a:p>
                  </a:txBody>
                  <a:tcPr marL="34576" marR="34576" marT="17288" marB="17288"/>
                </a:tc>
                <a:tc>
                  <a:txBody>
                    <a:bodyPr/>
                    <a:lstStyle/>
                    <a:p>
                      <a:r>
                        <a:rPr lang="en-IN" sz="700" dirty="0"/>
                        <a:t>Difference</a:t>
                      </a:r>
                    </a:p>
                  </a:txBody>
                  <a:tcPr marL="34576" marR="34576" marT="17288" marB="17288"/>
                </a:tc>
                <a:extLst>
                  <a:ext uri="{0D108BD9-81ED-4DB2-BD59-A6C34878D82A}">
                    <a16:rowId xmlns:a16="http://schemas.microsoft.com/office/drawing/2014/main" val="1621670973"/>
                  </a:ext>
                </a:extLst>
              </a:tr>
              <a:tr h="152935">
                <a:tc>
                  <a:txBody>
                    <a:bodyPr/>
                    <a:lstStyle/>
                    <a:p>
                      <a:r>
                        <a:rPr lang="en-IN" sz="700" dirty="0">
                          <a:effectLst/>
                        </a:rPr>
                        <a:t>1</a:t>
                      </a:r>
                    </a:p>
                  </a:txBody>
                  <a:tcPr marL="34576" marR="34576" marT="17288" marB="17288" anchor="ctr"/>
                </a:tc>
                <a:tc>
                  <a:txBody>
                    <a:bodyPr/>
                    <a:lstStyle/>
                    <a:p>
                      <a:r>
                        <a:rPr lang="en-IN" sz="700">
                          <a:effectLst/>
                        </a:rPr>
                        <a:t>142</a:t>
                      </a:r>
                    </a:p>
                  </a:txBody>
                  <a:tcPr marL="34576" marR="34576" marT="17288" marB="17288" anchor="ctr"/>
                </a:tc>
                <a:tc>
                  <a:txBody>
                    <a:bodyPr/>
                    <a:lstStyle/>
                    <a:p>
                      <a:r>
                        <a:rPr lang="en-IN" sz="700">
                          <a:effectLst/>
                        </a:rPr>
                        <a:t>138</a:t>
                      </a:r>
                    </a:p>
                  </a:txBody>
                  <a:tcPr marL="34576" marR="34576" marT="17288" marB="17288" anchor="ctr"/>
                </a:tc>
                <a:tc>
                  <a:txBody>
                    <a:bodyPr/>
                    <a:lstStyle/>
                    <a:p>
                      <a:r>
                        <a:rPr lang="en-IN" sz="700">
                          <a:effectLst/>
                        </a:rPr>
                        <a:t>+</a:t>
                      </a:r>
                    </a:p>
                  </a:txBody>
                  <a:tcPr marL="34576" marR="34576" marT="17288" marB="17288" anchor="ctr"/>
                </a:tc>
                <a:extLst>
                  <a:ext uri="{0D108BD9-81ED-4DB2-BD59-A6C34878D82A}">
                    <a16:rowId xmlns:a16="http://schemas.microsoft.com/office/drawing/2014/main" val="1756620444"/>
                  </a:ext>
                </a:extLst>
              </a:tr>
              <a:tr h="152935">
                <a:tc>
                  <a:txBody>
                    <a:bodyPr/>
                    <a:lstStyle/>
                    <a:p>
                      <a:r>
                        <a:rPr lang="en-IN" sz="700">
                          <a:effectLst/>
                        </a:rPr>
                        <a:t>2</a:t>
                      </a:r>
                    </a:p>
                  </a:txBody>
                  <a:tcPr marL="34576" marR="34576" marT="17288" marB="17288" anchor="ctr"/>
                </a:tc>
                <a:tc>
                  <a:txBody>
                    <a:bodyPr/>
                    <a:lstStyle/>
                    <a:p>
                      <a:r>
                        <a:rPr lang="en-IN" sz="700">
                          <a:effectLst/>
                        </a:rPr>
                        <a:t>140</a:t>
                      </a:r>
                    </a:p>
                  </a:txBody>
                  <a:tcPr marL="34576" marR="34576" marT="17288" marB="17288" anchor="ctr"/>
                </a:tc>
                <a:tc>
                  <a:txBody>
                    <a:bodyPr/>
                    <a:lstStyle/>
                    <a:p>
                      <a:r>
                        <a:rPr lang="en-IN" sz="700">
                          <a:effectLst/>
                        </a:rPr>
                        <a:t>136</a:t>
                      </a:r>
                    </a:p>
                  </a:txBody>
                  <a:tcPr marL="34576" marR="34576" marT="17288" marB="17288" anchor="ctr"/>
                </a:tc>
                <a:tc>
                  <a:txBody>
                    <a:bodyPr/>
                    <a:lstStyle/>
                    <a:p>
                      <a:r>
                        <a:rPr lang="en-IN" sz="700">
                          <a:effectLst/>
                        </a:rPr>
                        <a:t>+</a:t>
                      </a:r>
                    </a:p>
                  </a:txBody>
                  <a:tcPr marL="34576" marR="34576" marT="17288" marB="17288" anchor="ctr"/>
                </a:tc>
                <a:extLst>
                  <a:ext uri="{0D108BD9-81ED-4DB2-BD59-A6C34878D82A}">
                    <a16:rowId xmlns:a16="http://schemas.microsoft.com/office/drawing/2014/main" val="2106266482"/>
                  </a:ext>
                </a:extLst>
              </a:tr>
              <a:tr h="152935">
                <a:tc>
                  <a:txBody>
                    <a:bodyPr/>
                    <a:lstStyle/>
                    <a:p>
                      <a:r>
                        <a:rPr lang="en-IN" sz="700">
                          <a:effectLst/>
                        </a:rPr>
                        <a:t>3</a:t>
                      </a:r>
                    </a:p>
                  </a:txBody>
                  <a:tcPr marL="34576" marR="34576" marT="17288" marB="17288" anchor="ctr"/>
                </a:tc>
                <a:tc>
                  <a:txBody>
                    <a:bodyPr/>
                    <a:lstStyle/>
                    <a:p>
                      <a:r>
                        <a:rPr lang="en-IN" sz="700">
                          <a:effectLst/>
                        </a:rPr>
                        <a:t>144</a:t>
                      </a:r>
                    </a:p>
                  </a:txBody>
                  <a:tcPr marL="34576" marR="34576" marT="17288" marB="17288" anchor="ctr"/>
                </a:tc>
                <a:tc>
                  <a:txBody>
                    <a:bodyPr/>
                    <a:lstStyle/>
                    <a:p>
                      <a:r>
                        <a:rPr lang="en-IN" sz="700">
                          <a:effectLst/>
                        </a:rPr>
                        <a:t>147</a:t>
                      </a:r>
                    </a:p>
                  </a:txBody>
                  <a:tcPr marL="34576" marR="34576" marT="17288" marB="17288" anchor="ctr"/>
                </a:tc>
                <a:tc>
                  <a:txBody>
                    <a:bodyPr/>
                    <a:lstStyle/>
                    <a:p>
                      <a:r>
                        <a:rPr lang="en-IN" sz="700">
                          <a:effectLst/>
                        </a:rPr>
                        <a:t>−</a:t>
                      </a:r>
                    </a:p>
                  </a:txBody>
                  <a:tcPr marL="34576" marR="34576" marT="17288" marB="17288" anchor="ctr"/>
                </a:tc>
                <a:extLst>
                  <a:ext uri="{0D108BD9-81ED-4DB2-BD59-A6C34878D82A}">
                    <a16:rowId xmlns:a16="http://schemas.microsoft.com/office/drawing/2014/main" val="3634296026"/>
                  </a:ext>
                </a:extLst>
              </a:tr>
              <a:tr h="152935">
                <a:tc>
                  <a:txBody>
                    <a:bodyPr/>
                    <a:lstStyle/>
                    <a:p>
                      <a:r>
                        <a:rPr lang="en-IN" sz="700" dirty="0">
                          <a:effectLst/>
                        </a:rPr>
                        <a:t>4</a:t>
                      </a:r>
                    </a:p>
                  </a:txBody>
                  <a:tcPr marL="34576" marR="34576" marT="17288" marB="17288" anchor="ctr"/>
                </a:tc>
                <a:tc>
                  <a:txBody>
                    <a:bodyPr/>
                    <a:lstStyle/>
                    <a:p>
                      <a:r>
                        <a:rPr lang="en-IN" sz="700">
                          <a:effectLst/>
                        </a:rPr>
                        <a:t>144</a:t>
                      </a:r>
                    </a:p>
                  </a:txBody>
                  <a:tcPr marL="34576" marR="34576" marT="17288" marB="17288" anchor="ctr"/>
                </a:tc>
                <a:tc>
                  <a:txBody>
                    <a:bodyPr/>
                    <a:lstStyle/>
                    <a:p>
                      <a:r>
                        <a:rPr lang="en-IN" sz="700">
                          <a:effectLst/>
                        </a:rPr>
                        <a:t>139</a:t>
                      </a:r>
                    </a:p>
                  </a:txBody>
                  <a:tcPr marL="34576" marR="34576" marT="17288" marB="17288" anchor="ctr"/>
                </a:tc>
                <a:tc>
                  <a:txBody>
                    <a:bodyPr/>
                    <a:lstStyle/>
                    <a:p>
                      <a:r>
                        <a:rPr lang="en-IN" sz="700">
                          <a:effectLst/>
                        </a:rPr>
                        <a:t>+</a:t>
                      </a:r>
                    </a:p>
                  </a:txBody>
                  <a:tcPr marL="34576" marR="34576" marT="17288" marB="17288" anchor="ctr"/>
                </a:tc>
                <a:extLst>
                  <a:ext uri="{0D108BD9-81ED-4DB2-BD59-A6C34878D82A}">
                    <a16:rowId xmlns:a16="http://schemas.microsoft.com/office/drawing/2014/main" val="1320451963"/>
                  </a:ext>
                </a:extLst>
              </a:tr>
              <a:tr h="152935">
                <a:tc>
                  <a:txBody>
                    <a:bodyPr/>
                    <a:lstStyle/>
                    <a:p>
                      <a:r>
                        <a:rPr lang="en-IN" sz="700">
                          <a:effectLst/>
                        </a:rPr>
                        <a:t>5</a:t>
                      </a:r>
                    </a:p>
                  </a:txBody>
                  <a:tcPr marL="34576" marR="34576" marT="17288" marB="17288" anchor="ctr"/>
                </a:tc>
                <a:tc>
                  <a:txBody>
                    <a:bodyPr/>
                    <a:lstStyle/>
                    <a:p>
                      <a:r>
                        <a:rPr lang="en-IN" sz="700">
                          <a:effectLst/>
                        </a:rPr>
                        <a:t>142</a:t>
                      </a:r>
                    </a:p>
                  </a:txBody>
                  <a:tcPr marL="34576" marR="34576" marT="17288" marB="17288" anchor="ctr"/>
                </a:tc>
                <a:tc>
                  <a:txBody>
                    <a:bodyPr/>
                    <a:lstStyle/>
                    <a:p>
                      <a:r>
                        <a:rPr lang="en-IN" sz="700">
                          <a:effectLst/>
                        </a:rPr>
                        <a:t>143</a:t>
                      </a:r>
                    </a:p>
                  </a:txBody>
                  <a:tcPr marL="34576" marR="34576" marT="17288" marB="17288" anchor="ctr"/>
                </a:tc>
                <a:tc>
                  <a:txBody>
                    <a:bodyPr/>
                    <a:lstStyle/>
                    <a:p>
                      <a:r>
                        <a:rPr lang="en-IN" sz="700">
                          <a:effectLst/>
                        </a:rPr>
                        <a:t>−</a:t>
                      </a:r>
                    </a:p>
                  </a:txBody>
                  <a:tcPr marL="34576" marR="34576" marT="17288" marB="17288" anchor="ctr"/>
                </a:tc>
                <a:extLst>
                  <a:ext uri="{0D108BD9-81ED-4DB2-BD59-A6C34878D82A}">
                    <a16:rowId xmlns:a16="http://schemas.microsoft.com/office/drawing/2014/main" val="928679714"/>
                  </a:ext>
                </a:extLst>
              </a:tr>
              <a:tr h="152935">
                <a:tc>
                  <a:txBody>
                    <a:bodyPr/>
                    <a:lstStyle/>
                    <a:p>
                      <a:r>
                        <a:rPr lang="en-IN" sz="700">
                          <a:effectLst/>
                        </a:rPr>
                        <a:t>6</a:t>
                      </a:r>
                    </a:p>
                  </a:txBody>
                  <a:tcPr marL="34576" marR="34576" marT="17288" marB="17288" anchor="ctr"/>
                </a:tc>
                <a:tc>
                  <a:txBody>
                    <a:bodyPr/>
                    <a:lstStyle/>
                    <a:p>
                      <a:r>
                        <a:rPr lang="en-IN" sz="700">
                          <a:effectLst/>
                        </a:rPr>
                        <a:t>146</a:t>
                      </a:r>
                    </a:p>
                  </a:txBody>
                  <a:tcPr marL="34576" marR="34576" marT="17288" marB="17288" anchor="ctr"/>
                </a:tc>
                <a:tc>
                  <a:txBody>
                    <a:bodyPr/>
                    <a:lstStyle/>
                    <a:p>
                      <a:r>
                        <a:rPr lang="en-IN" sz="700">
                          <a:effectLst/>
                        </a:rPr>
                        <a:t>141</a:t>
                      </a:r>
                    </a:p>
                  </a:txBody>
                  <a:tcPr marL="34576" marR="34576" marT="17288" marB="17288" anchor="ctr"/>
                </a:tc>
                <a:tc>
                  <a:txBody>
                    <a:bodyPr/>
                    <a:lstStyle/>
                    <a:p>
                      <a:r>
                        <a:rPr lang="en-IN" sz="700">
                          <a:effectLst/>
                        </a:rPr>
                        <a:t>+</a:t>
                      </a:r>
                    </a:p>
                  </a:txBody>
                  <a:tcPr marL="34576" marR="34576" marT="17288" marB="17288" anchor="ctr"/>
                </a:tc>
                <a:extLst>
                  <a:ext uri="{0D108BD9-81ED-4DB2-BD59-A6C34878D82A}">
                    <a16:rowId xmlns:a16="http://schemas.microsoft.com/office/drawing/2014/main" val="3450408461"/>
                  </a:ext>
                </a:extLst>
              </a:tr>
              <a:tr h="152935">
                <a:tc>
                  <a:txBody>
                    <a:bodyPr/>
                    <a:lstStyle/>
                    <a:p>
                      <a:r>
                        <a:rPr lang="en-IN" sz="700">
                          <a:effectLst/>
                        </a:rPr>
                        <a:t>7</a:t>
                      </a:r>
                    </a:p>
                  </a:txBody>
                  <a:tcPr marL="34576" marR="34576" marT="17288" marB="17288" anchor="ctr"/>
                </a:tc>
                <a:tc>
                  <a:txBody>
                    <a:bodyPr/>
                    <a:lstStyle/>
                    <a:p>
                      <a:r>
                        <a:rPr lang="en-IN" sz="700">
                          <a:effectLst/>
                        </a:rPr>
                        <a:t>149</a:t>
                      </a:r>
                    </a:p>
                  </a:txBody>
                  <a:tcPr marL="34576" marR="34576" marT="17288" marB="17288" anchor="ctr"/>
                </a:tc>
                <a:tc>
                  <a:txBody>
                    <a:bodyPr/>
                    <a:lstStyle/>
                    <a:p>
                      <a:r>
                        <a:rPr lang="en-IN" sz="700">
                          <a:effectLst/>
                        </a:rPr>
                        <a:t>143</a:t>
                      </a:r>
                    </a:p>
                  </a:txBody>
                  <a:tcPr marL="34576" marR="34576" marT="17288" marB="17288" anchor="ctr"/>
                </a:tc>
                <a:tc>
                  <a:txBody>
                    <a:bodyPr/>
                    <a:lstStyle/>
                    <a:p>
                      <a:r>
                        <a:rPr lang="en-IN" sz="700">
                          <a:effectLst/>
                        </a:rPr>
                        <a:t>+</a:t>
                      </a:r>
                    </a:p>
                  </a:txBody>
                  <a:tcPr marL="34576" marR="34576" marT="17288" marB="17288" anchor="ctr"/>
                </a:tc>
                <a:extLst>
                  <a:ext uri="{0D108BD9-81ED-4DB2-BD59-A6C34878D82A}">
                    <a16:rowId xmlns:a16="http://schemas.microsoft.com/office/drawing/2014/main" val="762285522"/>
                  </a:ext>
                </a:extLst>
              </a:tr>
              <a:tr h="152935">
                <a:tc>
                  <a:txBody>
                    <a:bodyPr/>
                    <a:lstStyle/>
                    <a:p>
                      <a:r>
                        <a:rPr lang="en-IN" sz="700">
                          <a:effectLst/>
                        </a:rPr>
                        <a:t>8</a:t>
                      </a:r>
                    </a:p>
                  </a:txBody>
                  <a:tcPr marL="34576" marR="34576" marT="17288" marB="17288" anchor="ctr"/>
                </a:tc>
                <a:tc>
                  <a:txBody>
                    <a:bodyPr/>
                    <a:lstStyle/>
                    <a:p>
                      <a:r>
                        <a:rPr lang="en-IN" sz="700">
                          <a:effectLst/>
                        </a:rPr>
                        <a:t>150</a:t>
                      </a:r>
                    </a:p>
                  </a:txBody>
                  <a:tcPr marL="34576" marR="34576" marT="17288" marB="17288" anchor="ctr"/>
                </a:tc>
                <a:tc>
                  <a:txBody>
                    <a:bodyPr/>
                    <a:lstStyle/>
                    <a:p>
                      <a:r>
                        <a:rPr lang="en-IN" sz="700">
                          <a:effectLst/>
                        </a:rPr>
                        <a:t>145</a:t>
                      </a:r>
                    </a:p>
                  </a:txBody>
                  <a:tcPr marL="34576" marR="34576" marT="17288" marB="17288" anchor="ctr"/>
                </a:tc>
                <a:tc>
                  <a:txBody>
                    <a:bodyPr/>
                    <a:lstStyle/>
                    <a:p>
                      <a:r>
                        <a:rPr lang="en-IN" sz="700">
                          <a:effectLst/>
                        </a:rPr>
                        <a:t>+</a:t>
                      </a:r>
                    </a:p>
                  </a:txBody>
                  <a:tcPr marL="34576" marR="34576" marT="17288" marB="17288" anchor="ctr"/>
                </a:tc>
                <a:extLst>
                  <a:ext uri="{0D108BD9-81ED-4DB2-BD59-A6C34878D82A}">
                    <a16:rowId xmlns:a16="http://schemas.microsoft.com/office/drawing/2014/main" val="2202468235"/>
                  </a:ext>
                </a:extLst>
              </a:tr>
              <a:tr h="152935">
                <a:tc>
                  <a:txBody>
                    <a:bodyPr/>
                    <a:lstStyle/>
                    <a:p>
                      <a:r>
                        <a:rPr lang="en-IN" sz="700">
                          <a:effectLst/>
                        </a:rPr>
                        <a:t>9</a:t>
                      </a:r>
                    </a:p>
                  </a:txBody>
                  <a:tcPr marL="34576" marR="34576" marT="17288" marB="17288" anchor="ctr"/>
                </a:tc>
                <a:tc>
                  <a:txBody>
                    <a:bodyPr/>
                    <a:lstStyle/>
                    <a:p>
                      <a:r>
                        <a:rPr lang="en-IN" sz="700">
                          <a:effectLst/>
                        </a:rPr>
                        <a:t>142</a:t>
                      </a:r>
                    </a:p>
                  </a:txBody>
                  <a:tcPr marL="34576" marR="34576" marT="17288" marB="17288" anchor="ctr"/>
                </a:tc>
                <a:tc>
                  <a:txBody>
                    <a:bodyPr/>
                    <a:lstStyle/>
                    <a:p>
                      <a:r>
                        <a:rPr lang="en-IN" sz="700">
                          <a:effectLst/>
                        </a:rPr>
                        <a:t>136</a:t>
                      </a:r>
                    </a:p>
                  </a:txBody>
                  <a:tcPr marL="34576" marR="34576" marT="17288" marB="17288" anchor="ctr"/>
                </a:tc>
                <a:tc>
                  <a:txBody>
                    <a:bodyPr/>
                    <a:lstStyle/>
                    <a:p>
                      <a:r>
                        <a:rPr lang="en-IN" sz="700">
                          <a:effectLst/>
                        </a:rPr>
                        <a:t>+</a:t>
                      </a:r>
                    </a:p>
                  </a:txBody>
                  <a:tcPr marL="34576" marR="34576" marT="17288" marB="17288" anchor="ctr"/>
                </a:tc>
                <a:extLst>
                  <a:ext uri="{0D108BD9-81ED-4DB2-BD59-A6C34878D82A}">
                    <a16:rowId xmlns:a16="http://schemas.microsoft.com/office/drawing/2014/main" val="3889635861"/>
                  </a:ext>
                </a:extLst>
              </a:tr>
              <a:tr h="152935">
                <a:tc>
                  <a:txBody>
                    <a:bodyPr/>
                    <a:lstStyle/>
                    <a:p>
                      <a:r>
                        <a:rPr lang="en-IN" sz="700">
                          <a:effectLst/>
                        </a:rPr>
                        <a:t>10</a:t>
                      </a:r>
                    </a:p>
                  </a:txBody>
                  <a:tcPr marL="34576" marR="34576" marT="17288" marB="17288" anchor="ctr"/>
                </a:tc>
                <a:tc>
                  <a:txBody>
                    <a:bodyPr/>
                    <a:lstStyle/>
                    <a:p>
                      <a:r>
                        <a:rPr lang="en-IN" sz="700">
                          <a:effectLst/>
                        </a:rPr>
                        <a:t>148</a:t>
                      </a:r>
                    </a:p>
                  </a:txBody>
                  <a:tcPr marL="34576" marR="34576" marT="17288" marB="17288" anchor="ctr"/>
                </a:tc>
                <a:tc>
                  <a:txBody>
                    <a:bodyPr/>
                    <a:lstStyle/>
                    <a:p>
                      <a:r>
                        <a:rPr lang="en-IN" sz="700">
                          <a:effectLst/>
                        </a:rPr>
                        <a:t>146</a:t>
                      </a:r>
                    </a:p>
                  </a:txBody>
                  <a:tcPr marL="34576" marR="34576" marT="17288" marB="17288" anchor="ctr"/>
                </a:tc>
                <a:tc>
                  <a:txBody>
                    <a:bodyPr/>
                    <a:lstStyle/>
                    <a:p>
                      <a:r>
                        <a:rPr lang="en-IN" sz="700" dirty="0">
                          <a:effectLst/>
                        </a:rPr>
                        <a:t>+</a:t>
                      </a:r>
                    </a:p>
                  </a:txBody>
                  <a:tcPr marL="34576" marR="34576" marT="17288" marB="17288" anchor="ctr"/>
                </a:tc>
                <a:extLst>
                  <a:ext uri="{0D108BD9-81ED-4DB2-BD59-A6C34878D82A}">
                    <a16:rowId xmlns:a16="http://schemas.microsoft.com/office/drawing/2014/main" val="156340484"/>
                  </a:ext>
                </a:extLst>
              </a:tr>
            </a:tbl>
          </a:graphicData>
        </a:graphic>
      </p:graphicFrame>
    </p:spTree>
    <p:extLst>
      <p:ext uri="{BB962C8B-B14F-4D97-AF65-F5344CB8AC3E}">
        <p14:creationId xmlns:p14="http://schemas.microsoft.com/office/powerpoint/2010/main" val="987724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6E4A6-57B8-4A0D-A053-2DD2F76978CB}"/>
              </a:ext>
            </a:extLst>
          </p:cNvPr>
          <p:cNvSpPr>
            <a:spLocks noGrp="1"/>
          </p:cNvSpPr>
          <p:nvPr>
            <p:ph type="title"/>
          </p:nvPr>
        </p:nvSpPr>
        <p:spPr>
          <a:xfrm>
            <a:off x="95300" y="72527"/>
            <a:ext cx="4419498" cy="215444"/>
          </a:xfrm>
        </p:spPr>
        <p:txBody>
          <a:bodyPr/>
          <a:lstStyle/>
          <a:p>
            <a:r>
              <a:rPr lang="en-IN" dirty="0"/>
              <a:t>Example Contd.</a:t>
            </a:r>
          </a:p>
        </p:txBody>
      </p:sp>
      <p:sp>
        <p:nvSpPr>
          <p:cNvPr id="3" name="Content Placeholder 2">
            <a:extLst>
              <a:ext uri="{FF2B5EF4-FFF2-40B4-BE49-F238E27FC236}">
                <a16:creationId xmlns:a16="http://schemas.microsoft.com/office/drawing/2014/main" id="{3A352CB2-265D-4FA6-BE8D-24603CD152C4}"/>
              </a:ext>
            </a:extLst>
          </p:cNvPr>
          <p:cNvSpPr>
            <a:spLocks noGrp="1"/>
          </p:cNvSpPr>
          <p:nvPr>
            <p:ph idx="1"/>
          </p:nvPr>
        </p:nvSpPr>
        <p:spPr>
          <a:xfrm>
            <a:off x="323709" y="815975"/>
            <a:ext cx="3962679" cy="1523494"/>
          </a:xfrm>
        </p:spPr>
        <p:txBody>
          <a:bodyPr/>
          <a:lstStyle/>
          <a:p>
            <a:pPr marL="171450" indent="-171450">
              <a:buFont typeface="Wingdings" panose="05000000000000000000" pitchFamily="2" charset="2"/>
              <a:buChar char="q"/>
            </a:pPr>
            <a:r>
              <a:rPr lang="en-IN" dirty="0">
                <a:latin typeface="+mn-lt"/>
              </a:rPr>
              <a:t>There are m = 10 deer, and the sample shows 8 positive differences and 2 negative differences. </a:t>
            </a:r>
          </a:p>
          <a:p>
            <a:pPr marL="171450" indent="-171450">
              <a:buFont typeface="Wingdings" panose="05000000000000000000" pitchFamily="2" charset="2"/>
              <a:buChar char="q"/>
            </a:pPr>
            <a:r>
              <a:rPr lang="en-IN" dirty="0">
                <a:latin typeface="+mn-lt"/>
              </a:rPr>
              <a:t>Assuming the Null hypothesis to be true, the expected positive differences would be 5. We find the probability of observing a result as extreme as or more extreme than the observed result, i.e. the probability of observing 8,9,10 positive differences. For a 2-tailed test, we can also include the probability of observing 0,1,2 positive differences. </a:t>
            </a:r>
          </a:p>
          <a:p>
            <a:pPr marL="171450" indent="-171450">
              <a:buFont typeface="Wingdings" panose="05000000000000000000" pitchFamily="2" charset="2"/>
              <a:buChar char="q"/>
            </a:pPr>
            <a:r>
              <a:rPr lang="en-IN" dirty="0">
                <a:latin typeface="+mn-lt"/>
              </a:rPr>
              <a:t>The probability of observing ‘</a:t>
            </a:r>
            <a:r>
              <a:rPr lang="en-IN" dirty="0" err="1">
                <a:latin typeface="+mn-lt"/>
              </a:rPr>
              <a:t>i</a:t>
            </a:r>
            <a:r>
              <a:rPr lang="en-IN" dirty="0">
                <a:latin typeface="+mn-lt"/>
              </a:rPr>
              <a:t>’ positive differences is : </a:t>
            </a:r>
          </a:p>
        </p:txBody>
      </p:sp>
      <p:pic>
        <p:nvPicPr>
          <p:cNvPr id="5" name="Picture 4" descr="A picture containing text, clipart&#10;&#10;Description automatically generated">
            <a:extLst>
              <a:ext uri="{FF2B5EF4-FFF2-40B4-BE49-F238E27FC236}">
                <a16:creationId xmlns:a16="http://schemas.microsoft.com/office/drawing/2014/main" id="{A7DEC1CD-74AF-4B98-88D1-5DADD506CE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3050" y="2339469"/>
            <a:ext cx="1165143" cy="398339"/>
          </a:xfrm>
          <a:prstGeom prst="rect">
            <a:avLst/>
          </a:prstGeom>
        </p:spPr>
      </p:pic>
    </p:spTree>
    <p:extLst>
      <p:ext uri="{BB962C8B-B14F-4D97-AF65-F5344CB8AC3E}">
        <p14:creationId xmlns:p14="http://schemas.microsoft.com/office/powerpoint/2010/main" val="1882020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C1AF-555B-40FF-843E-A99720E0DCA8}"/>
              </a:ext>
            </a:extLst>
          </p:cNvPr>
          <p:cNvSpPr>
            <a:spLocks noGrp="1"/>
          </p:cNvSpPr>
          <p:nvPr>
            <p:ph type="title"/>
          </p:nvPr>
        </p:nvSpPr>
        <p:spPr>
          <a:xfrm>
            <a:off x="95300" y="72527"/>
            <a:ext cx="4419498" cy="215444"/>
          </a:xfrm>
        </p:spPr>
        <p:txBody>
          <a:bodyPr/>
          <a:lstStyle/>
          <a:p>
            <a:r>
              <a:rPr lang="en-IN" dirty="0"/>
              <a:t>Example Contd.</a:t>
            </a:r>
          </a:p>
        </p:txBody>
      </p:sp>
      <p:sp>
        <p:nvSpPr>
          <p:cNvPr id="3" name="Content Placeholder 2">
            <a:extLst>
              <a:ext uri="{FF2B5EF4-FFF2-40B4-BE49-F238E27FC236}">
                <a16:creationId xmlns:a16="http://schemas.microsoft.com/office/drawing/2014/main" id="{9744A181-659A-4D1C-9090-E806B53BE052}"/>
              </a:ext>
            </a:extLst>
          </p:cNvPr>
          <p:cNvSpPr>
            <a:spLocks noGrp="1"/>
          </p:cNvSpPr>
          <p:nvPr>
            <p:ph idx="1"/>
          </p:nvPr>
        </p:nvSpPr>
        <p:spPr>
          <a:xfrm>
            <a:off x="323711" y="814677"/>
            <a:ext cx="3810139" cy="1906298"/>
          </a:xfrm>
        </p:spPr>
        <p:txBody>
          <a:bodyPr/>
          <a:lstStyle/>
          <a:p>
            <a:pPr marL="171450" indent="-171450">
              <a:buFont typeface="Wingdings" panose="05000000000000000000" pitchFamily="2" charset="2"/>
              <a:buChar char="q"/>
            </a:pPr>
            <a:r>
              <a:rPr lang="en-IN" dirty="0">
                <a:latin typeface="+mn-lt"/>
              </a:rPr>
              <a:t>The total probability of observing a result as extreme as 8 positive differences (or more extreme) is then =  2 * 0.00098 + 2 * 0.00977 + 2 * 0.04395 = 0.109</a:t>
            </a:r>
          </a:p>
          <a:p>
            <a:pPr marL="171450" indent="-171450">
              <a:buFont typeface="Wingdings" panose="05000000000000000000" pitchFamily="2" charset="2"/>
              <a:buChar char="q"/>
            </a:pPr>
            <a:r>
              <a:rPr lang="en-IN" dirty="0">
                <a:latin typeface="+mn-lt"/>
              </a:rPr>
              <a:t>The null hypothesis (i.e. that the probability of the hind leg being longer than the foreleg is the same) is not rejected at a significance level of  0.05</a:t>
            </a:r>
          </a:p>
          <a:p>
            <a:pPr marL="171450" indent="-171450">
              <a:buFont typeface="Wingdings" panose="05000000000000000000" pitchFamily="2" charset="2"/>
              <a:buChar char="q"/>
            </a:pPr>
            <a:r>
              <a:rPr lang="en-IN" dirty="0">
                <a:latin typeface="+mn-lt"/>
              </a:rPr>
              <a:t>In fact, if there were 9 positive differences in the sample, then we would be able to reject the null hypothesis using the sign test at a significance level of 0.05</a:t>
            </a:r>
          </a:p>
        </p:txBody>
      </p:sp>
    </p:spTree>
    <p:extLst>
      <p:ext uri="{BB962C8B-B14F-4D97-AF65-F5344CB8AC3E}">
        <p14:creationId xmlns:p14="http://schemas.microsoft.com/office/powerpoint/2010/main" val="1875777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254E-8D18-4C7A-8441-02C452E8F65A}"/>
              </a:ext>
            </a:extLst>
          </p:cNvPr>
          <p:cNvSpPr>
            <a:spLocks noGrp="1"/>
          </p:cNvSpPr>
          <p:nvPr>
            <p:ph type="title"/>
          </p:nvPr>
        </p:nvSpPr>
        <p:spPr>
          <a:xfrm>
            <a:off x="95300" y="72527"/>
            <a:ext cx="4419498" cy="215444"/>
          </a:xfrm>
        </p:spPr>
        <p:txBody>
          <a:bodyPr/>
          <a:lstStyle/>
          <a:p>
            <a:r>
              <a:rPr lang="en-IN" dirty="0"/>
              <a:t>Multivariate Sign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50ADD7-FE50-4476-90F4-96BD08EF1D9E}"/>
                  </a:ext>
                </a:extLst>
              </p:cNvPr>
              <p:cNvSpPr>
                <a:spLocks noGrp="1"/>
              </p:cNvSpPr>
              <p:nvPr>
                <p:ph idx="1"/>
              </p:nvPr>
            </p:nvSpPr>
            <p:spPr>
              <a:xfrm>
                <a:off x="323850" y="968375"/>
                <a:ext cx="3886200" cy="2057400"/>
              </a:xfrm>
            </p:spPr>
            <p:txBody>
              <a:bodyPr>
                <a:normAutofit/>
              </a:bodyPr>
              <a:lstStyle/>
              <a:p>
                <a:pPr marL="171450" indent="-171450">
                  <a:buFont typeface="Wingdings" panose="05000000000000000000" pitchFamily="2" charset="2"/>
                  <a:buChar char="q"/>
                </a:pPr>
                <a:r>
                  <a:rPr lang="en-IN" dirty="0">
                    <a:latin typeface="+mn-lt"/>
                  </a:rPr>
                  <a:t>First let us first formally write the One-sample location problem</a:t>
                </a:r>
              </a:p>
              <a:p>
                <a:pPr marL="171450" indent="-171450">
                  <a:buFont typeface="Wingdings" panose="05000000000000000000" pitchFamily="2" charset="2"/>
                  <a:buChar char="q"/>
                </a:pPr>
                <a:r>
                  <a:rPr lang="en-IN" dirty="0">
                    <a:latin typeface="+mn-lt"/>
                  </a:rPr>
                  <a:t>Let X1, X2, …. </a:t>
                </a:r>
                <a:r>
                  <a:rPr lang="en-IN" dirty="0" err="1">
                    <a:latin typeface="+mn-lt"/>
                  </a:rPr>
                  <a:t>Xn</a:t>
                </a:r>
                <a:r>
                  <a:rPr lang="en-IN" dirty="0">
                    <a:latin typeface="+mn-lt"/>
                  </a:rPr>
                  <a:t> be </a:t>
                </a:r>
                <a:r>
                  <a:rPr lang="en-IN" dirty="0" err="1">
                    <a:latin typeface="+mn-lt"/>
                  </a:rPr>
                  <a:t>i.i.d</a:t>
                </a:r>
                <a:r>
                  <a:rPr lang="en-IN" dirty="0">
                    <a:latin typeface="+mn-lt"/>
                  </a:rPr>
                  <a:t> samples from any continuous p-dimensional distribution “located” or having its central measure at the vector </a:t>
                </a:r>
                <a14:m>
                  <m:oMath xmlns:m="http://schemas.openxmlformats.org/officeDocument/2006/math">
                    <m:r>
                      <a:rPr lang="en-IN" b="0" i="1" smtClean="0">
                        <a:latin typeface="+mn-lt"/>
                      </a:rPr>
                      <m:t>𝜃</m:t>
                    </m:r>
                    <m:r>
                      <a:rPr lang="en-IN" b="0" i="1" smtClean="0">
                        <a:latin typeface="+mn-lt"/>
                      </a:rPr>
                      <m:t>=(</m:t>
                    </m:r>
                    <m:sSub>
                      <m:sSubPr>
                        <m:ctrlPr>
                          <a:rPr lang="en-IN" b="0" i="1" smtClean="0">
                            <a:latin typeface="+mn-lt"/>
                          </a:rPr>
                        </m:ctrlPr>
                      </m:sSubPr>
                      <m:e>
                        <m:r>
                          <a:rPr lang="en-IN" b="0" i="1" smtClean="0">
                            <a:latin typeface="+mn-lt"/>
                          </a:rPr>
                          <m:t>𝜃</m:t>
                        </m:r>
                      </m:e>
                      <m:sub>
                        <m:r>
                          <a:rPr lang="en-IN" b="0" i="1" smtClean="0">
                            <a:latin typeface="+mn-lt"/>
                          </a:rPr>
                          <m:t>1</m:t>
                        </m:r>
                      </m:sub>
                    </m:sSub>
                    <m:r>
                      <a:rPr lang="en-IN" b="0" i="1" smtClean="0">
                        <a:latin typeface="+mn-lt"/>
                      </a:rPr>
                      <m:t>,</m:t>
                    </m:r>
                    <m:sSub>
                      <m:sSubPr>
                        <m:ctrlPr>
                          <a:rPr lang="en-IN" i="1">
                            <a:latin typeface="+mn-lt"/>
                          </a:rPr>
                        </m:ctrlPr>
                      </m:sSubPr>
                      <m:e>
                        <m:r>
                          <a:rPr lang="en-IN" i="1">
                            <a:latin typeface="+mn-lt"/>
                          </a:rPr>
                          <m:t>𝜃</m:t>
                        </m:r>
                      </m:e>
                      <m:sub>
                        <m:r>
                          <a:rPr lang="en-IN" b="0" i="1" smtClean="0">
                            <a:latin typeface="+mn-lt"/>
                          </a:rPr>
                          <m:t>2</m:t>
                        </m:r>
                      </m:sub>
                    </m:sSub>
                    <m:r>
                      <a:rPr lang="en-IN" b="0" i="1" smtClean="0">
                        <a:latin typeface="+mn-lt"/>
                      </a:rPr>
                      <m:t>, ……,</m:t>
                    </m:r>
                    <m:sSub>
                      <m:sSubPr>
                        <m:ctrlPr>
                          <a:rPr lang="en-IN" i="1">
                            <a:latin typeface="+mn-lt"/>
                          </a:rPr>
                        </m:ctrlPr>
                      </m:sSubPr>
                      <m:e>
                        <m:r>
                          <a:rPr lang="en-IN" i="1">
                            <a:latin typeface="+mn-lt"/>
                          </a:rPr>
                          <m:t>𝜃</m:t>
                        </m:r>
                      </m:e>
                      <m:sub>
                        <m:r>
                          <a:rPr lang="en-IN" b="0" i="1" smtClean="0">
                            <a:latin typeface="+mn-lt"/>
                          </a:rPr>
                          <m:t>𝑝</m:t>
                        </m:r>
                      </m:sub>
                    </m:sSub>
                    <m:r>
                      <a:rPr lang="en-IN" b="0" i="1" smtClean="0">
                        <a:latin typeface="+mn-lt"/>
                      </a:rPr>
                      <m:t>)</m:t>
                    </m:r>
                  </m:oMath>
                </a14:m>
                <a:endParaRPr lang="en-IN" dirty="0">
                  <a:latin typeface="+mn-lt"/>
                </a:endParaRPr>
              </a:p>
              <a:p>
                <a:pPr marL="171450" indent="-171450">
                  <a:buFont typeface="Wingdings" panose="05000000000000000000" pitchFamily="2" charset="2"/>
                  <a:buChar char="q"/>
                </a:pPr>
                <a:r>
                  <a:rPr lang="en-IN" dirty="0">
                    <a:latin typeface="+mn-lt"/>
                  </a:rPr>
                  <a:t>Then our Null Hypothesis that we wish to test is :</a:t>
                </a:r>
              </a:p>
              <a:p>
                <a:pPr marL="171450" indent="-171450">
                  <a:buFont typeface="Wingdings" panose="05000000000000000000" pitchFamily="2" charset="2"/>
                  <a:buChar char="q"/>
                </a:pPr>
                <a14:m>
                  <m:oMath xmlns:m="http://schemas.openxmlformats.org/officeDocument/2006/math">
                    <m:sSub>
                      <m:sSubPr>
                        <m:ctrlPr>
                          <a:rPr lang="en-IN" i="1" smtClean="0">
                            <a:latin typeface="+mn-lt"/>
                          </a:rPr>
                        </m:ctrlPr>
                      </m:sSubPr>
                      <m:e>
                        <m:r>
                          <a:rPr lang="en-US" b="0" i="1" smtClean="0">
                            <a:latin typeface="+mn-lt"/>
                          </a:rPr>
                          <m:t>𝐻</m:t>
                        </m:r>
                      </m:e>
                      <m:sub>
                        <m:r>
                          <a:rPr lang="en-US" b="0" i="1" smtClean="0">
                            <a:latin typeface="+mn-lt"/>
                          </a:rPr>
                          <m:t>0</m:t>
                        </m:r>
                      </m:sub>
                    </m:sSub>
                    <m:r>
                      <a:rPr lang="en-US" b="0" i="1" smtClean="0">
                        <a:latin typeface="+mn-lt"/>
                      </a:rPr>
                      <m:t> :</m:t>
                    </m:r>
                    <m:r>
                      <a:rPr lang="en-US" b="0" i="1" smtClean="0">
                        <a:latin typeface="+mn-lt"/>
                      </a:rPr>
                      <m:t>𝜃</m:t>
                    </m:r>
                    <m:r>
                      <a:rPr lang="en-US" b="0" i="1" smtClean="0">
                        <a:latin typeface="+mn-lt"/>
                      </a:rPr>
                      <m:t>=0   </m:t>
                    </m:r>
                    <m:r>
                      <a:rPr lang="en-US" b="0" i="1" smtClean="0">
                        <a:latin typeface="+mn-lt"/>
                      </a:rPr>
                      <m:t>𝑣𝑠</m:t>
                    </m:r>
                    <m:r>
                      <a:rPr lang="en-US" b="0" i="1" smtClean="0">
                        <a:latin typeface="+mn-lt"/>
                      </a:rPr>
                      <m:t> </m:t>
                    </m:r>
                    <m:sSub>
                      <m:sSubPr>
                        <m:ctrlPr>
                          <a:rPr lang="en-US" b="0" i="1" smtClean="0">
                            <a:latin typeface="+mn-lt"/>
                          </a:rPr>
                        </m:ctrlPr>
                      </m:sSubPr>
                      <m:e>
                        <m:r>
                          <a:rPr lang="en-US" b="0" i="1" smtClean="0">
                            <a:latin typeface="+mn-lt"/>
                          </a:rPr>
                          <m:t>𝐻</m:t>
                        </m:r>
                      </m:e>
                      <m:sub>
                        <m:r>
                          <a:rPr lang="en-US" b="0" i="1" smtClean="0">
                            <a:latin typeface="+mn-lt"/>
                          </a:rPr>
                          <m:t>𝑎</m:t>
                        </m:r>
                      </m:sub>
                    </m:sSub>
                    <m:r>
                      <a:rPr lang="en-US" b="0" i="1" smtClean="0">
                        <a:latin typeface="+mn-lt"/>
                      </a:rPr>
                      <m:t> :</m:t>
                    </m:r>
                    <m:r>
                      <a:rPr lang="en-US" b="0" i="1" smtClean="0">
                        <a:latin typeface="+mn-lt"/>
                      </a:rPr>
                      <m:t>𝜃</m:t>
                    </m:r>
                    <m:r>
                      <a:rPr lang="en-US" b="0" i="1" smtClean="0">
                        <a:latin typeface="+mn-lt"/>
                      </a:rPr>
                      <m:t>≠0</m:t>
                    </m:r>
                  </m:oMath>
                </a14:m>
                <a:endParaRPr lang="en-IN" dirty="0">
                  <a:latin typeface="+mn-lt"/>
                </a:endParaRPr>
              </a:p>
              <a:p>
                <a:pPr marL="171450" indent="-171450">
                  <a:buFont typeface="Wingdings" panose="05000000000000000000" pitchFamily="2" charset="2"/>
                  <a:buChar char="q"/>
                </a:pPr>
                <a:r>
                  <a:rPr lang="en-IN" dirty="0">
                    <a:latin typeface="+mn-lt"/>
                  </a:rPr>
                  <a:t>We will see that later in the test we describe that replacing the population variable x with x - </a:t>
                </a:r>
                <a14:m>
                  <m:oMath xmlns:m="http://schemas.openxmlformats.org/officeDocument/2006/math">
                    <m:sSub>
                      <m:sSubPr>
                        <m:ctrlPr>
                          <a:rPr lang="en-IN" i="1" smtClean="0">
                            <a:latin typeface="+mn-lt"/>
                          </a:rPr>
                        </m:ctrlPr>
                      </m:sSubPr>
                      <m:e>
                        <m:r>
                          <a:rPr lang="en-US" b="0" i="1" smtClean="0">
                            <a:latin typeface="+mn-lt"/>
                          </a:rPr>
                          <m:t>𝜃</m:t>
                        </m:r>
                      </m:e>
                      <m:sub>
                        <m:r>
                          <a:rPr lang="en-US" b="0" i="1" smtClean="0">
                            <a:latin typeface="+mn-lt"/>
                          </a:rPr>
                          <m:t>0</m:t>
                        </m:r>
                      </m:sub>
                    </m:sSub>
                  </m:oMath>
                </a14:m>
                <a:r>
                  <a:rPr lang="en-IN" dirty="0">
                    <a:latin typeface="+mn-lt"/>
                  </a:rPr>
                  <a:t> does not make a difference, hence </a:t>
                </a:r>
                <a14:m>
                  <m:oMath xmlns:m="http://schemas.openxmlformats.org/officeDocument/2006/math">
                    <m:r>
                      <a:rPr lang="en-US" i="1">
                        <a:latin typeface="+mn-lt"/>
                      </a:rPr>
                      <m:t>𝜃</m:t>
                    </m:r>
                    <m:r>
                      <a:rPr lang="en-US" i="1">
                        <a:latin typeface="+mn-lt"/>
                      </a:rPr>
                      <m:t>=0</m:t>
                    </m:r>
                  </m:oMath>
                </a14:m>
                <a:r>
                  <a:rPr lang="en-IN" dirty="0">
                    <a:latin typeface="+mn-lt"/>
                  </a:rPr>
                  <a:t> is taken without loss of generality</a:t>
                </a:r>
              </a:p>
            </p:txBody>
          </p:sp>
        </mc:Choice>
        <mc:Fallback>
          <p:sp>
            <p:nvSpPr>
              <p:cNvPr id="3" name="Content Placeholder 2">
                <a:extLst>
                  <a:ext uri="{FF2B5EF4-FFF2-40B4-BE49-F238E27FC236}">
                    <a16:creationId xmlns:a16="http://schemas.microsoft.com/office/drawing/2014/main" id="{5550ADD7-FE50-4476-90F4-96BD08EF1D9E}"/>
                  </a:ext>
                </a:extLst>
              </p:cNvPr>
              <p:cNvSpPr>
                <a:spLocks noGrp="1" noRot="1" noChangeAspect="1" noMove="1" noResize="1" noEditPoints="1" noAdjustHandles="1" noChangeArrowheads="1" noChangeShapeType="1" noTextEdit="1"/>
              </p:cNvSpPr>
              <p:nvPr>
                <p:ph idx="1"/>
              </p:nvPr>
            </p:nvSpPr>
            <p:spPr>
              <a:xfrm>
                <a:off x="323850" y="968375"/>
                <a:ext cx="3886200" cy="2057400"/>
              </a:xfrm>
              <a:blipFill>
                <a:blip r:embed="rId2"/>
                <a:stretch>
                  <a:fillRect l="-2038" t="-2671" r="-627"/>
                </a:stretch>
              </a:blipFill>
            </p:spPr>
            <p:txBody>
              <a:bodyPr/>
              <a:lstStyle/>
              <a:p>
                <a:r>
                  <a:rPr lang="en-CA">
                    <a:noFill/>
                  </a:rPr>
                  <a:t> </a:t>
                </a:r>
              </a:p>
            </p:txBody>
          </p:sp>
        </mc:Fallback>
      </mc:AlternateContent>
    </p:spTree>
    <p:extLst>
      <p:ext uri="{BB962C8B-B14F-4D97-AF65-F5344CB8AC3E}">
        <p14:creationId xmlns:p14="http://schemas.microsoft.com/office/powerpoint/2010/main" val="2817897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9CE7-3F93-4735-B72C-B85AC97A092E}"/>
              </a:ext>
            </a:extLst>
          </p:cNvPr>
          <p:cNvSpPr>
            <a:spLocks noGrp="1"/>
          </p:cNvSpPr>
          <p:nvPr>
            <p:ph type="title"/>
          </p:nvPr>
        </p:nvSpPr>
        <p:spPr>
          <a:xfrm>
            <a:off x="95300" y="72527"/>
            <a:ext cx="4419498" cy="215444"/>
          </a:xfrm>
        </p:spPr>
        <p:txBody>
          <a:bodyPr/>
          <a:lstStyle/>
          <a:p>
            <a:r>
              <a:rPr lang="en-IN" dirty="0"/>
              <a:t>Multivariate sign test</a:t>
            </a:r>
          </a:p>
        </p:txBody>
      </p:sp>
      <p:sp>
        <p:nvSpPr>
          <p:cNvPr id="3" name="Content Placeholder 2">
            <a:extLst>
              <a:ext uri="{FF2B5EF4-FFF2-40B4-BE49-F238E27FC236}">
                <a16:creationId xmlns:a16="http://schemas.microsoft.com/office/drawing/2014/main" id="{DCB40AB8-446B-443E-9E9A-55BDB150E0E1}"/>
              </a:ext>
            </a:extLst>
          </p:cNvPr>
          <p:cNvSpPr>
            <a:spLocks noGrp="1"/>
          </p:cNvSpPr>
          <p:nvPr>
            <p:ph idx="1"/>
          </p:nvPr>
        </p:nvSpPr>
        <p:spPr>
          <a:xfrm>
            <a:off x="59079" y="918287"/>
            <a:ext cx="3962350" cy="1624176"/>
          </a:xfrm>
        </p:spPr>
        <p:txBody>
          <a:bodyPr/>
          <a:lstStyle/>
          <a:p>
            <a:pPr marL="628650" lvl="1" indent="-171450">
              <a:buFont typeface="Wingdings" panose="05000000000000000000" pitchFamily="2" charset="2"/>
              <a:buChar char="q"/>
            </a:pPr>
            <a:r>
              <a:rPr lang="en-IN" sz="1000" dirty="0"/>
              <a:t>What is the first issue : </a:t>
            </a:r>
          </a:p>
          <a:p>
            <a:pPr marL="628650" lvl="1" indent="-171450">
              <a:buFont typeface="Wingdings" panose="05000000000000000000" pitchFamily="2" charset="2"/>
              <a:buChar char="q"/>
            </a:pPr>
            <a:r>
              <a:rPr lang="en-IN" sz="1000" dirty="0"/>
              <a:t>No Notion of a single ‘sign’ in multiple variables</a:t>
            </a:r>
          </a:p>
          <a:p>
            <a:pPr marL="628650" lvl="1" indent="-171450">
              <a:buFont typeface="Wingdings" panose="05000000000000000000" pitchFamily="2" charset="2"/>
              <a:buChar char="q"/>
            </a:pPr>
            <a:r>
              <a:rPr lang="en-IN" sz="1000" dirty="0"/>
              <a:t>For univariate data, sign represents either +1 or -1 on the real line</a:t>
            </a:r>
          </a:p>
          <a:p>
            <a:pPr marL="628650" lvl="1" indent="-171450">
              <a:buFont typeface="Wingdings" panose="05000000000000000000" pitchFamily="2" charset="2"/>
              <a:buChar char="q"/>
            </a:pPr>
            <a:r>
              <a:rPr lang="en-IN" sz="1000" dirty="0"/>
              <a:t>For multivariate data (say in p-dimensions), a notion of sign could be to look at the ‘direction’ of the vector in p-dimensions.         </a:t>
            </a:r>
          </a:p>
          <a:p>
            <a:pPr marL="628650" lvl="1" indent="-171450">
              <a:buFont typeface="Wingdings" panose="05000000000000000000" pitchFamily="2" charset="2"/>
              <a:buChar char="q"/>
            </a:pPr>
            <a:r>
              <a:rPr lang="en-IN" sz="1000" dirty="0"/>
              <a:t>Define the sign (called the spatial sign function) in p dimensions to be : </a:t>
            </a:r>
          </a:p>
          <a:p>
            <a:pPr marL="628650" lvl="1" indent="-171450">
              <a:buFont typeface="Wingdings" panose="05000000000000000000" pitchFamily="2" charset="2"/>
              <a:buChar char="q"/>
            </a:pPr>
            <a:endParaRPr lang="en-IN" sz="1000" dirty="0"/>
          </a:p>
        </p:txBody>
      </p:sp>
      <p:pic>
        <p:nvPicPr>
          <p:cNvPr id="5" name="Picture 4">
            <a:extLst>
              <a:ext uri="{FF2B5EF4-FFF2-40B4-BE49-F238E27FC236}">
                <a16:creationId xmlns:a16="http://schemas.microsoft.com/office/drawing/2014/main" id="{43A469FE-A909-4735-8C4C-07B30ABA8B89}"/>
              </a:ext>
            </a:extLst>
          </p:cNvPr>
          <p:cNvPicPr>
            <a:picLocks noChangeAspect="1"/>
          </p:cNvPicPr>
          <p:nvPr/>
        </p:nvPicPr>
        <p:blipFill>
          <a:blip r:embed="rId2"/>
          <a:stretch>
            <a:fillRect/>
          </a:stretch>
        </p:blipFill>
        <p:spPr>
          <a:xfrm>
            <a:off x="1254144" y="2111375"/>
            <a:ext cx="1572221" cy="510721"/>
          </a:xfrm>
          <a:prstGeom prst="rect">
            <a:avLst/>
          </a:prstGeom>
        </p:spPr>
      </p:pic>
      <p:sp>
        <p:nvSpPr>
          <p:cNvPr id="10" name="TextBox 9">
            <a:extLst>
              <a:ext uri="{FF2B5EF4-FFF2-40B4-BE49-F238E27FC236}">
                <a16:creationId xmlns:a16="http://schemas.microsoft.com/office/drawing/2014/main" id="{249139F5-68F0-452C-9321-FA6136753BE0}"/>
              </a:ext>
            </a:extLst>
          </p:cNvPr>
          <p:cNvSpPr txBox="1"/>
          <p:nvPr/>
        </p:nvSpPr>
        <p:spPr>
          <a:xfrm>
            <a:off x="1022725" y="2701978"/>
            <a:ext cx="2564647" cy="197105"/>
          </a:xfrm>
          <a:prstGeom prst="rect">
            <a:avLst/>
          </a:prstGeom>
          <a:noFill/>
        </p:spPr>
        <p:txBody>
          <a:bodyPr wrap="square" rtlCol="0">
            <a:spAutoFit/>
          </a:bodyPr>
          <a:lstStyle/>
          <a:p>
            <a:r>
              <a:rPr lang="en-IN" sz="681" dirty="0"/>
              <a:t>||x|| :  L2 norm of data point x, which is a p-dimensional vector</a:t>
            </a:r>
          </a:p>
        </p:txBody>
      </p:sp>
    </p:spTree>
    <p:extLst>
      <p:ext uri="{BB962C8B-B14F-4D97-AF65-F5344CB8AC3E}">
        <p14:creationId xmlns:p14="http://schemas.microsoft.com/office/powerpoint/2010/main" val="927574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1A6F-AB45-4175-AF50-568C814F0B4C}"/>
              </a:ext>
            </a:extLst>
          </p:cNvPr>
          <p:cNvSpPr>
            <a:spLocks noGrp="1"/>
          </p:cNvSpPr>
          <p:nvPr>
            <p:ph type="title"/>
          </p:nvPr>
        </p:nvSpPr>
        <p:spPr>
          <a:xfrm>
            <a:off x="95300" y="72527"/>
            <a:ext cx="4419498" cy="215444"/>
          </a:xfrm>
        </p:spPr>
        <p:txBody>
          <a:bodyPr/>
          <a:lstStyle/>
          <a:p>
            <a:r>
              <a:rPr lang="en-IN" dirty="0"/>
              <a:t>Test Statistic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768F79-B180-49D4-A075-A28D4EC3092F}"/>
                  </a:ext>
                </a:extLst>
              </p:cNvPr>
              <p:cNvSpPr>
                <a:spLocks noGrp="1"/>
              </p:cNvSpPr>
              <p:nvPr>
                <p:ph idx="1"/>
              </p:nvPr>
            </p:nvSpPr>
            <p:spPr>
              <a:xfrm>
                <a:off x="355310" y="809898"/>
                <a:ext cx="3931079" cy="1692771"/>
              </a:xfrm>
            </p:spPr>
            <p:txBody>
              <a:bodyPr/>
              <a:lstStyle/>
              <a:p>
                <a:pPr marL="171450" indent="-171450">
                  <a:buFont typeface="Wingdings" panose="05000000000000000000" pitchFamily="2" charset="2"/>
                  <a:buChar char="q"/>
                </a:pPr>
                <a:r>
                  <a:rPr lang="en-IN" sz="1000" dirty="0">
                    <a:latin typeface="+mn-lt"/>
                  </a:rPr>
                  <a:t>To create an Affine-Invariant sign test, the spatial sign function is not applied directly to the data points, but to a transformed version of the data.</a:t>
                </a:r>
              </a:p>
              <a:p>
                <a:pPr marL="171450" indent="-171450">
                  <a:buFont typeface="Wingdings" panose="05000000000000000000" pitchFamily="2" charset="2"/>
                  <a:buChar char="q"/>
                </a:pPr>
                <a:r>
                  <a:rPr lang="en-IN" sz="1000" dirty="0">
                    <a:latin typeface="+mn-lt"/>
                  </a:rPr>
                  <a:t>The spatial signs are then defined as  :  </a:t>
                </a:r>
              </a:p>
              <a:p>
                <a:pPr marL="171450" indent="-171450">
                  <a:buFont typeface="Wingdings" panose="05000000000000000000" pitchFamily="2" charset="2"/>
                  <a:buChar char="q"/>
                </a:pPr>
                <a:endParaRPr lang="en-IN" sz="1000" dirty="0">
                  <a:latin typeface="+mn-lt"/>
                </a:endParaRPr>
              </a:p>
              <a:p>
                <a:pPr marL="171450" indent="-171450">
                  <a:buFont typeface="Wingdings" panose="05000000000000000000" pitchFamily="2" charset="2"/>
                  <a:buChar char="q"/>
                </a:pPr>
                <a:r>
                  <a:rPr lang="en-IN" sz="1000" dirty="0">
                    <a:latin typeface="+mn-lt"/>
                  </a:rPr>
                  <a:t>Here </a:t>
                </a:r>
                <a14:m>
                  <m:oMath xmlns:m="http://schemas.openxmlformats.org/officeDocument/2006/math">
                    <m:sSub>
                      <m:sSubPr>
                        <m:ctrlPr>
                          <a:rPr lang="en-IN" sz="1000" i="1" smtClean="0">
                            <a:latin typeface="+mn-lt"/>
                          </a:rPr>
                        </m:ctrlPr>
                      </m:sSubPr>
                      <m:e>
                        <m:r>
                          <a:rPr lang="en-IN" sz="1000" b="0" i="1" smtClean="0">
                            <a:latin typeface="+mn-lt"/>
                          </a:rPr>
                          <m:t>𝐴</m:t>
                        </m:r>
                      </m:e>
                      <m:sub>
                        <m:r>
                          <a:rPr lang="en-IN" sz="1000" b="0" i="1" smtClean="0">
                            <a:latin typeface="+mn-lt"/>
                          </a:rPr>
                          <m:t>𝑋</m:t>
                        </m:r>
                      </m:sub>
                    </m:sSub>
                  </m:oMath>
                </a14:m>
                <a:r>
                  <a:rPr lang="en-IN" sz="1000" dirty="0">
                    <a:latin typeface="+mn-lt"/>
                  </a:rPr>
                  <a:t> is the data driven transformation matrix (called Tyler’s transformation)</a:t>
                </a:r>
              </a:p>
              <a:p>
                <a:endParaRPr lang="en-IN" sz="1000" dirty="0">
                  <a:latin typeface="+mn-lt"/>
                </a:endParaRPr>
              </a:p>
              <a:p>
                <a:endParaRPr lang="en-IN" sz="1000" dirty="0">
                  <a:latin typeface="+mn-lt"/>
                </a:endParaRPr>
              </a:p>
              <a:p>
                <a:pPr marL="171450" indent="-171450">
                  <a:buFont typeface="Wingdings" panose="05000000000000000000" pitchFamily="2" charset="2"/>
                  <a:buChar char="q"/>
                </a:pPr>
                <a14:m>
                  <m:oMath xmlns:m="http://schemas.openxmlformats.org/officeDocument/2006/math">
                    <m:sSub>
                      <m:sSubPr>
                        <m:ctrlPr>
                          <a:rPr lang="en-IN" sz="1000" b="0" i="1" smtClean="0">
                            <a:latin typeface="+mn-lt"/>
                          </a:rPr>
                        </m:ctrlPr>
                      </m:sSubPr>
                      <m:e>
                        <m:r>
                          <a:rPr lang="en-IN" sz="1000" b="0" i="1" smtClean="0">
                            <a:latin typeface="+mn-lt"/>
                          </a:rPr>
                          <m:t>𝐴</m:t>
                        </m:r>
                      </m:e>
                      <m:sub>
                        <m:r>
                          <a:rPr lang="en-IN" sz="1000" b="0" i="1" smtClean="0">
                            <a:latin typeface="+mn-lt"/>
                          </a:rPr>
                          <m:t>𝑋</m:t>
                        </m:r>
                      </m:sub>
                    </m:sSub>
                  </m:oMath>
                </a14:m>
                <a:r>
                  <a:rPr lang="en-IN" sz="1000" dirty="0">
                    <a:latin typeface="+mn-lt"/>
                  </a:rPr>
                  <a:t> is constructed in a manner to ensure that the </a:t>
                </a:r>
                <a:r>
                  <a:rPr lang="en-IN" sz="1000" dirty="0" err="1">
                    <a:latin typeface="+mn-lt"/>
                  </a:rPr>
                  <a:t>the</a:t>
                </a:r>
                <a:r>
                  <a:rPr lang="en-IN" sz="1000" dirty="0">
                    <a:latin typeface="+mn-lt"/>
                  </a:rPr>
                  <a:t> covariance between the spatial signs </a:t>
                </a:r>
                <a14:m>
                  <m:oMath xmlns:m="http://schemas.openxmlformats.org/officeDocument/2006/math">
                    <m:sSub>
                      <m:sSubPr>
                        <m:ctrlPr>
                          <a:rPr lang="en-IN" sz="1000" i="1" smtClean="0">
                            <a:latin typeface="+mn-lt"/>
                          </a:rPr>
                        </m:ctrlPr>
                      </m:sSubPr>
                      <m:e>
                        <m:r>
                          <a:rPr lang="en-IN" sz="1000" b="0" i="1" smtClean="0">
                            <a:latin typeface="+mn-lt"/>
                          </a:rPr>
                          <m:t>𝑆</m:t>
                        </m:r>
                      </m:e>
                      <m:sub>
                        <m:r>
                          <a:rPr lang="en-IN" sz="1000" b="0" i="1" smtClean="0">
                            <a:latin typeface="+mn-lt"/>
                          </a:rPr>
                          <m:t>𝑖</m:t>
                        </m:r>
                      </m:sub>
                    </m:sSub>
                  </m:oMath>
                </a14:m>
                <a:r>
                  <a:rPr lang="en-IN" sz="1000" dirty="0">
                    <a:latin typeface="+mn-lt"/>
                  </a:rPr>
                  <a:t> are as close to 0 as possible. In other words : </a:t>
                </a:r>
              </a:p>
            </p:txBody>
          </p:sp>
        </mc:Choice>
        <mc:Fallback>
          <p:sp>
            <p:nvSpPr>
              <p:cNvPr id="3" name="Content Placeholder 2">
                <a:extLst>
                  <a:ext uri="{FF2B5EF4-FFF2-40B4-BE49-F238E27FC236}">
                    <a16:creationId xmlns:a16="http://schemas.microsoft.com/office/drawing/2014/main" id="{29768F79-B180-49D4-A075-A28D4EC3092F}"/>
                  </a:ext>
                </a:extLst>
              </p:cNvPr>
              <p:cNvSpPr>
                <a:spLocks noGrp="1" noRot="1" noChangeAspect="1" noMove="1" noResize="1" noEditPoints="1" noAdjustHandles="1" noChangeArrowheads="1" noChangeShapeType="1" noTextEdit="1"/>
              </p:cNvSpPr>
              <p:nvPr>
                <p:ph idx="1"/>
              </p:nvPr>
            </p:nvSpPr>
            <p:spPr>
              <a:xfrm>
                <a:off x="355310" y="809898"/>
                <a:ext cx="3931079" cy="1692771"/>
              </a:xfrm>
              <a:blipFill>
                <a:blip r:embed="rId2"/>
                <a:stretch>
                  <a:fillRect l="-1860" t="-2158" r="-2636" b="-3957"/>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F33CC413-0B1D-41CA-AC5E-6CAAFC9DD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850" y="1882775"/>
            <a:ext cx="2115437" cy="237624"/>
          </a:xfrm>
          <a:prstGeom prst="rect">
            <a:avLst/>
          </a:prstGeom>
        </p:spPr>
      </p:pic>
      <p:pic>
        <p:nvPicPr>
          <p:cNvPr id="8" name="Picture 7" descr="Text&#10;&#10;Description automatically generated">
            <a:extLst>
              <a:ext uri="{FF2B5EF4-FFF2-40B4-BE49-F238E27FC236}">
                <a16:creationId xmlns:a16="http://schemas.microsoft.com/office/drawing/2014/main" id="{7699CFAD-2876-43D4-A468-845F8675F3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5159" y="2553795"/>
            <a:ext cx="1016621" cy="356218"/>
          </a:xfrm>
          <a:prstGeom prst="rect">
            <a:avLst/>
          </a:prstGeom>
        </p:spPr>
      </p:pic>
    </p:spTree>
    <p:extLst>
      <p:ext uri="{BB962C8B-B14F-4D97-AF65-F5344CB8AC3E}">
        <p14:creationId xmlns:p14="http://schemas.microsoft.com/office/powerpoint/2010/main" val="148255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E5B7-7FC2-41A0-83F0-806E67E5167B}"/>
              </a:ext>
            </a:extLst>
          </p:cNvPr>
          <p:cNvSpPr>
            <a:spLocks noGrp="1"/>
          </p:cNvSpPr>
          <p:nvPr>
            <p:ph type="title"/>
          </p:nvPr>
        </p:nvSpPr>
        <p:spPr>
          <a:xfrm>
            <a:off x="95300" y="72527"/>
            <a:ext cx="4419498" cy="215444"/>
          </a:xfrm>
        </p:spPr>
        <p:txBody>
          <a:bodyPr/>
          <a:lstStyle/>
          <a:p>
            <a:r>
              <a:rPr lang="en-IN" dirty="0"/>
              <a:t>Why Affine Invariance (or equivariance)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61EC0C5-01A5-4781-B6B4-DC79582D023B}"/>
                  </a:ext>
                </a:extLst>
              </p:cNvPr>
              <p:cNvSpPr>
                <a:spLocks noGrp="1"/>
              </p:cNvSpPr>
              <p:nvPr>
                <p:ph idx="1"/>
              </p:nvPr>
            </p:nvSpPr>
            <p:spPr>
              <a:xfrm>
                <a:off x="247650" y="739775"/>
                <a:ext cx="3810000" cy="2286000"/>
              </a:xfrm>
            </p:spPr>
            <p:txBody>
              <a:bodyPr>
                <a:noAutofit/>
              </a:bodyPr>
              <a:lstStyle/>
              <a:p>
                <a:pPr marL="171450" indent="-171450">
                  <a:buFont typeface="Wingdings" panose="05000000000000000000" pitchFamily="2" charset="2"/>
                  <a:buChar char="q"/>
                </a:pPr>
                <a:r>
                  <a:rPr lang="en-IN" sz="1000" dirty="0">
                    <a:latin typeface="+mn-lt"/>
                  </a:rPr>
                  <a:t>Formally, given a data matrix X, an affine equivariant estimator of location and scatter (m(X), S(X)) is one for which the conditions: </a:t>
                </a:r>
              </a:p>
              <a:p>
                <a:pPr marL="171450" indent="-171450">
                  <a:buFont typeface="Wingdings" panose="05000000000000000000" pitchFamily="2" charset="2"/>
                  <a:buChar char="q"/>
                </a:pPr>
                <a14:m>
                  <m:oMath xmlns:m="http://schemas.openxmlformats.org/officeDocument/2006/math">
                    <m:r>
                      <a:rPr lang="en-IN" sz="1000" b="0" i="1" smtClean="0">
                        <a:latin typeface="+mn-lt"/>
                      </a:rPr>
                      <m:t>𝑚</m:t>
                    </m:r>
                    <m:d>
                      <m:dPr>
                        <m:ctrlPr>
                          <a:rPr lang="en-IN" sz="1000" b="0" i="1" smtClean="0">
                            <a:latin typeface="+mn-lt"/>
                          </a:rPr>
                        </m:ctrlPr>
                      </m:dPr>
                      <m:e>
                        <m:r>
                          <a:rPr lang="en-IN" sz="1000" b="0" i="1" smtClean="0">
                            <a:latin typeface="+mn-lt"/>
                          </a:rPr>
                          <m:t>𝐴𝑋</m:t>
                        </m:r>
                      </m:e>
                    </m:d>
                    <m:r>
                      <a:rPr lang="en-IN" sz="1000" b="0" i="1" smtClean="0">
                        <a:latin typeface="+mn-lt"/>
                      </a:rPr>
                      <m:t>=</m:t>
                    </m:r>
                    <m:r>
                      <a:rPr lang="en-IN" sz="1000" b="0" i="1" smtClean="0">
                        <a:latin typeface="+mn-lt"/>
                      </a:rPr>
                      <m:t>𝐴</m:t>
                    </m:r>
                    <m:r>
                      <a:rPr lang="en-IN" sz="1000" b="0" i="1" smtClean="0">
                        <a:latin typeface="+mn-lt"/>
                      </a:rPr>
                      <m:t> </m:t>
                    </m:r>
                    <m:r>
                      <a:rPr lang="en-IN" sz="1000" b="0" i="1" smtClean="0">
                        <a:latin typeface="+mn-lt"/>
                      </a:rPr>
                      <m:t>𝑚</m:t>
                    </m:r>
                    <m:d>
                      <m:dPr>
                        <m:ctrlPr>
                          <a:rPr lang="en-IN" sz="1000" b="0" i="1" smtClean="0">
                            <a:latin typeface="+mn-lt"/>
                          </a:rPr>
                        </m:ctrlPr>
                      </m:dPr>
                      <m:e>
                        <m:r>
                          <a:rPr lang="en-IN" sz="1000" b="0" i="1" smtClean="0">
                            <a:latin typeface="+mn-lt"/>
                          </a:rPr>
                          <m:t>𝑋</m:t>
                        </m:r>
                      </m:e>
                    </m:d>
                  </m:oMath>
                </a14:m>
                <a:endParaRPr lang="en-IN" sz="1000" b="0" i="1" dirty="0">
                  <a:latin typeface="+mn-lt"/>
                </a:endParaRPr>
              </a:p>
              <a:p>
                <a:pPr marL="171450" indent="-171450">
                  <a:buFont typeface="Wingdings" panose="05000000000000000000" pitchFamily="2" charset="2"/>
                  <a:buChar char="q"/>
                </a:pPr>
                <a14:m>
                  <m:oMath xmlns:m="http://schemas.openxmlformats.org/officeDocument/2006/math">
                    <m:r>
                      <a:rPr lang="en-IN" sz="1000" b="0" i="1" smtClean="0">
                        <a:latin typeface="+mn-lt"/>
                      </a:rPr>
                      <m:t>𝑆</m:t>
                    </m:r>
                    <m:d>
                      <m:dPr>
                        <m:ctrlPr>
                          <a:rPr lang="en-IN" sz="1000" b="0" i="1" smtClean="0">
                            <a:latin typeface="+mn-lt"/>
                          </a:rPr>
                        </m:ctrlPr>
                      </m:dPr>
                      <m:e>
                        <m:r>
                          <a:rPr lang="en-IN" sz="1000" b="0" i="1" smtClean="0">
                            <a:latin typeface="+mn-lt"/>
                          </a:rPr>
                          <m:t>𝑋</m:t>
                        </m:r>
                      </m:e>
                    </m:d>
                    <m:r>
                      <a:rPr lang="en-IN" sz="1000" b="0" i="1" smtClean="0">
                        <a:latin typeface="+mn-lt"/>
                      </a:rPr>
                      <m:t>=</m:t>
                    </m:r>
                    <m:r>
                      <a:rPr lang="en-IN" sz="1000" b="0" i="1" smtClean="0">
                        <a:latin typeface="+mn-lt"/>
                      </a:rPr>
                      <m:t>𝐴</m:t>
                    </m:r>
                    <m:r>
                      <a:rPr lang="en-IN" sz="1000" b="0" i="1" smtClean="0">
                        <a:latin typeface="+mn-lt"/>
                      </a:rPr>
                      <m:t> </m:t>
                    </m:r>
                    <m:r>
                      <a:rPr lang="en-IN" sz="1000" b="0" i="1" smtClean="0">
                        <a:latin typeface="+mn-lt"/>
                      </a:rPr>
                      <m:t>𝑆</m:t>
                    </m:r>
                    <m:d>
                      <m:dPr>
                        <m:ctrlPr>
                          <a:rPr lang="en-IN" sz="1000" b="0" i="1" smtClean="0">
                            <a:latin typeface="+mn-lt"/>
                          </a:rPr>
                        </m:ctrlPr>
                      </m:dPr>
                      <m:e>
                        <m:r>
                          <a:rPr lang="en-IN" sz="1000" b="0" i="1" smtClean="0">
                            <a:latin typeface="+mn-lt"/>
                          </a:rPr>
                          <m:t>𝑋</m:t>
                        </m:r>
                      </m:e>
                    </m:d>
                    <m:r>
                      <a:rPr lang="en-IN" sz="1000" b="0" i="1" smtClean="0">
                        <a:latin typeface="+mn-lt"/>
                      </a:rPr>
                      <m:t> </m:t>
                    </m:r>
                    <m:sSup>
                      <m:sSupPr>
                        <m:ctrlPr>
                          <a:rPr lang="en-IN" sz="1000" b="0" i="1" smtClean="0">
                            <a:latin typeface="+mn-lt"/>
                          </a:rPr>
                        </m:ctrlPr>
                      </m:sSupPr>
                      <m:e>
                        <m:r>
                          <a:rPr lang="en-IN" sz="1000" b="0" i="1" smtClean="0">
                            <a:latin typeface="+mn-lt"/>
                          </a:rPr>
                          <m:t>𝐴</m:t>
                        </m:r>
                      </m:e>
                      <m:sup>
                        <m:r>
                          <a:rPr lang="en-IN" sz="1000" b="0" i="1" smtClean="0">
                            <a:latin typeface="+mn-lt"/>
                          </a:rPr>
                          <m:t>𝑇</m:t>
                        </m:r>
                      </m:sup>
                    </m:sSup>
                  </m:oMath>
                </a14:m>
                <a:r>
                  <a:rPr lang="en-IN" sz="1000" dirty="0">
                    <a:latin typeface="+mn-lt"/>
                  </a:rPr>
                  <a:t>     hold for any </a:t>
                </a:r>
                <a:r>
                  <a:rPr lang="en-IN" sz="1000" dirty="0" err="1">
                    <a:latin typeface="+mn-lt"/>
                  </a:rPr>
                  <a:t>pxp</a:t>
                </a:r>
                <a:r>
                  <a:rPr lang="en-IN" sz="1000" dirty="0">
                    <a:latin typeface="+mn-lt"/>
                  </a:rPr>
                  <a:t> non-singular matrix A</a:t>
                </a:r>
              </a:p>
              <a:p>
                <a:pPr marL="171450" indent="-171450">
                  <a:buFont typeface="Wingdings" panose="05000000000000000000" pitchFamily="2" charset="2"/>
                  <a:buChar char="q"/>
                </a:pPr>
                <a:r>
                  <a:rPr lang="en-IN" sz="1000" dirty="0">
                    <a:latin typeface="+mn-lt"/>
                  </a:rPr>
                  <a:t>Consider a situation where we try to use m(X) and S(X) to compute the statistical distance between a point x and m(X), the central location of X (assuming S(X) is invertible)</a:t>
                </a:r>
              </a:p>
              <a:p>
                <a:pPr marL="171450" indent="-171450">
                  <a:buFont typeface="Wingdings" panose="05000000000000000000" pitchFamily="2" charset="2"/>
                  <a:buChar char="q"/>
                </a:pPr>
                <a14:m>
                  <m:oMath xmlns:m="http://schemas.openxmlformats.org/officeDocument/2006/math">
                    <m:r>
                      <a:rPr lang="en-IN" sz="1000" b="0" i="1" smtClean="0">
                        <a:latin typeface="+mn-lt"/>
                      </a:rPr>
                      <m:t>𝑑</m:t>
                    </m:r>
                    <m:d>
                      <m:dPr>
                        <m:ctrlPr>
                          <a:rPr lang="en-IN" sz="1000" b="0" i="1" smtClean="0">
                            <a:latin typeface="+mn-lt"/>
                          </a:rPr>
                        </m:ctrlPr>
                      </m:dPr>
                      <m:e>
                        <m:r>
                          <a:rPr lang="en-IN" sz="1000" b="0" i="1" smtClean="0">
                            <a:latin typeface="+mn-lt"/>
                          </a:rPr>
                          <m:t>𝑥</m:t>
                        </m:r>
                        <m:r>
                          <a:rPr lang="en-IN" sz="1000" b="0" i="1" smtClean="0">
                            <a:latin typeface="+mn-lt"/>
                          </a:rPr>
                          <m:t>, </m:t>
                        </m:r>
                        <m:r>
                          <a:rPr lang="en-IN" sz="1000" b="0" i="1" smtClean="0">
                            <a:latin typeface="+mn-lt"/>
                          </a:rPr>
                          <m:t>𝑚</m:t>
                        </m:r>
                        <m:d>
                          <m:dPr>
                            <m:ctrlPr>
                              <a:rPr lang="en-IN" sz="1000" b="0" i="1" smtClean="0">
                                <a:latin typeface="+mn-lt"/>
                              </a:rPr>
                            </m:ctrlPr>
                          </m:dPr>
                          <m:e>
                            <m:r>
                              <a:rPr lang="en-IN" sz="1000" b="0" i="1" smtClean="0">
                                <a:latin typeface="+mn-lt"/>
                              </a:rPr>
                              <m:t>𝑋</m:t>
                            </m:r>
                          </m:e>
                        </m:d>
                        <m:r>
                          <a:rPr lang="en-IN" sz="1000" b="0" i="1" smtClean="0">
                            <a:latin typeface="+mn-lt"/>
                          </a:rPr>
                          <m:t>, </m:t>
                        </m:r>
                        <m:r>
                          <a:rPr lang="en-IN" sz="1000" b="0" i="1" smtClean="0">
                            <a:latin typeface="+mn-lt"/>
                          </a:rPr>
                          <m:t>𝑆</m:t>
                        </m:r>
                        <m:d>
                          <m:dPr>
                            <m:ctrlPr>
                              <a:rPr lang="en-IN" sz="1000" b="0" i="1" smtClean="0">
                                <a:latin typeface="+mn-lt"/>
                              </a:rPr>
                            </m:ctrlPr>
                          </m:dPr>
                          <m:e>
                            <m:r>
                              <a:rPr lang="en-IN" sz="1000" b="0" i="1" smtClean="0">
                                <a:latin typeface="+mn-lt"/>
                              </a:rPr>
                              <m:t>𝑋</m:t>
                            </m:r>
                          </m:e>
                        </m:d>
                      </m:e>
                    </m:d>
                    <m:r>
                      <a:rPr lang="en-IN" sz="1000" b="0" i="1" smtClean="0">
                        <a:latin typeface="+mn-lt"/>
                      </a:rPr>
                      <m:t>= </m:t>
                    </m:r>
                    <m:rad>
                      <m:radPr>
                        <m:degHide m:val="on"/>
                        <m:ctrlPr>
                          <a:rPr lang="en-IN" sz="1000" b="0" i="1" smtClean="0">
                            <a:latin typeface="+mn-lt"/>
                          </a:rPr>
                        </m:ctrlPr>
                      </m:radPr>
                      <m:deg/>
                      <m:e>
                        <m:r>
                          <a:rPr lang="en-IN" sz="1000" b="0" i="1" smtClean="0">
                            <a:latin typeface="+mn-lt"/>
                          </a:rPr>
                          <m:t>(</m:t>
                        </m:r>
                        <m:r>
                          <a:rPr lang="en-IN" sz="1000" b="0" i="1" smtClean="0">
                            <a:latin typeface="+mn-lt"/>
                          </a:rPr>
                          <m:t>𝑥</m:t>
                        </m:r>
                        <m:r>
                          <a:rPr lang="en-IN" sz="1000" b="0" i="1" smtClean="0">
                            <a:latin typeface="+mn-lt"/>
                          </a:rPr>
                          <m:t>−</m:t>
                        </m:r>
                        <m:r>
                          <a:rPr lang="en-IN" sz="1000" b="0" i="1" smtClean="0">
                            <a:latin typeface="+mn-lt"/>
                          </a:rPr>
                          <m:t>𝑚</m:t>
                        </m:r>
                        <m:d>
                          <m:dPr>
                            <m:ctrlPr>
                              <a:rPr lang="en-IN" sz="1000" b="0" i="1" smtClean="0">
                                <a:latin typeface="+mn-lt"/>
                              </a:rPr>
                            </m:ctrlPr>
                          </m:dPr>
                          <m:e>
                            <m:r>
                              <a:rPr lang="en-IN" sz="1000" b="0" i="1" smtClean="0">
                                <a:latin typeface="+mn-lt"/>
                              </a:rPr>
                              <m:t>𝑋</m:t>
                            </m:r>
                          </m:e>
                        </m:d>
                        <m:sSup>
                          <m:sSupPr>
                            <m:ctrlPr>
                              <a:rPr lang="en-IN" sz="1000" i="1">
                                <a:latin typeface="+mn-lt"/>
                              </a:rPr>
                            </m:ctrlPr>
                          </m:sSupPr>
                          <m:e>
                            <m:r>
                              <a:rPr lang="en-IN" sz="1000" b="0" i="1" smtClean="0">
                                <a:latin typeface="+mn-lt"/>
                              </a:rPr>
                              <m:t>)</m:t>
                            </m:r>
                          </m:e>
                          <m:sup>
                            <m:r>
                              <a:rPr lang="en-IN" sz="1000" b="0" i="1" smtClean="0">
                                <a:latin typeface="+mn-lt"/>
                              </a:rPr>
                              <m:t>𝑇</m:t>
                            </m:r>
                          </m:sup>
                        </m:sSup>
                        <m:sSup>
                          <m:sSupPr>
                            <m:ctrlPr>
                              <a:rPr lang="en-IN" sz="1000" i="1" smtClean="0">
                                <a:latin typeface="+mn-lt"/>
                              </a:rPr>
                            </m:ctrlPr>
                          </m:sSupPr>
                          <m:e>
                            <m:r>
                              <a:rPr lang="en-IN" sz="1000" b="0" i="1" smtClean="0">
                                <a:latin typeface="+mn-lt"/>
                              </a:rPr>
                              <m:t>𝑆</m:t>
                            </m:r>
                          </m:e>
                          <m:sup>
                            <m:r>
                              <a:rPr lang="en-IN" sz="1000" b="0" i="1" smtClean="0">
                                <a:latin typeface="+mn-lt"/>
                              </a:rPr>
                              <m:t>−1</m:t>
                            </m:r>
                          </m:sup>
                        </m:sSup>
                        <m:d>
                          <m:dPr>
                            <m:ctrlPr>
                              <a:rPr lang="en-IN" sz="1000" b="0" i="1" smtClean="0">
                                <a:latin typeface="+mn-lt"/>
                              </a:rPr>
                            </m:ctrlPr>
                          </m:dPr>
                          <m:e>
                            <m:r>
                              <a:rPr lang="en-IN" sz="1000" b="0" i="1" smtClean="0">
                                <a:latin typeface="+mn-lt"/>
                              </a:rPr>
                              <m:t>𝑋</m:t>
                            </m:r>
                          </m:e>
                        </m:d>
                        <m:r>
                          <a:rPr lang="en-IN" sz="1000" b="0" i="1" smtClean="0">
                            <a:latin typeface="+mn-lt"/>
                          </a:rPr>
                          <m:t>(</m:t>
                        </m:r>
                        <m:r>
                          <a:rPr lang="en-IN" sz="1000" b="0" i="1" smtClean="0">
                            <a:latin typeface="+mn-lt"/>
                          </a:rPr>
                          <m:t>𝑥</m:t>
                        </m:r>
                        <m:r>
                          <a:rPr lang="en-IN" sz="1000" b="0" i="1" smtClean="0">
                            <a:latin typeface="+mn-lt"/>
                          </a:rPr>
                          <m:t>−</m:t>
                        </m:r>
                        <m:r>
                          <a:rPr lang="en-IN" sz="1000" b="0" i="1" smtClean="0">
                            <a:latin typeface="+mn-lt"/>
                          </a:rPr>
                          <m:t>𝑚</m:t>
                        </m:r>
                        <m:d>
                          <m:dPr>
                            <m:ctrlPr>
                              <a:rPr lang="en-IN" sz="1000" b="0" i="1" smtClean="0">
                                <a:latin typeface="+mn-lt"/>
                              </a:rPr>
                            </m:ctrlPr>
                          </m:dPr>
                          <m:e>
                            <m:r>
                              <a:rPr lang="en-IN" sz="1000" b="0" i="1" smtClean="0">
                                <a:latin typeface="+mn-lt"/>
                              </a:rPr>
                              <m:t>𝑋</m:t>
                            </m:r>
                          </m:e>
                        </m:d>
                        <m:r>
                          <a:rPr lang="en-IN" sz="1000" b="0" i="1" smtClean="0">
                            <a:latin typeface="+mn-lt"/>
                          </a:rPr>
                          <m:t>)</m:t>
                        </m:r>
                      </m:e>
                    </m:rad>
                    <m:r>
                      <a:rPr lang="en-IN" sz="1000" b="0" i="1" smtClean="0">
                        <a:latin typeface="+mn-lt"/>
                      </a:rPr>
                      <m:t> </m:t>
                    </m:r>
                  </m:oMath>
                </a14:m>
                <a:endParaRPr lang="en-IN" sz="1000" b="0" dirty="0">
                  <a:latin typeface="+mn-lt"/>
                </a:endParaRPr>
              </a:p>
              <a:p>
                <a:pPr marL="171450" indent="-171450">
                  <a:buFont typeface="Wingdings" panose="05000000000000000000" pitchFamily="2" charset="2"/>
                  <a:buChar char="q"/>
                </a:pPr>
                <a:r>
                  <a:rPr lang="en-IN" sz="1000" dirty="0">
                    <a:latin typeface="+mn-lt"/>
                  </a:rPr>
                  <a:t>Then for an affine equivariant estimator, this measure of the distance (the measure can also be interpreted as the </a:t>
                </a:r>
                <a:r>
                  <a:rPr lang="en-IN" sz="1000" dirty="0" err="1">
                    <a:latin typeface="+mn-lt"/>
                  </a:rPr>
                  <a:t>outlyingness</a:t>
                </a:r>
                <a:r>
                  <a:rPr lang="en-IN" sz="1000" dirty="0">
                    <a:latin typeface="+mn-lt"/>
                  </a:rPr>
                  <a:t> of x with respect to X) does not change with scale and orientation of the columns of X</a:t>
                </a:r>
              </a:p>
            </p:txBody>
          </p:sp>
        </mc:Choice>
        <mc:Fallback>
          <p:sp>
            <p:nvSpPr>
              <p:cNvPr id="3" name="Content Placeholder 2">
                <a:extLst>
                  <a:ext uri="{FF2B5EF4-FFF2-40B4-BE49-F238E27FC236}">
                    <a16:creationId xmlns:a16="http://schemas.microsoft.com/office/drawing/2014/main" id="{261EC0C5-01A5-4781-B6B4-DC79582D023B}"/>
                  </a:ext>
                </a:extLst>
              </p:cNvPr>
              <p:cNvSpPr>
                <a:spLocks noGrp="1" noRot="1" noChangeAspect="1" noMove="1" noResize="1" noEditPoints="1" noAdjustHandles="1" noChangeArrowheads="1" noChangeShapeType="1" noTextEdit="1"/>
              </p:cNvSpPr>
              <p:nvPr>
                <p:ph idx="1"/>
              </p:nvPr>
            </p:nvSpPr>
            <p:spPr>
              <a:xfrm>
                <a:off x="247650" y="739775"/>
                <a:ext cx="3810000" cy="2286000"/>
              </a:xfrm>
              <a:blipFill>
                <a:blip r:embed="rId2"/>
                <a:stretch>
                  <a:fillRect l="-1920" t="-1333" r="-2880"/>
                </a:stretch>
              </a:blipFill>
            </p:spPr>
            <p:txBody>
              <a:bodyPr/>
              <a:lstStyle/>
              <a:p>
                <a:r>
                  <a:rPr lang="en-CA">
                    <a:noFill/>
                  </a:rPr>
                  <a:t> </a:t>
                </a:r>
              </a:p>
            </p:txBody>
          </p:sp>
        </mc:Fallback>
      </mc:AlternateContent>
    </p:spTree>
    <p:extLst>
      <p:ext uri="{BB962C8B-B14F-4D97-AF65-F5344CB8AC3E}">
        <p14:creationId xmlns:p14="http://schemas.microsoft.com/office/powerpoint/2010/main" val="866075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8105-DCAE-4369-9C1B-7C5B91D88F4B}"/>
              </a:ext>
            </a:extLst>
          </p:cNvPr>
          <p:cNvSpPr>
            <a:spLocks noGrp="1"/>
          </p:cNvSpPr>
          <p:nvPr>
            <p:ph type="title"/>
          </p:nvPr>
        </p:nvSpPr>
        <p:spPr>
          <a:xfrm>
            <a:off x="95300" y="72527"/>
            <a:ext cx="4419498" cy="215444"/>
          </a:xfrm>
        </p:spPr>
        <p:txBody>
          <a:bodyPr/>
          <a:lstStyle/>
          <a:p>
            <a:r>
              <a:rPr lang="en-IN" dirty="0"/>
              <a:t>Affine invariance (proof)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2128A78-CBD9-4065-A10A-B920B3290AC0}"/>
                  </a:ext>
                </a:extLst>
              </p:cNvPr>
              <p:cNvSpPr>
                <a:spLocks noGrp="1"/>
              </p:cNvSpPr>
              <p:nvPr>
                <p:ph idx="1"/>
              </p:nvPr>
            </p:nvSpPr>
            <p:spPr>
              <a:xfrm>
                <a:off x="-666750" y="1044575"/>
                <a:ext cx="5505450" cy="1759492"/>
              </a:xfrm>
            </p:spPr>
            <p:txBody>
              <a:bodyPr>
                <a:normAutofit/>
              </a:bodyPr>
              <a:lstStyle/>
              <a:p>
                <a14:m>
                  <m:oMathPara xmlns:m="http://schemas.openxmlformats.org/officeDocument/2006/math">
                    <m:oMathParaPr>
                      <m:jc m:val="centerGroup"/>
                    </m:oMathParaPr>
                    <m:oMath xmlns:m="http://schemas.openxmlformats.org/officeDocument/2006/math">
                      <m:r>
                        <a:rPr lang="en-IN" sz="1000" b="0" i="1" smtClean="0">
                          <a:latin typeface="Cambria Math" panose="02040503050406030204" pitchFamily="18" charset="0"/>
                        </a:rPr>
                        <m:t>𝑑</m:t>
                      </m:r>
                      <m:d>
                        <m:dPr>
                          <m:ctrlPr>
                            <a:rPr lang="en-IN" sz="1000" b="0" i="1" smtClean="0">
                              <a:latin typeface="Cambria Math" panose="02040503050406030204" pitchFamily="18" charset="0"/>
                            </a:rPr>
                          </m:ctrlPr>
                        </m:dPr>
                        <m:e>
                          <m:r>
                            <a:rPr lang="en-IN" sz="1000" b="0" i="1" smtClean="0">
                              <a:latin typeface="Cambria Math" panose="02040503050406030204" pitchFamily="18" charset="0"/>
                            </a:rPr>
                            <m:t>𝐴𝑥</m:t>
                          </m:r>
                          <m:r>
                            <a:rPr lang="en-IN" sz="1000" b="0" i="1" smtClean="0">
                              <a:latin typeface="Cambria Math" panose="02040503050406030204" pitchFamily="18" charset="0"/>
                            </a:rPr>
                            <m:t>, </m:t>
                          </m:r>
                          <m:r>
                            <a:rPr lang="en-IN" sz="1000" b="0" i="1" smtClean="0">
                              <a:latin typeface="Cambria Math" panose="02040503050406030204" pitchFamily="18" charset="0"/>
                            </a:rPr>
                            <m:t>𝑚</m:t>
                          </m:r>
                          <m:d>
                            <m:dPr>
                              <m:ctrlPr>
                                <a:rPr lang="en-IN" sz="1000" b="0" i="1" smtClean="0">
                                  <a:latin typeface="Cambria Math" panose="02040503050406030204" pitchFamily="18" charset="0"/>
                                </a:rPr>
                              </m:ctrlPr>
                            </m:dPr>
                            <m:e>
                              <m:r>
                                <a:rPr lang="en-IN" sz="1000" b="0" i="1" smtClean="0">
                                  <a:latin typeface="Cambria Math" panose="02040503050406030204" pitchFamily="18" charset="0"/>
                                </a:rPr>
                                <m:t>𝐴𝑋</m:t>
                              </m:r>
                            </m:e>
                          </m:d>
                          <m:r>
                            <a:rPr lang="en-IN" sz="1000" b="0" i="1" smtClean="0">
                              <a:latin typeface="Cambria Math" panose="02040503050406030204" pitchFamily="18" charset="0"/>
                            </a:rPr>
                            <m:t>, </m:t>
                          </m:r>
                          <m:r>
                            <a:rPr lang="en-IN" sz="1000" b="0" i="1" smtClean="0">
                              <a:latin typeface="Cambria Math" panose="02040503050406030204" pitchFamily="18" charset="0"/>
                            </a:rPr>
                            <m:t>𝑆</m:t>
                          </m:r>
                          <m:d>
                            <m:dPr>
                              <m:ctrlPr>
                                <a:rPr lang="en-IN" sz="1000" b="0" i="1" smtClean="0">
                                  <a:latin typeface="Cambria Math" panose="02040503050406030204" pitchFamily="18" charset="0"/>
                                </a:rPr>
                              </m:ctrlPr>
                            </m:dPr>
                            <m:e>
                              <m:r>
                                <a:rPr lang="en-IN" sz="1000" b="0" i="1" smtClean="0">
                                  <a:latin typeface="Cambria Math" panose="02040503050406030204" pitchFamily="18" charset="0"/>
                                </a:rPr>
                                <m:t>𝐴𝑋</m:t>
                              </m:r>
                            </m:e>
                          </m:d>
                        </m:e>
                      </m:d>
                      <m:r>
                        <a:rPr lang="en-IN" sz="1000" b="0" i="1" dirty="0" smtClean="0">
                          <a:latin typeface="Cambria Math" panose="02040503050406030204" pitchFamily="18" charset="0"/>
                        </a:rPr>
                        <m:t>=</m:t>
                      </m:r>
                      <m:r>
                        <a:rPr lang="en-IN" sz="1000" b="0" i="1" smtClean="0">
                          <a:latin typeface="Cambria Math" panose="02040503050406030204" pitchFamily="18" charset="0"/>
                        </a:rPr>
                        <m:t> </m:t>
                      </m:r>
                      <m:rad>
                        <m:radPr>
                          <m:degHide m:val="on"/>
                          <m:ctrlPr>
                            <a:rPr lang="en-IN" sz="1000" b="0" i="1" smtClean="0">
                              <a:latin typeface="Cambria Math" panose="02040503050406030204" pitchFamily="18" charset="0"/>
                            </a:rPr>
                          </m:ctrlPr>
                        </m:radPr>
                        <m:deg/>
                        <m:e>
                          <m:r>
                            <a:rPr lang="en-IN" sz="1000" b="0" i="1" smtClean="0">
                              <a:latin typeface="Cambria Math" panose="02040503050406030204" pitchFamily="18" charset="0"/>
                            </a:rPr>
                            <m:t>(</m:t>
                          </m:r>
                          <m:r>
                            <a:rPr lang="en-IN" sz="1000" b="0" i="1" smtClean="0">
                              <a:latin typeface="Cambria Math" panose="02040503050406030204" pitchFamily="18" charset="0"/>
                            </a:rPr>
                            <m:t>𝐴𝑥</m:t>
                          </m:r>
                          <m:r>
                            <a:rPr lang="en-IN" sz="1000" b="0" i="1" smtClean="0">
                              <a:latin typeface="Cambria Math" panose="02040503050406030204" pitchFamily="18" charset="0"/>
                            </a:rPr>
                            <m:t>−</m:t>
                          </m:r>
                          <m:r>
                            <a:rPr lang="en-IN" sz="1000" b="0" i="1" smtClean="0">
                              <a:latin typeface="Cambria Math" panose="02040503050406030204" pitchFamily="18" charset="0"/>
                            </a:rPr>
                            <m:t>𝑚</m:t>
                          </m:r>
                          <m:d>
                            <m:dPr>
                              <m:ctrlPr>
                                <a:rPr lang="en-IN" sz="1000" b="0" i="1" smtClean="0">
                                  <a:latin typeface="Cambria Math" panose="02040503050406030204" pitchFamily="18" charset="0"/>
                                </a:rPr>
                              </m:ctrlPr>
                            </m:dPr>
                            <m:e>
                              <m:r>
                                <a:rPr lang="en-IN" sz="1000" b="0" i="1" smtClean="0">
                                  <a:latin typeface="Cambria Math" panose="02040503050406030204" pitchFamily="18" charset="0"/>
                                </a:rPr>
                                <m:t>𝐴𝑋</m:t>
                              </m:r>
                            </m:e>
                          </m:d>
                          <m:sSup>
                            <m:sSupPr>
                              <m:ctrlPr>
                                <a:rPr lang="en-IN" sz="1000" b="0" i="1" smtClean="0">
                                  <a:latin typeface="Cambria Math" panose="02040503050406030204" pitchFamily="18" charset="0"/>
                                </a:rPr>
                              </m:ctrlPr>
                            </m:sSupPr>
                            <m:e>
                              <m:r>
                                <a:rPr lang="en-IN" sz="1000" b="0" i="1" smtClean="0">
                                  <a:latin typeface="Cambria Math" panose="02040503050406030204" pitchFamily="18" charset="0"/>
                                </a:rPr>
                                <m:t>)</m:t>
                              </m:r>
                            </m:e>
                            <m:sup>
                              <m:r>
                                <a:rPr lang="en-IN" sz="1000" b="0" i="1" smtClean="0">
                                  <a:latin typeface="Cambria Math" panose="02040503050406030204" pitchFamily="18" charset="0"/>
                                </a:rPr>
                                <m:t>𝑇</m:t>
                              </m:r>
                            </m:sup>
                          </m:sSup>
                          <m:sSup>
                            <m:sSupPr>
                              <m:ctrlPr>
                                <a:rPr lang="en-IN" sz="1000" b="0" i="1" smtClean="0">
                                  <a:latin typeface="Cambria Math" panose="02040503050406030204" pitchFamily="18" charset="0"/>
                                </a:rPr>
                              </m:ctrlPr>
                            </m:sSupPr>
                            <m:e>
                              <m:r>
                                <a:rPr lang="en-IN" sz="1000" b="0" i="1" smtClean="0">
                                  <a:latin typeface="Cambria Math" panose="02040503050406030204" pitchFamily="18" charset="0"/>
                                </a:rPr>
                                <m:t>𝑆</m:t>
                              </m:r>
                            </m:e>
                            <m:sup>
                              <m:r>
                                <a:rPr lang="en-IN" sz="1000" b="0" i="1" smtClean="0">
                                  <a:latin typeface="Cambria Math" panose="02040503050406030204" pitchFamily="18" charset="0"/>
                                </a:rPr>
                                <m:t>−1</m:t>
                              </m:r>
                            </m:sup>
                          </m:sSup>
                          <m:d>
                            <m:dPr>
                              <m:ctrlPr>
                                <a:rPr lang="en-IN" sz="1000" b="0" i="1" smtClean="0">
                                  <a:latin typeface="Cambria Math" panose="02040503050406030204" pitchFamily="18" charset="0"/>
                                </a:rPr>
                              </m:ctrlPr>
                            </m:dPr>
                            <m:e>
                              <m:r>
                                <a:rPr lang="en-IN" sz="1000" b="0" i="1" smtClean="0">
                                  <a:latin typeface="Cambria Math" panose="02040503050406030204" pitchFamily="18" charset="0"/>
                                </a:rPr>
                                <m:t>𝐴𝑋</m:t>
                              </m:r>
                            </m:e>
                          </m:d>
                          <m:r>
                            <a:rPr lang="en-IN" sz="1000" b="0" i="1" smtClean="0">
                              <a:latin typeface="Cambria Math" panose="02040503050406030204" pitchFamily="18" charset="0"/>
                            </a:rPr>
                            <m:t>(</m:t>
                          </m:r>
                          <m:r>
                            <a:rPr lang="en-IN" sz="1000" b="0" i="1" smtClean="0">
                              <a:latin typeface="Cambria Math" panose="02040503050406030204" pitchFamily="18" charset="0"/>
                            </a:rPr>
                            <m:t>𝐴𝑥</m:t>
                          </m:r>
                          <m:r>
                            <a:rPr lang="en-IN" sz="1000" b="0" i="1" smtClean="0">
                              <a:latin typeface="Cambria Math" panose="02040503050406030204" pitchFamily="18" charset="0"/>
                            </a:rPr>
                            <m:t> −</m:t>
                          </m:r>
                          <m:r>
                            <a:rPr lang="en-IN" sz="1000" b="0" i="1" smtClean="0">
                              <a:latin typeface="Cambria Math" panose="02040503050406030204" pitchFamily="18" charset="0"/>
                            </a:rPr>
                            <m:t>𝑚</m:t>
                          </m:r>
                          <m:r>
                            <a:rPr lang="en-IN" sz="1000" b="0" i="1" smtClean="0">
                              <a:latin typeface="Cambria Math" panose="02040503050406030204" pitchFamily="18" charset="0"/>
                            </a:rPr>
                            <m:t>(</m:t>
                          </m:r>
                          <m:r>
                            <a:rPr lang="en-IN" sz="1000" b="0" i="1" smtClean="0">
                              <a:latin typeface="Cambria Math" panose="02040503050406030204" pitchFamily="18" charset="0"/>
                            </a:rPr>
                            <m:t>𝐴𝑋</m:t>
                          </m:r>
                          <m:r>
                            <a:rPr lang="en-IN" sz="1000" b="0" i="1" smtClean="0">
                              <a:latin typeface="Cambria Math" panose="02040503050406030204" pitchFamily="18" charset="0"/>
                            </a:rPr>
                            <m:t>))</m:t>
                          </m:r>
                        </m:e>
                      </m:rad>
                      <m:r>
                        <a:rPr lang="en-IN" sz="1000" b="0" i="1" smtClean="0">
                          <a:latin typeface="Cambria Math" panose="02040503050406030204" pitchFamily="18" charset="0"/>
                        </a:rPr>
                        <m:t>  </m:t>
                      </m:r>
                    </m:oMath>
                  </m:oMathPara>
                </a14:m>
                <a:endParaRPr lang="en-IN" sz="1000" dirty="0"/>
              </a:p>
              <a:p>
                <a:r>
                  <a:rPr lang="en-IN" sz="1000" dirty="0"/>
                  <a:t>                                                     </a:t>
                </a:r>
                <a14:m>
                  <m:oMath xmlns:m="http://schemas.openxmlformats.org/officeDocument/2006/math">
                    <m:r>
                      <a:rPr lang="en-IN" sz="1000" b="0" i="0" smtClean="0">
                        <a:latin typeface="Cambria Math" panose="02040503050406030204" pitchFamily="18" charset="0"/>
                      </a:rPr>
                      <m:t> </m:t>
                    </m:r>
                    <m:r>
                      <a:rPr lang="en-IN" sz="1000" b="0" i="1" smtClean="0">
                        <a:latin typeface="Cambria Math" panose="02040503050406030204" pitchFamily="18" charset="0"/>
                      </a:rPr>
                      <m:t>=</m:t>
                    </m:r>
                    <m:rad>
                      <m:radPr>
                        <m:degHide m:val="on"/>
                        <m:ctrlPr>
                          <a:rPr lang="en-IN" sz="1000" i="1">
                            <a:latin typeface="Cambria Math" panose="02040503050406030204" pitchFamily="18" charset="0"/>
                          </a:rPr>
                        </m:ctrlPr>
                      </m:radPr>
                      <m:deg/>
                      <m:e>
                        <m:r>
                          <a:rPr lang="en-IN" sz="1000" i="1">
                            <a:latin typeface="Cambria Math" panose="02040503050406030204" pitchFamily="18" charset="0"/>
                          </a:rPr>
                          <m:t>(</m:t>
                        </m:r>
                        <m:r>
                          <a:rPr lang="en-IN" sz="1000" b="0" i="1" smtClean="0">
                            <a:latin typeface="Cambria Math" panose="02040503050406030204" pitchFamily="18" charset="0"/>
                          </a:rPr>
                          <m:t>𝐴</m:t>
                        </m:r>
                        <m:r>
                          <a:rPr lang="en-IN" sz="1000" b="0" i="1" smtClean="0">
                            <a:latin typeface="Cambria Math" panose="02040503050406030204" pitchFamily="18" charset="0"/>
                          </a:rPr>
                          <m:t>(</m:t>
                        </m:r>
                        <m:r>
                          <a:rPr lang="en-IN" sz="1000" i="1">
                            <a:latin typeface="Cambria Math" panose="02040503050406030204" pitchFamily="18" charset="0"/>
                          </a:rPr>
                          <m:t>𝑥</m:t>
                        </m:r>
                        <m:r>
                          <a:rPr lang="en-IN" sz="1000" i="1">
                            <a:latin typeface="Cambria Math" panose="02040503050406030204" pitchFamily="18" charset="0"/>
                          </a:rPr>
                          <m:t>−</m:t>
                        </m:r>
                        <m:r>
                          <a:rPr lang="en-IN" sz="1000" i="1">
                            <a:latin typeface="Cambria Math" panose="02040503050406030204" pitchFamily="18" charset="0"/>
                          </a:rPr>
                          <m:t>𝑚</m:t>
                        </m:r>
                        <m:d>
                          <m:dPr>
                            <m:ctrlPr>
                              <a:rPr lang="en-IN" sz="1000" i="1">
                                <a:latin typeface="Cambria Math" panose="02040503050406030204" pitchFamily="18" charset="0"/>
                              </a:rPr>
                            </m:ctrlPr>
                          </m:dPr>
                          <m:e>
                            <m:r>
                              <a:rPr lang="en-IN" sz="1000" i="1">
                                <a:latin typeface="Cambria Math" panose="02040503050406030204" pitchFamily="18" charset="0"/>
                              </a:rPr>
                              <m:t>𝑋</m:t>
                            </m:r>
                          </m:e>
                        </m:d>
                        <m:r>
                          <a:rPr lang="en-IN" sz="1000" b="0" i="1" smtClean="0">
                            <a:latin typeface="Cambria Math" panose="02040503050406030204" pitchFamily="18" charset="0"/>
                          </a:rPr>
                          <m:t>)</m:t>
                        </m:r>
                        <m:sSup>
                          <m:sSupPr>
                            <m:ctrlPr>
                              <a:rPr lang="en-IN" sz="1000" i="1">
                                <a:latin typeface="Cambria Math" panose="02040503050406030204" pitchFamily="18" charset="0"/>
                              </a:rPr>
                            </m:ctrlPr>
                          </m:sSupPr>
                          <m:e>
                            <m:r>
                              <a:rPr lang="en-IN" sz="1000" i="1">
                                <a:latin typeface="Cambria Math" panose="02040503050406030204" pitchFamily="18" charset="0"/>
                              </a:rPr>
                              <m:t>)</m:t>
                            </m:r>
                          </m:e>
                          <m:sup>
                            <m:r>
                              <a:rPr lang="en-IN" sz="1000" i="1">
                                <a:latin typeface="Cambria Math" panose="02040503050406030204" pitchFamily="18" charset="0"/>
                              </a:rPr>
                              <m:t>𝑇</m:t>
                            </m:r>
                          </m:sup>
                        </m:sSup>
                        <m:sSup>
                          <m:sSupPr>
                            <m:ctrlPr>
                              <a:rPr lang="en-IN" sz="1000" i="1">
                                <a:latin typeface="Cambria Math" panose="02040503050406030204" pitchFamily="18" charset="0"/>
                              </a:rPr>
                            </m:ctrlPr>
                          </m:sSupPr>
                          <m:e>
                            <m:r>
                              <a:rPr lang="en-IN" sz="1000" i="1">
                                <a:latin typeface="Cambria Math" panose="02040503050406030204" pitchFamily="18" charset="0"/>
                              </a:rPr>
                              <m:t>𝑆</m:t>
                            </m:r>
                          </m:e>
                          <m:sup>
                            <m:r>
                              <a:rPr lang="en-IN" sz="1000" i="1">
                                <a:latin typeface="Cambria Math" panose="02040503050406030204" pitchFamily="18" charset="0"/>
                              </a:rPr>
                              <m:t>−1</m:t>
                            </m:r>
                          </m:sup>
                        </m:sSup>
                        <m:d>
                          <m:dPr>
                            <m:ctrlPr>
                              <a:rPr lang="en-IN" sz="1000" i="1">
                                <a:latin typeface="Cambria Math" panose="02040503050406030204" pitchFamily="18" charset="0"/>
                              </a:rPr>
                            </m:ctrlPr>
                          </m:dPr>
                          <m:e>
                            <m:r>
                              <a:rPr lang="en-IN" sz="1000" i="1">
                                <a:latin typeface="Cambria Math" panose="02040503050406030204" pitchFamily="18" charset="0"/>
                              </a:rPr>
                              <m:t>𝐴𝑋</m:t>
                            </m:r>
                          </m:e>
                        </m:d>
                        <m:r>
                          <a:rPr lang="en-IN" sz="1000" i="1">
                            <a:latin typeface="Cambria Math" panose="02040503050406030204" pitchFamily="18" charset="0"/>
                          </a:rPr>
                          <m:t>(</m:t>
                        </m:r>
                        <m:r>
                          <a:rPr lang="en-IN" sz="1000" i="1">
                            <a:latin typeface="Cambria Math" panose="02040503050406030204" pitchFamily="18" charset="0"/>
                          </a:rPr>
                          <m:t>𝐴</m:t>
                        </m:r>
                        <m:d>
                          <m:dPr>
                            <m:ctrlPr>
                              <a:rPr lang="en-IN" sz="1000" b="0" i="1" smtClean="0">
                                <a:latin typeface="Cambria Math" panose="02040503050406030204" pitchFamily="18" charset="0"/>
                              </a:rPr>
                            </m:ctrlPr>
                          </m:dPr>
                          <m:e>
                            <m:r>
                              <a:rPr lang="en-IN" sz="1000" i="1">
                                <a:latin typeface="Cambria Math" panose="02040503050406030204" pitchFamily="18" charset="0"/>
                              </a:rPr>
                              <m:t>𝑥</m:t>
                            </m:r>
                            <m:r>
                              <a:rPr lang="en-IN" sz="1000" i="1">
                                <a:latin typeface="Cambria Math" panose="02040503050406030204" pitchFamily="18" charset="0"/>
                              </a:rPr>
                              <m:t> −</m:t>
                            </m:r>
                            <m:r>
                              <a:rPr lang="en-IN" sz="1000" i="1">
                                <a:latin typeface="Cambria Math" panose="02040503050406030204" pitchFamily="18" charset="0"/>
                              </a:rPr>
                              <m:t>𝑚</m:t>
                            </m:r>
                            <m:d>
                              <m:dPr>
                                <m:ctrlPr>
                                  <a:rPr lang="en-IN" sz="1000" i="1">
                                    <a:latin typeface="Cambria Math" panose="02040503050406030204" pitchFamily="18" charset="0"/>
                                  </a:rPr>
                                </m:ctrlPr>
                              </m:dPr>
                              <m:e>
                                <m:r>
                                  <a:rPr lang="en-IN" sz="1000" i="1">
                                    <a:latin typeface="Cambria Math" panose="02040503050406030204" pitchFamily="18" charset="0"/>
                                  </a:rPr>
                                  <m:t>𝑋</m:t>
                                </m:r>
                              </m:e>
                            </m:d>
                          </m:e>
                        </m:d>
                      </m:e>
                    </m:rad>
                    <m:r>
                      <a:rPr lang="en-IN" sz="1000" b="0" i="1" smtClean="0">
                        <a:latin typeface="Cambria Math" panose="02040503050406030204" pitchFamily="18" charset="0"/>
                      </a:rPr>
                      <m:t>)</m:t>
                    </m:r>
                  </m:oMath>
                </a14:m>
                <a:endParaRPr lang="en-IN" sz="1000" dirty="0"/>
              </a:p>
              <a:p>
                <a:r>
                  <a:rPr lang="en-IN" sz="1000" dirty="0"/>
                  <a:t>                                                     </a:t>
                </a:r>
                <a14:m>
                  <m:oMath xmlns:m="http://schemas.openxmlformats.org/officeDocument/2006/math">
                    <m:r>
                      <a:rPr lang="en-IN" sz="1000" b="0" i="1" smtClean="0">
                        <a:latin typeface="Cambria Math" panose="02040503050406030204" pitchFamily="18" charset="0"/>
                      </a:rPr>
                      <m:t>=</m:t>
                    </m:r>
                    <m:rad>
                      <m:radPr>
                        <m:degHide m:val="on"/>
                        <m:ctrlPr>
                          <a:rPr lang="en-IN" sz="1000" i="1">
                            <a:latin typeface="Cambria Math" panose="02040503050406030204" pitchFamily="18" charset="0"/>
                          </a:rPr>
                        </m:ctrlPr>
                      </m:radPr>
                      <m:deg/>
                      <m:e>
                        <m:r>
                          <a:rPr lang="en-IN" sz="1000" b="0" i="1" smtClean="0">
                            <a:latin typeface="Cambria Math" panose="02040503050406030204" pitchFamily="18" charset="0"/>
                          </a:rPr>
                          <m:t>(</m:t>
                        </m:r>
                        <m:r>
                          <a:rPr lang="en-IN" sz="1000" i="1">
                            <a:latin typeface="Cambria Math" panose="02040503050406030204" pitchFamily="18" charset="0"/>
                          </a:rPr>
                          <m:t>𝑥</m:t>
                        </m:r>
                        <m:r>
                          <a:rPr lang="en-IN" sz="1000" i="1">
                            <a:latin typeface="Cambria Math" panose="02040503050406030204" pitchFamily="18" charset="0"/>
                          </a:rPr>
                          <m:t>−</m:t>
                        </m:r>
                        <m:r>
                          <a:rPr lang="en-IN" sz="1000" i="1">
                            <a:latin typeface="Cambria Math" panose="02040503050406030204" pitchFamily="18" charset="0"/>
                          </a:rPr>
                          <m:t>𝑚</m:t>
                        </m:r>
                        <m:d>
                          <m:dPr>
                            <m:ctrlPr>
                              <a:rPr lang="en-IN" sz="1000" i="1">
                                <a:latin typeface="Cambria Math" panose="02040503050406030204" pitchFamily="18" charset="0"/>
                              </a:rPr>
                            </m:ctrlPr>
                          </m:dPr>
                          <m:e>
                            <m:r>
                              <a:rPr lang="en-IN" sz="1000" i="1">
                                <a:latin typeface="Cambria Math" panose="02040503050406030204" pitchFamily="18" charset="0"/>
                              </a:rPr>
                              <m:t>𝑋</m:t>
                            </m:r>
                          </m:e>
                        </m:d>
                        <m:sSup>
                          <m:sSupPr>
                            <m:ctrlPr>
                              <a:rPr lang="en-IN" sz="1000" i="1">
                                <a:latin typeface="Cambria Math" panose="02040503050406030204" pitchFamily="18" charset="0"/>
                              </a:rPr>
                            </m:ctrlPr>
                          </m:sSupPr>
                          <m:e>
                            <m:r>
                              <a:rPr lang="en-IN" sz="1000" i="1">
                                <a:latin typeface="Cambria Math" panose="02040503050406030204" pitchFamily="18" charset="0"/>
                              </a:rPr>
                              <m:t>)</m:t>
                            </m:r>
                          </m:e>
                          <m:sup>
                            <m:r>
                              <a:rPr lang="en-IN" sz="1000" i="1">
                                <a:latin typeface="Cambria Math" panose="02040503050406030204" pitchFamily="18" charset="0"/>
                              </a:rPr>
                              <m:t>𝑇</m:t>
                            </m:r>
                          </m:sup>
                        </m:sSup>
                        <m:sSup>
                          <m:sSupPr>
                            <m:ctrlPr>
                              <a:rPr lang="en-IN" sz="1000" i="1">
                                <a:latin typeface="Cambria Math" panose="02040503050406030204" pitchFamily="18" charset="0"/>
                              </a:rPr>
                            </m:ctrlPr>
                          </m:sSupPr>
                          <m:e>
                            <m:sSup>
                              <m:sSupPr>
                                <m:ctrlPr>
                                  <a:rPr lang="en-IN" sz="1000" i="1" smtClean="0">
                                    <a:latin typeface="Cambria Math" panose="02040503050406030204" pitchFamily="18" charset="0"/>
                                  </a:rPr>
                                </m:ctrlPr>
                              </m:sSupPr>
                              <m:e>
                                <m:r>
                                  <a:rPr lang="en-IN" sz="1000" b="0" i="1" smtClean="0">
                                    <a:latin typeface="Cambria Math" panose="02040503050406030204" pitchFamily="18" charset="0"/>
                                  </a:rPr>
                                  <m:t>𝐴</m:t>
                                </m:r>
                              </m:e>
                              <m:sup>
                                <m:r>
                                  <a:rPr lang="en-IN" sz="1000" b="0" i="1" smtClean="0">
                                    <a:latin typeface="Cambria Math" panose="02040503050406030204" pitchFamily="18" charset="0"/>
                                  </a:rPr>
                                  <m:t>𝑇</m:t>
                                </m:r>
                              </m:sup>
                            </m:sSup>
                            <m:sSup>
                              <m:sSupPr>
                                <m:ctrlPr>
                                  <a:rPr lang="en-IN" sz="1000" b="0" i="1" smtClean="0">
                                    <a:latin typeface="Cambria Math" panose="02040503050406030204" pitchFamily="18" charset="0"/>
                                  </a:rPr>
                                </m:ctrlPr>
                              </m:sSupPr>
                              <m:e>
                                <m:r>
                                  <a:rPr lang="en-IN" sz="1000" b="0" i="1" smtClean="0">
                                    <a:latin typeface="Cambria Math" panose="02040503050406030204" pitchFamily="18" charset="0"/>
                                  </a:rPr>
                                  <m:t>(</m:t>
                                </m:r>
                                <m:r>
                                  <a:rPr lang="en-IN" sz="1000" b="0" i="1" smtClean="0">
                                    <a:latin typeface="Cambria Math" panose="02040503050406030204" pitchFamily="18" charset="0"/>
                                  </a:rPr>
                                  <m:t>𝐴</m:t>
                                </m:r>
                              </m:e>
                              <m:sup>
                                <m:r>
                                  <a:rPr lang="en-IN" sz="1000" b="0" i="1" smtClean="0">
                                    <a:latin typeface="Cambria Math" panose="02040503050406030204" pitchFamily="18" charset="0"/>
                                  </a:rPr>
                                  <m:t>𝑇</m:t>
                                </m:r>
                              </m:sup>
                            </m:sSup>
                            <m:sSup>
                              <m:sSupPr>
                                <m:ctrlPr>
                                  <a:rPr lang="en-IN" sz="1000" b="0" i="1" smtClean="0">
                                    <a:latin typeface="Cambria Math" panose="02040503050406030204" pitchFamily="18" charset="0"/>
                                  </a:rPr>
                                </m:ctrlPr>
                              </m:sSupPr>
                              <m:e>
                                <m:r>
                                  <a:rPr lang="en-IN" sz="1000" b="0" i="1" smtClean="0">
                                    <a:latin typeface="Cambria Math" panose="02040503050406030204" pitchFamily="18" charset="0"/>
                                  </a:rPr>
                                  <m:t>)</m:t>
                                </m:r>
                              </m:e>
                              <m:sup>
                                <m:r>
                                  <a:rPr lang="en-IN" sz="1000" b="0" i="1" smtClean="0">
                                    <a:latin typeface="Cambria Math" panose="02040503050406030204" pitchFamily="18" charset="0"/>
                                  </a:rPr>
                                  <m:t>−1</m:t>
                                </m:r>
                              </m:sup>
                            </m:sSup>
                            <m:r>
                              <a:rPr lang="en-IN" sz="1000" i="1">
                                <a:latin typeface="Cambria Math" panose="02040503050406030204" pitchFamily="18" charset="0"/>
                              </a:rPr>
                              <m:t>𝑆</m:t>
                            </m:r>
                          </m:e>
                          <m:sup>
                            <m:r>
                              <a:rPr lang="en-IN" sz="1000" i="1">
                                <a:latin typeface="Cambria Math" panose="02040503050406030204" pitchFamily="18" charset="0"/>
                              </a:rPr>
                              <m:t>−1</m:t>
                            </m:r>
                          </m:sup>
                        </m:sSup>
                        <m:d>
                          <m:dPr>
                            <m:ctrlPr>
                              <a:rPr lang="en-IN" sz="1000" i="1">
                                <a:latin typeface="Cambria Math" panose="02040503050406030204" pitchFamily="18" charset="0"/>
                              </a:rPr>
                            </m:ctrlPr>
                          </m:dPr>
                          <m:e>
                            <m:r>
                              <a:rPr lang="en-IN" sz="1000" i="1">
                                <a:latin typeface="Cambria Math" panose="02040503050406030204" pitchFamily="18" charset="0"/>
                              </a:rPr>
                              <m:t>𝑋</m:t>
                            </m:r>
                          </m:e>
                        </m:d>
                        <m:sSup>
                          <m:sSupPr>
                            <m:ctrlPr>
                              <a:rPr lang="en-IN" sz="1000" i="1" smtClean="0">
                                <a:latin typeface="Cambria Math" panose="02040503050406030204" pitchFamily="18" charset="0"/>
                              </a:rPr>
                            </m:ctrlPr>
                          </m:sSupPr>
                          <m:e>
                            <m:r>
                              <a:rPr lang="en-IN" sz="1000" b="0" i="1" smtClean="0">
                                <a:latin typeface="Cambria Math" panose="02040503050406030204" pitchFamily="18" charset="0"/>
                              </a:rPr>
                              <m:t>𝐴</m:t>
                            </m:r>
                          </m:e>
                          <m:sup>
                            <m:r>
                              <a:rPr lang="en-IN" sz="1000" b="0" i="1" smtClean="0">
                                <a:latin typeface="Cambria Math" panose="02040503050406030204" pitchFamily="18" charset="0"/>
                              </a:rPr>
                              <m:t>−1</m:t>
                            </m:r>
                          </m:sup>
                        </m:sSup>
                        <m:r>
                          <a:rPr lang="en-IN" sz="1000" i="1">
                            <a:latin typeface="Cambria Math" panose="02040503050406030204" pitchFamily="18" charset="0"/>
                          </a:rPr>
                          <m:t>(</m:t>
                        </m:r>
                        <m:r>
                          <a:rPr lang="en-IN" sz="1000" i="1">
                            <a:latin typeface="Cambria Math" panose="02040503050406030204" pitchFamily="18" charset="0"/>
                          </a:rPr>
                          <m:t>𝐴</m:t>
                        </m:r>
                        <m:r>
                          <a:rPr lang="en-IN" sz="1000" b="0" i="1" smtClean="0">
                            <a:latin typeface="Cambria Math" panose="02040503050406030204" pitchFamily="18" charset="0"/>
                          </a:rPr>
                          <m:t>)</m:t>
                        </m:r>
                        <m:d>
                          <m:dPr>
                            <m:ctrlPr>
                              <a:rPr lang="en-IN" sz="1000" b="0" i="1" smtClean="0">
                                <a:latin typeface="Cambria Math" panose="02040503050406030204" pitchFamily="18" charset="0"/>
                              </a:rPr>
                            </m:ctrlPr>
                          </m:dPr>
                          <m:e>
                            <m:r>
                              <a:rPr lang="en-IN" sz="1000" i="1">
                                <a:latin typeface="Cambria Math" panose="02040503050406030204" pitchFamily="18" charset="0"/>
                              </a:rPr>
                              <m:t>𝑥</m:t>
                            </m:r>
                            <m:r>
                              <a:rPr lang="en-IN" sz="1000" i="1">
                                <a:latin typeface="Cambria Math" panose="02040503050406030204" pitchFamily="18" charset="0"/>
                              </a:rPr>
                              <m:t> −</m:t>
                            </m:r>
                            <m:r>
                              <a:rPr lang="en-IN" sz="1000" i="1">
                                <a:latin typeface="Cambria Math" panose="02040503050406030204" pitchFamily="18" charset="0"/>
                              </a:rPr>
                              <m:t>𝑚</m:t>
                            </m:r>
                            <m:d>
                              <m:dPr>
                                <m:ctrlPr>
                                  <a:rPr lang="en-IN" sz="1000" i="1">
                                    <a:latin typeface="Cambria Math" panose="02040503050406030204" pitchFamily="18" charset="0"/>
                                  </a:rPr>
                                </m:ctrlPr>
                              </m:dPr>
                              <m:e>
                                <m:r>
                                  <a:rPr lang="en-IN" sz="1000" i="1">
                                    <a:latin typeface="Cambria Math" panose="02040503050406030204" pitchFamily="18" charset="0"/>
                                  </a:rPr>
                                  <m:t>𝑋</m:t>
                                </m:r>
                              </m:e>
                            </m:d>
                          </m:e>
                        </m:d>
                      </m:e>
                    </m:rad>
                  </m:oMath>
                </a14:m>
                <a:endParaRPr lang="en-IN" sz="1000" dirty="0"/>
              </a:p>
              <a:p>
                <a:r>
                  <a:rPr lang="en-IN" sz="1000" dirty="0"/>
                  <a:t>                                                     </a:t>
                </a:r>
                <a14:m>
                  <m:oMath xmlns:m="http://schemas.openxmlformats.org/officeDocument/2006/math">
                    <m:r>
                      <a:rPr lang="en-IN" sz="1000" b="0" i="1" smtClean="0">
                        <a:latin typeface="Cambria Math" panose="02040503050406030204" pitchFamily="18" charset="0"/>
                      </a:rPr>
                      <m:t>=</m:t>
                    </m:r>
                    <m:rad>
                      <m:radPr>
                        <m:degHide m:val="on"/>
                        <m:ctrlPr>
                          <a:rPr lang="en-IN" sz="1000" i="1">
                            <a:latin typeface="Cambria Math" panose="02040503050406030204" pitchFamily="18" charset="0"/>
                          </a:rPr>
                        </m:ctrlPr>
                      </m:radPr>
                      <m:deg/>
                      <m:e>
                        <m:r>
                          <a:rPr lang="en-IN" sz="1000" b="0" i="1" smtClean="0">
                            <a:latin typeface="Cambria Math" panose="02040503050406030204" pitchFamily="18" charset="0"/>
                          </a:rPr>
                          <m:t>(</m:t>
                        </m:r>
                        <m:r>
                          <a:rPr lang="en-IN" sz="1000" i="1">
                            <a:latin typeface="Cambria Math" panose="02040503050406030204" pitchFamily="18" charset="0"/>
                          </a:rPr>
                          <m:t>𝑥</m:t>
                        </m:r>
                        <m:r>
                          <a:rPr lang="en-IN" sz="1000" i="1">
                            <a:latin typeface="Cambria Math" panose="02040503050406030204" pitchFamily="18" charset="0"/>
                          </a:rPr>
                          <m:t>−</m:t>
                        </m:r>
                        <m:r>
                          <a:rPr lang="en-IN" sz="1000" i="1">
                            <a:latin typeface="Cambria Math" panose="02040503050406030204" pitchFamily="18" charset="0"/>
                          </a:rPr>
                          <m:t>𝑚</m:t>
                        </m:r>
                        <m:d>
                          <m:dPr>
                            <m:ctrlPr>
                              <a:rPr lang="en-IN" sz="1000" i="1">
                                <a:latin typeface="Cambria Math" panose="02040503050406030204" pitchFamily="18" charset="0"/>
                              </a:rPr>
                            </m:ctrlPr>
                          </m:dPr>
                          <m:e>
                            <m:r>
                              <a:rPr lang="en-IN" sz="1000" i="1">
                                <a:latin typeface="Cambria Math" panose="02040503050406030204" pitchFamily="18" charset="0"/>
                              </a:rPr>
                              <m:t>𝑋</m:t>
                            </m:r>
                          </m:e>
                        </m:d>
                        <m:sSup>
                          <m:sSupPr>
                            <m:ctrlPr>
                              <a:rPr lang="en-IN" sz="1000" i="1">
                                <a:latin typeface="Cambria Math" panose="02040503050406030204" pitchFamily="18" charset="0"/>
                              </a:rPr>
                            </m:ctrlPr>
                          </m:sSupPr>
                          <m:e>
                            <m:r>
                              <a:rPr lang="en-IN" sz="1000" i="1">
                                <a:latin typeface="Cambria Math" panose="02040503050406030204" pitchFamily="18" charset="0"/>
                              </a:rPr>
                              <m:t>)</m:t>
                            </m:r>
                          </m:e>
                          <m:sup>
                            <m:r>
                              <a:rPr lang="en-IN" sz="1000" i="1">
                                <a:latin typeface="Cambria Math" panose="02040503050406030204" pitchFamily="18" charset="0"/>
                              </a:rPr>
                              <m:t>𝑇</m:t>
                            </m:r>
                          </m:sup>
                        </m:sSup>
                        <m:sSup>
                          <m:sSupPr>
                            <m:ctrlPr>
                              <a:rPr lang="en-IN" sz="1000" i="1" smtClean="0">
                                <a:latin typeface="Cambria Math" panose="02040503050406030204" pitchFamily="18" charset="0"/>
                              </a:rPr>
                            </m:ctrlPr>
                          </m:sSupPr>
                          <m:e>
                            <m:r>
                              <a:rPr lang="en-IN" sz="1000" i="1">
                                <a:latin typeface="Cambria Math" panose="02040503050406030204" pitchFamily="18" charset="0"/>
                              </a:rPr>
                              <m:t>𝑆</m:t>
                            </m:r>
                          </m:e>
                          <m:sup>
                            <m:r>
                              <a:rPr lang="en-IN" sz="1000" i="1">
                                <a:latin typeface="Cambria Math" panose="02040503050406030204" pitchFamily="18" charset="0"/>
                              </a:rPr>
                              <m:t>−1</m:t>
                            </m:r>
                          </m:sup>
                        </m:sSup>
                        <m:d>
                          <m:dPr>
                            <m:ctrlPr>
                              <a:rPr lang="en-IN" sz="1000" i="1" smtClean="0">
                                <a:latin typeface="Cambria Math" panose="02040503050406030204" pitchFamily="18" charset="0"/>
                              </a:rPr>
                            </m:ctrlPr>
                          </m:dPr>
                          <m:e>
                            <m:r>
                              <a:rPr lang="en-IN" sz="1000" i="1">
                                <a:latin typeface="Cambria Math" panose="02040503050406030204" pitchFamily="18" charset="0"/>
                              </a:rPr>
                              <m:t>𝑋</m:t>
                            </m:r>
                          </m:e>
                        </m:d>
                        <m:d>
                          <m:dPr>
                            <m:ctrlPr>
                              <a:rPr lang="en-IN" sz="1000" b="0" i="1" smtClean="0">
                                <a:latin typeface="Cambria Math" panose="02040503050406030204" pitchFamily="18" charset="0"/>
                              </a:rPr>
                            </m:ctrlPr>
                          </m:dPr>
                          <m:e>
                            <m:r>
                              <a:rPr lang="en-IN" sz="1000" i="1">
                                <a:latin typeface="Cambria Math" panose="02040503050406030204" pitchFamily="18" charset="0"/>
                              </a:rPr>
                              <m:t>𝑥</m:t>
                            </m:r>
                            <m:r>
                              <a:rPr lang="en-IN" sz="1000" i="1">
                                <a:latin typeface="Cambria Math" panose="02040503050406030204" pitchFamily="18" charset="0"/>
                              </a:rPr>
                              <m:t> −</m:t>
                            </m:r>
                            <m:r>
                              <a:rPr lang="en-IN" sz="1000" i="1">
                                <a:latin typeface="Cambria Math" panose="02040503050406030204" pitchFamily="18" charset="0"/>
                              </a:rPr>
                              <m:t>𝑚</m:t>
                            </m:r>
                            <m:d>
                              <m:dPr>
                                <m:ctrlPr>
                                  <a:rPr lang="en-IN" sz="1000" i="1">
                                    <a:latin typeface="Cambria Math" panose="02040503050406030204" pitchFamily="18" charset="0"/>
                                  </a:rPr>
                                </m:ctrlPr>
                              </m:dPr>
                              <m:e>
                                <m:r>
                                  <a:rPr lang="en-IN" sz="1000" i="1">
                                    <a:latin typeface="Cambria Math" panose="02040503050406030204" pitchFamily="18" charset="0"/>
                                  </a:rPr>
                                  <m:t>𝑋</m:t>
                                </m:r>
                              </m:e>
                            </m:d>
                          </m:e>
                        </m:d>
                      </m:e>
                    </m:rad>
                  </m:oMath>
                </a14:m>
                <a:endParaRPr lang="en-IN" sz="1000" dirty="0"/>
              </a:p>
              <a:p>
                <a:r>
                  <a:rPr lang="en-IN" sz="1000" dirty="0"/>
                  <a:t>                                                     =  </a:t>
                </a:r>
                <a14:m>
                  <m:oMath xmlns:m="http://schemas.openxmlformats.org/officeDocument/2006/math">
                    <m:r>
                      <a:rPr lang="en-IN" sz="1000" b="0" i="1" smtClean="0">
                        <a:latin typeface="Cambria Math" panose="02040503050406030204" pitchFamily="18" charset="0"/>
                      </a:rPr>
                      <m:t>𝑑</m:t>
                    </m:r>
                    <m:d>
                      <m:dPr>
                        <m:ctrlPr>
                          <a:rPr lang="en-IN" sz="1000" b="0" i="1" smtClean="0">
                            <a:latin typeface="Cambria Math" panose="02040503050406030204" pitchFamily="18" charset="0"/>
                          </a:rPr>
                        </m:ctrlPr>
                      </m:dPr>
                      <m:e>
                        <m:r>
                          <a:rPr lang="en-IN" sz="1000" b="0" i="1" smtClean="0">
                            <a:latin typeface="Cambria Math" panose="02040503050406030204" pitchFamily="18" charset="0"/>
                          </a:rPr>
                          <m:t>𝑥</m:t>
                        </m:r>
                        <m:r>
                          <a:rPr lang="en-IN" sz="1000" b="0" i="1" smtClean="0">
                            <a:latin typeface="Cambria Math" panose="02040503050406030204" pitchFamily="18" charset="0"/>
                          </a:rPr>
                          <m:t>, </m:t>
                        </m:r>
                        <m:r>
                          <a:rPr lang="en-IN" sz="1000" b="0" i="1" smtClean="0">
                            <a:latin typeface="Cambria Math" panose="02040503050406030204" pitchFamily="18" charset="0"/>
                          </a:rPr>
                          <m:t>𝑚</m:t>
                        </m:r>
                        <m:d>
                          <m:dPr>
                            <m:ctrlPr>
                              <a:rPr lang="en-IN" sz="1000" b="0" i="1" smtClean="0">
                                <a:latin typeface="Cambria Math" panose="02040503050406030204" pitchFamily="18" charset="0"/>
                              </a:rPr>
                            </m:ctrlPr>
                          </m:dPr>
                          <m:e>
                            <m:r>
                              <a:rPr lang="en-IN" sz="1000" b="0" i="1" smtClean="0">
                                <a:latin typeface="Cambria Math" panose="02040503050406030204" pitchFamily="18" charset="0"/>
                              </a:rPr>
                              <m:t>𝑋</m:t>
                            </m:r>
                          </m:e>
                        </m:d>
                        <m:r>
                          <a:rPr lang="en-IN" sz="1000" b="0" i="1" smtClean="0">
                            <a:latin typeface="Cambria Math" panose="02040503050406030204" pitchFamily="18" charset="0"/>
                          </a:rPr>
                          <m:t>, </m:t>
                        </m:r>
                        <m:r>
                          <a:rPr lang="en-IN" sz="1000" b="0" i="1" smtClean="0">
                            <a:latin typeface="Cambria Math" panose="02040503050406030204" pitchFamily="18" charset="0"/>
                          </a:rPr>
                          <m:t>𝑆</m:t>
                        </m:r>
                        <m:d>
                          <m:dPr>
                            <m:ctrlPr>
                              <a:rPr lang="en-IN" sz="1000" b="0" i="1" smtClean="0">
                                <a:latin typeface="Cambria Math" panose="02040503050406030204" pitchFamily="18" charset="0"/>
                              </a:rPr>
                            </m:ctrlPr>
                          </m:dPr>
                          <m:e>
                            <m:r>
                              <a:rPr lang="en-IN" sz="1000" b="0" i="1" smtClean="0">
                                <a:latin typeface="Cambria Math" panose="02040503050406030204" pitchFamily="18" charset="0"/>
                              </a:rPr>
                              <m:t>𝑋</m:t>
                            </m:r>
                          </m:e>
                        </m:d>
                      </m:e>
                    </m:d>
                  </m:oMath>
                </a14:m>
                <a:endParaRPr lang="en-IN" sz="1000" dirty="0"/>
              </a:p>
            </p:txBody>
          </p:sp>
        </mc:Choice>
        <mc:Fallback>
          <p:sp>
            <p:nvSpPr>
              <p:cNvPr id="3" name="Content Placeholder 2">
                <a:extLst>
                  <a:ext uri="{FF2B5EF4-FFF2-40B4-BE49-F238E27FC236}">
                    <a16:creationId xmlns:a16="http://schemas.microsoft.com/office/drawing/2014/main" id="{82128A78-CBD9-4065-A10A-B920B3290AC0}"/>
                  </a:ext>
                </a:extLst>
              </p:cNvPr>
              <p:cNvSpPr>
                <a:spLocks noGrp="1" noRot="1" noChangeAspect="1" noMove="1" noResize="1" noEditPoints="1" noAdjustHandles="1" noChangeArrowheads="1" noChangeShapeType="1" noTextEdit="1"/>
              </p:cNvSpPr>
              <p:nvPr>
                <p:ph idx="1"/>
              </p:nvPr>
            </p:nvSpPr>
            <p:spPr>
              <a:xfrm>
                <a:off x="-666750" y="1044575"/>
                <a:ext cx="5505450" cy="1759492"/>
              </a:xfrm>
              <a:blipFill>
                <a:blip r:embed="rId2"/>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64005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826D-79C4-4802-B152-6E29E1698424}"/>
              </a:ext>
            </a:extLst>
          </p:cNvPr>
          <p:cNvSpPr>
            <a:spLocks noGrp="1"/>
          </p:cNvSpPr>
          <p:nvPr>
            <p:ph type="title"/>
          </p:nvPr>
        </p:nvSpPr>
        <p:spPr>
          <a:xfrm>
            <a:off x="95300" y="72527"/>
            <a:ext cx="4419498" cy="215444"/>
          </a:xfrm>
        </p:spPr>
        <p:txBody>
          <a:bodyPr/>
          <a:lstStyle/>
          <a:p>
            <a:r>
              <a:rPr lang="en-IN" dirty="0"/>
              <a:t>Why Affine Invariance is desirable</a:t>
            </a:r>
          </a:p>
        </p:txBody>
      </p:sp>
      <p:sp>
        <p:nvSpPr>
          <p:cNvPr id="3" name="Content Placeholder 2">
            <a:extLst>
              <a:ext uri="{FF2B5EF4-FFF2-40B4-BE49-F238E27FC236}">
                <a16:creationId xmlns:a16="http://schemas.microsoft.com/office/drawing/2014/main" id="{A7E44FE3-A2D2-4EA0-9EED-0010FAC7A7CB}"/>
              </a:ext>
            </a:extLst>
          </p:cNvPr>
          <p:cNvSpPr>
            <a:spLocks noGrp="1"/>
          </p:cNvSpPr>
          <p:nvPr>
            <p:ph idx="1"/>
          </p:nvPr>
        </p:nvSpPr>
        <p:spPr>
          <a:xfrm>
            <a:off x="247650" y="739775"/>
            <a:ext cx="4022288" cy="1982982"/>
          </a:xfrm>
        </p:spPr>
        <p:txBody>
          <a:bodyPr>
            <a:noAutofit/>
          </a:bodyPr>
          <a:lstStyle/>
          <a:p>
            <a:pPr marL="171450" indent="-171450">
              <a:buFont typeface="Wingdings" panose="05000000000000000000" pitchFamily="2" charset="2"/>
              <a:buChar char="q"/>
            </a:pPr>
            <a:r>
              <a:rPr lang="en-IN" sz="1000" dirty="0">
                <a:latin typeface="+mn-lt"/>
              </a:rPr>
              <a:t>Notionally, scaling the data and even rotating the data should not change the relative signs between the data points even in the </a:t>
            </a:r>
            <a:r>
              <a:rPr lang="en-IN" sz="1000" dirty="0" err="1">
                <a:latin typeface="+mn-lt"/>
              </a:rPr>
              <a:t>pth</a:t>
            </a:r>
            <a:r>
              <a:rPr lang="en-IN" sz="1000" dirty="0">
                <a:latin typeface="+mn-lt"/>
              </a:rPr>
              <a:t> dimension.</a:t>
            </a:r>
          </a:p>
          <a:p>
            <a:pPr marL="171450" indent="-171450">
              <a:buFont typeface="Wingdings" panose="05000000000000000000" pitchFamily="2" charset="2"/>
              <a:buChar char="q"/>
            </a:pPr>
            <a:r>
              <a:rPr lang="en-IN" sz="1000" dirty="0">
                <a:latin typeface="+mn-lt"/>
              </a:rPr>
              <a:t>Hence, we would want our sign test to give the same results for a data matrix X or for a transformed data matrix AX, as the notion of a ‘sign’ between 2 data points should remain the same</a:t>
            </a:r>
          </a:p>
          <a:p>
            <a:pPr marL="171450" indent="-171450">
              <a:buFont typeface="Wingdings" panose="05000000000000000000" pitchFamily="2" charset="2"/>
              <a:buChar char="q"/>
            </a:pPr>
            <a:r>
              <a:rPr lang="en-IN" sz="1000" dirty="0">
                <a:latin typeface="+mn-lt"/>
              </a:rPr>
              <a:t>Practically, if we do not have an affine invariant estimator, then we would have to re-run the test multiple times to check if the test has sensitivity to scale or location </a:t>
            </a:r>
          </a:p>
          <a:p>
            <a:pPr marL="171450" indent="-171450">
              <a:buFont typeface="Wingdings" panose="05000000000000000000" pitchFamily="2" charset="2"/>
              <a:buChar char="q"/>
            </a:pPr>
            <a:r>
              <a:rPr lang="en-IN" sz="1000" dirty="0">
                <a:latin typeface="+mn-lt"/>
              </a:rPr>
              <a:t>Example : PCA analysis is not scale invariant, so practically it is advised that when performing PCA, the PCA analysis is run on various rescaling of the data to assess the sensitivity of the results found from the original scaling of the data</a:t>
            </a:r>
          </a:p>
          <a:p>
            <a:pPr marL="171450" indent="-171450">
              <a:buFont typeface="Wingdings" panose="05000000000000000000" pitchFamily="2" charset="2"/>
              <a:buChar char="q"/>
            </a:pPr>
            <a:r>
              <a:rPr lang="en-IN" sz="1000" dirty="0">
                <a:latin typeface="+mn-lt"/>
              </a:rPr>
              <a:t>Another Example is of Deep Neural Networks, where DNN’s are not rotation invariant so in practice, it is common to use rotated copies of the input (say images) to generalise the model and make it less sensitive to the orientation of the training data</a:t>
            </a:r>
          </a:p>
        </p:txBody>
      </p:sp>
    </p:spTree>
    <p:extLst>
      <p:ext uri="{BB962C8B-B14F-4D97-AF65-F5344CB8AC3E}">
        <p14:creationId xmlns:p14="http://schemas.microsoft.com/office/powerpoint/2010/main" val="3139222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20E3-6361-441C-8A06-9B3122F82B99}"/>
              </a:ext>
            </a:extLst>
          </p:cNvPr>
          <p:cNvSpPr>
            <a:spLocks noGrp="1"/>
          </p:cNvSpPr>
          <p:nvPr>
            <p:ph type="title"/>
          </p:nvPr>
        </p:nvSpPr>
        <p:spPr>
          <a:xfrm>
            <a:off x="95300" y="72527"/>
            <a:ext cx="4419498" cy="215444"/>
          </a:xfrm>
        </p:spPr>
        <p:txBody>
          <a:bodyPr/>
          <a:lstStyle/>
          <a:p>
            <a:r>
              <a:rPr lang="en-US" dirty="0"/>
              <a:t>R</a:t>
            </a:r>
            <a:r>
              <a:rPr lang="en-IN" dirty="0" err="1"/>
              <a:t>elevance</a:t>
            </a:r>
            <a:r>
              <a:rPr lang="en-IN" dirty="0"/>
              <a:t> of Affine Invariance in Multivariate Data</a:t>
            </a:r>
          </a:p>
        </p:txBody>
      </p:sp>
      <p:sp>
        <p:nvSpPr>
          <p:cNvPr id="3" name="Content Placeholder 2">
            <a:extLst>
              <a:ext uri="{FF2B5EF4-FFF2-40B4-BE49-F238E27FC236}">
                <a16:creationId xmlns:a16="http://schemas.microsoft.com/office/drawing/2014/main" id="{DB90DED3-8B0C-4DC3-A3C0-E8C16259C23A}"/>
              </a:ext>
            </a:extLst>
          </p:cNvPr>
          <p:cNvSpPr>
            <a:spLocks noGrp="1"/>
          </p:cNvSpPr>
          <p:nvPr>
            <p:ph idx="1"/>
          </p:nvPr>
        </p:nvSpPr>
        <p:spPr>
          <a:xfrm>
            <a:off x="323850" y="905331"/>
            <a:ext cx="3833133" cy="1601982"/>
          </a:xfrm>
        </p:spPr>
        <p:txBody>
          <a:bodyPr>
            <a:noAutofit/>
          </a:bodyPr>
          <a:lstStyle/>
          <a:p>
            <a:pPr marL="171450" indent="-171450">
              <a:buFont typeface="Wingdings" panose="05000000000000000000" pitchFamily="2" charset="2"/>
              <a:buChar char="q"/>
            </a:pPr>
            <a:r>
              <a:rPr lang="en-IN" sz="1000" dirty="0">
                <a:latin typeface="+mn-lt"/>
              </a:rPr>
              <a:t>Firstly, some univariate non-parametric tests are also scale invariant.</a:t>
            </a:r>
          </a:p>
          <a:p>
            <a:pPr marL="171450" indent="-171450">
              <a:buFont typeface="Wingdings" panose="05000000000000000000" pitchFamily="2" charset="2"/>
              <a:buChar char="q"/>
            </a:pPr>
            <a:r>
              <a:rPr lang="en-IN" sz="1000" dirty="0">
                <a:latin typeface="+mn-lt"/>
              </a:rPr>
              <a:t>In real world multivariate data, it is very likely that the data collected is not all in the same scale. </a:t>
            </a:r>
          </a:p>
          <a:p>
            <a:pPr marL="171450" indent="-171450">
              <a:buFont typeface="Wingdings" panose="05000000000000000000" pitchFamily="2" charset="2"/>
              <a:buChar char="q"/>
            </a:pPr>
            <a:r>
              <a:rPr lang="en-IN" sz="1000" dirty="0">
                <a:latin typeface="+mn-lt"/>
              </a:rPr>
              <a:t>For example, Height measurements may be done in inches while the waist measurement may be done in cm, or macroeconomic variables like GDP or Net Exports might be measured in different currencies across different countries</a:t>
            </a:r>
          </a:p>
          <a:p>
            <a:pPr marL="171450" indent="-171450">
              <a:buFont typeface="Wingdings" panose="05000000000000000000" pitchFamily="2" charset="2"/>
              <a:buChar char="q"/>
            </a:pPr>
            <a:r>
              <a:rPr lang="en-IN" sz="1000" dirty="0">
                <a:latin typeface="+mn-lt"/>
              </a:rPr>
              <a:t>In such cases, we are highly likely to first apply standardisation transformations to the data (if X = [GDP in India in Rupees , GDP in dollars in USA], then we would have to standardise the data to [GDP in India in Rupees, 72 * GDP in dollars in USA], i.e. we would have to scale the second column to have reasonable results. </a:t>
            </a:r>
          </a:p>
          <a:p>
            <a:pPr marL="171450" indent="-171450">
              <a:buFont typeface="Wingdings" panose="05000000000000000000" pitchFamily="2" charset="2"/>
              <a:buChar char="q"/>
            </a:pPr>
            <a:endParaRPr lang="en-IN" sz="1000" dirty="0">
              <a:latin typeface="+mn-lt"/>
            </a:endParaRPr>
          </a:p>
          <a:p>
            <a:pPr marL="171450" indent="-171450">
              <a:buFont typeface="Wingdings" panose="05000000000000000000" pitchFamily="2" charset="2"/>
              <a:buChar char="q"/>
            </a:pPr>
            <a:endParaRPr lang="en-IN" sz="1000" dirty="0">
              <a:latin typeface="+mn-lt"/>
            </a:endParaRPr>
          </a:p>
          <a:p>
            <a:pPr marL="171450" indent="-171450">
              <a:buFont typeface="Wingdings" panose="05000000000000000000" pitchFamily="2" charset="2"/>
              <a:buChar char="q"/>
            </a:pPr>
            <a:endParaRPr lang="en-IN" sz="1000" dirty="0">
              <a:latin typeface="+mn-lt"/>
            </a:endParaRPr>
          </a:p>
          <a:p>
            <a:pPr marL="171450" indent="-171450">
              <a:buFont typeface="Wingdings" panose="05000000000000000000" pitchFamily="2" charset="2"/>
              <a:buChar char="q"/>
            </a:pPr>
            <a:endParaRPr lang="en-IN" sz="1000" dirty="0">
              <a:latin typeface="+mn-lt"/>
            </a:endParaRPr>
          </a:p>
        </p:txBody>
      </p:sp>
    </p:spTree>
    <p:extLst>
      <p:ext uri="{BB962C8B-B14F-4D97-AF65-F5344CB8AC3E}">
        <p14:creationId xmlns:p14="http://schemas.microsoft.com/office/powerpoint/2010/main" val="2595267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82AA-2172-45B1-83FF-67CA2229D724}"/>
              </a:ext>
            </a:extLst>
          </p:cNvPr>
          <p:cNvSpPr>
            <a:spLocks noGrp="1"/>
          </p:cNvSpPr>
          <p:nvPr>
            <p:ph type="title"/>
          </p:nvPr>
        </p:nvSpPr>
        <p:spPr>
          <a:xfrm>
            <a:off x="95300" y="72527"/>
            <a:ext cx="4419498" cy="215444"/>
          </a:xfrm>
        </p:spPr>
        <p:txBody>
          <a:bodyPr/>
          <a:lstStyle/>
          <a:p>
            <a:r>
              <a:rPr lang="en-IN" dirty="0"/>
              <a:t>Parametric Tests (A Brief Recap)</a:t>
            </a:r>
          </a:p>
        </p:txBody>
      </p:sp>
      <p:sp>
        <p:nvSpPr>
          <p:cNvPr id="3" name="Content Placeholder 2">
            <a:extLst>
              <a:ext uri="{FF2B5EF4-FFF2-40B4-BE49-F238E27FC236}">
                <a16:creationId xmlns:a16="http://schemas.microsoft.com/office/drawing/2014/main" id="{F1827775-A54B-44D3-B477-7894011D73C5}"/>
              </a:ext>
            </a:extLst>
          </p:cNvPr>
          <p:cNvSpPr>
            <a:spLocks noGrp="1"/>
          </p:cNvSpPr>
          <p:nvPr>
            <p:ph idx="1"/>
          </p:nvPr>
        </p:nvSpPr>
        <p:spPr>
          <a:xfrm>
            <a:off x="400050" y="739775"/>
            <a:ext cx="3886200" cy="2362200"/>
          </a:xfrm>
        </p:spPr>
        <p:txBody>
          <a:bodyPr>
            <a:normAutofit/>
          </a:bodyPr>
          <a:lstStyle/>
          <a:p>
            <a:pPr marL="171450" indent="-171450">
              <a:lnSpc>
                <a:spcPct val="120000"/>
              </a:lnSpc>
              <a:buFont typeface="Wingdings" panose="05000000000000000000" pitchFamily="2" charset="2"/>
              <a:buChar char="q"/>
            </a:pPr>
            <a:r>
              <a:rPr lang="en-IN" sz="1000" dirty="0"/>
              <a:t>Make assumptions about the population distribution (</a:t>
            </a:r>
            <a:r>
              <a:rPr lang="en-IN" sz="1000" dirty="0" err="1"/>
              <a:t>eg</a:t>
            </a:r>
            <a:r>
              <a:rPr lang="en-IN" sz="1000" dirty="0"/>
              <a:t> : Normality of the data, homoscedasticity, independence) and estimate various hypothesis on the parameters of the distribution</a:t>
            </a:r>
          </a:p>
          <a:p>
            <a:pPr marL="171450" indent="-171450">
              <a:lnSpc>
                <a:spcPct val="120000"/>
              </a:lnSpc>
              <a:buFont typeface="Wingdings" panose="05000000000000000000" pitchFamily="2" charset="2"/>
              <a:buChar char="q"/>
            </a:pPr>
            <a:r>
              <a:rPr lang="en-IN" sz="1000" dirty="0"/>
              <a:t>Even if we do not make a direct assumption about the distribution, in some cases we may be able to approximate it to a Normal distribution (possible due to the Central Limit Theorem)</a:t>
            </a:r>
          </a:p>
          <a:p>
            <a:pPr marL="171450" indent="-171450">
              <a:lnSpc>
                <a:spcPct val="120000"/>
              </a:lnSpc>
              <a:buFont typeface="Wingdings" panose="05000000000000000000" pitchFamily="2" charset="2"/>
              <a:buChar char="q"/>
            </a:pPr>
            <a:r>
              <a:rPr lang="en-IN" sz="1000" dirty="0"/>
              <a:t>We are able to establish confidence intervals for the parameters of the population using various sample statistics, compare population parameters, etc. </a:t>
            </a:r>
          </a:p>
          <a:p>
            <a:pPr marL="171450" indent="-171450">
              <a:lnSpc>
                <a:spcPct val="120000"/>
              </a:lnSpc>
              <a:buFont typeface="Wingdings" panose="05000000000000000000" pitchFamily="2" charset="2"/>
              <a:buChar char="q"/>
            </a:pPr>
            <a:r>
              <a:rPr lang="en-IN" sz="1000" dirty="0"/>
              <a:t>Common Examples are the student’s t-test,  ANOVA, linear regression (after we make normality, independence and homoscedastic assumption for the residuals), etc. </a:t>
            </a:r>
          </a:p>
        </p:txBody>
      </p:sp>
    </p:spTree>
    <p:extLst>
      <p:ext uri="{BB962C8B-B14F-4D97-AF65-F5344CB8AC3E}">
        <p14:creationId xmlns:p14="http://schemas.microsoft.com/office/powerpoint/2010/main" val="4245510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DC1B-E91A-4C73-B630-B605DB983440}"/>
              </a:ext>
            </a:extLst>
          </p:cNvPr>
          <p:cNvSpPr>
            <a:spLocks noGrp="1"/>
          </p:cNvSpPr>
          <p:nvPr>
            <p:ph type="title"/>
          </p:nvPr>
        </p:nvSpPr>
        <p:spPr>
          <a:xfrm>
            <a:off x="95300" y="72527"/>
            <a:ext cx="4419498" cy="215444"/>
          </a:xfrm>
        </p:spPr>
        <p:txBody>
          <a:bodyPr/>
          <a:lstStyle/>
          <a:p>
            <a:r>
              <a:rPr lang="en-IN" dirty="0"/>
              <a:t>Test Statistic</a:t>
            </a:r>
          </a:p>
        </p:txBody>
      </p:sp>
      <p:sp>
        <p:nvSpPr>
          <p:cNvPr id="3" name="Content Placeholder 2">
            <a:extLst>
              <a:ext uri="{FF2B5EF4-FFF2-40B4-BE49-F238E27FC236}">
                <a16:creationId xmlns:a16="http://schemas.microsoft.com/office/drawing/2014/main" id="{C4F07482-A76A-4D5D-8992-B01A2FCF0EC4}"/>
              </a:ext>
            </a:extLst>
          </p:cNvPr>
          <p:cNvSpPr>
            <a:spLocks noGrp="1"/>
          </p:cNvSpPr>
          <p:nvPr>
            <p:ph idx="1"/>
          </p:nvPr>
        </p:nvSpPr>
        <p:spPr>
          <a:xfrm>
            <a:off x="476250" y="815975"/>
            <a:ext cx="3124200" cy="756460"/>
          </a:xfrm>
        </p:spPr>
        <p:txBody>
          <a:bodyPr/>
          <a:lstStyle/>
          <a:p>
            <a:r>
              <a:rPr lang="en-IN" sz="1000" dirty="0">
                <a:latin typeface="+mn-lt"/>
              </a:rPr>
              <a:t>The final test-statistic for the multivariate sign test is :</a:t>
            </a:r>
          </a:p>
          <a:p>
            <a:endParaRPr lang="en-IN" sz="1000" dirty="0">
              <a:latin typeface="+mn-lt"/>
            </a:endParaRPr>
          </a:p>
          <a:p>
            <a:r>
              <a:rPr lang="en-IN" sz="1000" dirty="0">
                <a:latin typeface="+mn-lt"/>
              </a:rPr>
              <a:t>The Null Hypothesis is rejected for large values of Q^2</a:t>
            </a:r>
          </a:p>
          <a:p>
            <a:r>
              <a:rPr lang="en-IN" sz="1000" dirty="0">
                <a:latin typeface="+mn-lt"/>
              </a:rPr>
              <a:t>	</a:t>
            </a:r>
          </a:p>
        </p:txBody>
      </p:sp>
      <p:pic>
        <p:nvPicPr>
          <p:cNvPr id="5" name="Picture 4" descr="Text&#10;&#10;Description automatically generated">
            <a:extLst>
              <a:ext uri="{FF2B5EF4-FFF2-40B4-BE49-F238E27FC236}">
                <a16:creationId xmlns:a16="http://schemas.microsoft.com/office/drawing/2014/main" id="{F1A20F15-48C4-4219-90CE-81C996F22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6850" y="1513745"/>
            <a:ext cx="1495401" cy="374571"/>
          </a:xfrm>
          <a:prstGeom prst="rect">
            <a:avLst/>
          </a:prstGeom>
        </p:spPr>
      </p:pic>
    </p:spTree>
    <p:extLst>
      <p:ext uri="{BB962C8B-B14F-4D97-AF65-F5344CB8AC3E}">
        <p14:creationId xmlns:p14="http://schemas.microsoft.com/office/powerpoint/2010/main" val="1295945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56DD-EDEC-446D-B781-E3768E9EBAC9}"/>
              </a:ext>
            </a:extLst>
          </p:cNvPr>
          <p:cNvSpPr>
            <a:spLocks noGrp="1"/>
          </p:cNvSpPr>
          <p:nvPr>
            <p:ph type="title"/>
          </p:nvPr>
        </p:nvSpPr>
        <p:spPr>
          <a:xfrm>
            <a:off x="95300" y="72527"/>
            <a:ext cx="4419498" cy="215444"/>
          </a:xfrm>
        </p:spPr>
        <p:txBody>
          <a:bodyPr/>
          <a:lstStyle/>
          <a:p>
            <a:r>
              <a:rPr lang="en-US" dirty="0"/>
              <a:t>Geometric Interpretations of the Sign Test</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2E9D2C9-A1AD-4F20-8710-4A8C02551CC4}"/>
                  </a:ext>
                </a:extLst>
              </p:cNvPr>
              <p:cNvSpPr>
                <a:spLocks noGrp="1"/>
              </p:cNvSpPr>
              <p:nvPr>
                <p:ph idx="1"/>
              </p:nvPr>
            </p:nvSpPr>
            <p:spPr>
              <a:xfrm>
                <a:off x="323850" y="815975"/>
                <a:ext cx="4038600" cy="2438400"/>
              </a:xfrm>
            </p:spPr>
            <p:txBody>
              <a:bodyPr>
                <a:noAutofit/>
              </a:bodyPr>
              <a:lstStyle/>
              <a:p>
                <a:pPr marL="171450" indent="-171450">
                  <a:buFont typeface="Wingdings" panose="05000000000000000000" pitchFamily="2" charset="2"/>
                  <a:buChar char="q"/>
                </a:pPr>
                <a:r>
                  <a:rPr lang="en-US" sz="1000" dirty="0">
                    <a:latin typeface="+mn-lt"/>
                  </a:rPr>
                  <a:t>Note that </a:t>
                </a:r>
                <a14:m>
                  <m:oMath xmlns:m="http://schemas.openxmlformats.org/officeDocument/2006/math">
                    <m:sSub>
                      <m:sSubPr>
                        <m:ctrlPr>
                          <a:rPr lang="en-US" sz="1000" i="1" smtClean="0">
                            <a:latin typeface="+mn-lt"/>
                          </a:rPr>
                        </m:ctrlPr>
                      </m:sSubPr>
                      <m:e>
                        <m:r>
                          <a:rPr lang="en-US" sz="1000" b="0" i="1" smtClean="0">
                            <a:latin typeface="+mn-lt"/>
                          </a:rPr>
                          <m:t>𝐴</m:t>
                        </m:r>
                      </m:e>
                      <m:sub>
                        <m:r>
                          <a:rPr lang="en-US" sz="1000" b="0" i="1" smtClean="0">
                            <a:latin typeface="+mn-lt"/>
                          </a:rPr>
                          <m:t>𝑋</m:t>
                        </m:r>
                      </m:sub>
                    </m:sSub>
                  </m:oMath>
                </a14:m>
                <a:r>
                  <a:rPr lang="en-IN" sz="1000" dirty="0">
                    <a:latin typeface="+mn-lt"/>
                  </a:rPr>
                  <a:t> is a matrix such that                         condition is satisfied.  Thus the Tyler’s transformation makes the sign covariance matrix close to </a:t>
                </a:r>
                <a14:m>
                  <m:oMath xmlns:m="http://schemas.openxmlformats.org/officeDocument/2006/math">
                    <m:f>
                      <m:fPr>
                        <m:ctrlPr>
                          <a:rPr lang="en-US" sz="1000" b="0" i="1" smtClean="0">
                            <a:latin typeface="+mn-lt"/>
                          </a:rPr>
                        </m:ctrlPr>
                      </m:fPr>
                      <m:num>
                        <m:r>
                          <a:rPr lang="en-US" sz="1000" b="0" i="1" smtClean="0">
                            <a:latin typeface="+mn-lt"/>
                          </a:rPr>
                          <m:t>1</m:t>
                        </m:r>
                      </m:num>
                      <m:den>
                        <m:r>
                          <a:rPr lang="en-US" sz="1000" b="0" i="1" smtClean="0">
                            <a:latin typeface="+mn-lt"/>
                          </a:rPr>
                          <m:t>𝑝</m:t>
                        </m:r>
                      </m:den>
                    </m:f>
                    <m:r>
                      <a:rPr lang="en-US" sz="1000" b="0" i="1" smtClean="0">
                        <a:latin typeface="+mn-lt"/>
                      </a:rPr>
                      <m:t> </m:t>
                    </m:r>
                    <m:sSub>
                      <m:sSubPr>
                        <m:ctrlPr>
                          <a:rPr lang="en-US" sz="1000" b="0" i="1" smtClean="0">
                            <a:latin typeface="+mn-lt"/>
                          </a:rPr>
                        </m:ctrlPr>
                      </m:sSubPr>
                      <m:e>
                        <m:r>
                          <a:rPr lang="en-US" sz="1000" b="0" i="1" smtClean="0">
                            <a:latin typeface="+mn-lt"/>
                          </a:rPr>
                          <m:t>𝐼</m:t>
                        </m:r>
                      </m:e>
                      <m:sub>
                        <m:r>
                          <a:rPr lang="en-US" sz="1000" b="0" i="1" smtClean="0">
                            <a:latin typeface="+mn-lt"/>
                          </a:rPr>
                          <m:t>𝑝</m:t>
                        </m:r>
                      </m:sub>
                    </m:sSub>
                  </m:oMath>
                </a14:m>
                <a:r>
                  <a:rPr lang="en-IN" sz="1000" dirty="0">
                    <a:latin typeface="+mn-lt"/>
                  </a:rPr>
                  <a:t>, which would represent the variance-covariance matrix of a vector that is uniformly distributed in p-dimensions. </a:t>
                </a:r>
              </a:p>
              <a:p>
                <a:pPr marL="171450" indent="-171450">
                  <a:buFont typeface="Wingdings" panose="05000000000000000000" pitchFamily="2" charset="2"/>
                  <a:buChar char="q"/>
                </a:pPr>
                <a:r>
                  <a:rPr lang="en-IN" sz="1000" dirty="0">
                    <a:latin typeface="+mn-lt"/>
                  </a:rPr>
                  <a:t>This would mean that the aim of Tyler Transformation is to make the signs (directions) of the transformed data points </a:t>
                </a:r>
                <a14:m>
                  <m:oMath xmlns:m="http://schemas.openxmlformats.org/officeDocument/2006/math">
                    <m:sSub>
                      <m:sSubPr>
                        <m:ctrlPr>
                          <a:rPr lang="en-US" sz="1000" b="0" i="1" smtClean="0">
                            <a:latin typeface="+mn-lt"/>
                          </a:rPr>
                        </m:ctrlPr>
                      </m:sSubPr>
                      <m:e>
                        <m:r>
                          <a:rPr lang="en-US" sz="1000" b="0" i="1" smtClean="0">
                            <a:latin typeface="+mn-lt"/>
                          </a:rPr>
                          <m:t>𝐴</m:t>
                        </m:r>
                      </m:e>
                      <m:sub>
                        <m:r>
                          <a:rPr lang="en-US" sz="1000" b="0" i="1" smtClean="0">
                            <a:latin typeface="+mn-lt"/>
                          </a:rPr>
                          <m:t>𝑋</m:t>
                        </m:r>
                      </m:sub>
                    </m:sSub>
                    <m:sSub>
                      <m:sSubPr>
                        <m:ctrlPr>
                          <a:rPr lang="en-US" sz="1000" b="0" i="1" smtClean="0">
                            <a:latin typeface="+mn-lt"/>
                          </a:rPr>
                        </m:ctrlPr>
                      </m:sSubPr>
                      <m:e>
                        <m:r>
                          <a:rPr lang="en-US" sz="1000" b="0" i="1" smtClean="0">
                            <a:latin typeface="+mn-lt"/>
                          </a:rPr>
                          <m:t>𝑋</m:t>
                        </m:r>
                      </m:e>
                      <m:sub>
                        <m:r>
                          <a:rPr lang="en-US" sz="1000" b="0" i="1" smtClean="0">
                            <a:latin typeface="+mn-lt"/>
                          </a:rPr>
                          <m:t>𝑖</m:t>
                        </m:r>
                      </m:sub>
                    </m:sSub>
                  </m:oMath>
                </a14:m>
                <a:r>
                  <a:rPr lang="en-IN" sz="1000" dirty="0">
                    <a:latin typeface="+mn-lt"/>
                  </a:rPr>
                  <a:t> appear as though they are uniformly distributed on the p-dimensional unit sphere.</a:t>
                </a:r>
              </a:p>
              <a:p>
                <a:pPr marL="171450" indent="-171450">
                  <a:buFont typeface="Wingdings" panose="05000000000000000000" pitchFamily="2" charset="2"/>
                  <a:buChar char="q"/>
                </a:pPr>
                <a:r>
                  <a:rPr lang="en-IN" sz="1000" dirty="0">
                    <a:latin typeface="+mn-lt"/>
                  </a:rPr>
                  <a:t>Finally, look at</a:t>
                </a:r>
              </a:p>
              <a:p>
                <a:pPr marL="171450" indent="-171450">
                  <a:buFont typeface="Wingdings" panose="05000000000000000000" pitchFamily="2" charset="2"/>
                  <a:buChar char="q"/>
                </a:pPr>
                <a:endParaRPr lang="en-IN" sz="1000" dirty="0">
                  <a:latin typeface="+mn-lt"/>
                </a:endParaRPr>
              </a:p>
              <a:p>
                <a:pPr marL="171450" indent="-171450">
                  <a:buFont typeface="Wingdings" panose="05000000000000000000" pitchFamily="2" charset="2"/>
                  <a:buChar char="q"/>
                </a:pPr>
                <a14:m>
                  <m:oMath xmlns:m="http://schemas.openxmlformats.org/officeDocument/2006/math">
                    <m:sSup>
                      <m:sSupPr>
                        <m:ctrlPr>
                          <a:rPr lang="en-IN" sz="1000" i="1" smtClean="0">
                            <a:latin typeface="Cambria Math" panose="02040503050406030204" pitchFamily="18" charset="0"/>
                          </a:rPr>
                        </m:ctrlPr>
                      </m:sSupPr>
                      <m:e>
                        <m:r>
                          <a:rPr lang="en-US" sz="1000" b="0" i="1" smtClean="0">
                            <a:latin typeface="Cambria Math" panose="02040503050406030204" pitchFamily="18" charset="0"/>
                          </a:rPr>
                          <m:t>𝑄</m:t>
                        </m:r>
                      </m:e>
                      <m:sup>
                        <m:r>
                          <a:rPr lang="en-US" sz="1000" b="0" i="1" smtClean="0">
                            <a:latin typeface="Cambria Math" panose="02040503050406030204" pitchFamily="18" charset="0"/>
                          </a:rPr>
                          <m:t>2</m:t>
                        </m:r>
                      </m:sup>
                    </m:sSup>
                  </m:oMath>
                </a14:m>
                <a:r>
                  <a:rPr lang="en-IN" sz="1000" dirty="0">
                    <a:latin typeface="+mn-lt"/>
                  </a:rPr>
                  <a:t> is np times the square of the length of the average direction vector of the transformed data points, so it is proportional to the distance between the average direction vector and the assumed central measure (=0). </a:t>
                </a:r>
              </a:p>
              <a:p>
                <a:pPr marL="171450" indent="-171450">
                  <a:buFont typeface="Wingdings" panose="05000000000000000000" pitchFamily="2" charset="2"/>
                  <a:buChar char="q"/>
                </a:pPr>
                <a:endParaRPr lang="en-IN" sz="1000" dirty="0">
                  <a:latin typeface="+mn-lt"/>
                </a:endParaRPr>
              </a:p>
              <a:p>
                <a:pPr marL="171450" indent="-171450">
                  <a:buFont typeface="Wingdings" panose="05000000000000000000" pitchFamily="2" charset="2"/>
                  <a:buChar char="q"/>
                </a:pPr>
                <a:endParaRPr lang="en-IN" sz="1000" dirty="0">
                  <a:latin typeface="+mn-lt"/>
                </a:endParaRPr>
              </a:p>
              <a:p>
                <a:pPr marL="171450" indent="-171450">
                  <a:buFont typeface="Wingdings" panose="05000000000000000000" pitchFamily="2" charset="2"/>
                  <a:buChar char="q"/>
                </a:pPr>
                <a:endParaRPr lang="en-IN" sz="1000" dirty="0">
                  <a:latin typeface="+mn-lt"/>
                </a:endParaRPr>
              </a:p>
            </p:txBody>
          </p:sp>
        </mc:Choice>
        <mc:Fallback>
          <p:sp>
            <p:nvSpPr>
              <p:cNvPr id="3" name="Content Placeholder 2">
                <a:extLst>
                  <a:ext uri="{FF2B5EF4-FFF2-40B4-BE49-F238E27FC236}">
                    <a16:creationId xmlns:a16="http://schemas.microsoft.com/office/drawing/2014/main" id="{12E9D2C9-A1AD-4F20-8710-4A8C02551CC4}"/>
                  </a:ext>
                </a:extLst>
              </p:cNvPr>
              <p:cNvSpPr>
                <a:spLocks noGrp="1" noRot="1" noChangeAspect="1" noMove="1" noResize="1" noEditPoints="1" noAdjustHandles="1" noChangeArrowheads="1" noChangeShapeType="1" noTextEdit="1"/>
              </p:cNvSpPr>
              <p:nvPr>
                <p:ph idx="1"/>
              </p:nvPr>
            </p:nvSpPr>
            <p:spPr>
              <a:xfrm>
                <a:off x="323850" y="815975"/>
                <a:ext cx="4038600" cy="2438400"/>
              </a:xfrm>
              <a:blipFill>
                <a:blip r:embed="rId2"/>
                <a:stretch>
                  <a:fillRect l="-1810" t="-1500" r="-1508"/>
                </a:stretch>
              </a:blipFill>
            </p:spPr>
            <p:txBody>
              <a:bodyPr/>
              <a:lstStyle/>
              <a:p>
                <a:r>
                  <a:rPr lang="en-CA">
                    <a:noFill/>
                  </a:rPr>
                  <a:t> </a:t>
                </a:r>
              </a:p>
            </p:txBody>
          </p:sp>
        </mc:Fallback>
      </mc:AlternateContent>
      <p:pic>
        <p:nvPicPr>
          <p:cNvPr id="6" name="Picture 5" descr="Text&#10;&#10;Description automatically generated">
            <a:extLst>
              <a:ext uri="{FF2B5EF4-FFF2-40B4-BE49-F238E27FC236}">
                <a16:creationId xmlns:a16="http://schemas.microsoft.com/office/drawing/2014/main" id="{DF81190D-245F-408F-8669-8E46D51511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6850" y="1957990"/>
            <a:ext cx="1350366" cy="338241"/>
          </a:xfrm>
          <a:prstGeom prst="rect">
            <a:avLst/>
          </a:prstGeom>
        </p:spPr>
      </p:pic>
      <p:pic>
        <p:nvPicPr>
          <p:cNvPr id="7" name="Picture 6" descr="Text&#10;&#10;Description automatically generated">
            <a:extLst>
              <a:ext uri="{FF2B5EF4-FFF2-40B4-BE49-F238E27FC236}">
                <a16:creationId xmlns:a16="http://schemas.microsoft.com/office/drawing/2014/main" id="{8E27F58E-F35B-4596-A67A-F8F06AE800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4084" y="815975"/>
            <a:ext cx="590823" cy="207020"/>
          </a:xfrm>
          <a:prstGeom prst="rect">
            <a:avLst/>
          </a:prstGeom>
        </p:spPr>
      </p:pic>
    </p:spTree>
    <p:extLst>
      <p:ext uri="{BB962C8B-B14F-4D97-AF65-F5344CB8AC3E}">
        <p14:creationId xmlns:p14="http://schemas.microsoft.com/office/powerpoint/2010/main" val="3812856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F696D-BAF2-4579-A04E-5F8620AB09A3}"/>
              </a:ext>
            </a:extLst>
          </p:cNvPr>
          <p:cNvSpPr>
            <a:spLocks noGrp="1"/>
          </p:cNvSpPr>
          <p:nvPr>
            <p:ph type="title"/>
          </p:nvPr>
        </p:nvSpPr>
        <p:spPr>
          <a:xfrm>
            <a:off x="95300" y="72527"/>
            <a:ext cx="4419498" cy="215444"/>
          </a:xfrm>
        </p:spPr>
        <p:txBody>
          <a:bodyPr/>
          <a:lstStyle/>
          <a:p>
            <a:r>
              <a:rPr lang="en-US" dirty="0"/>
              <a:t>How to get A</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9C4DE4-64B0-4337-8648-1DB11C6E4FB6}"/>
                  </a:ext>
                </a:extLst>
              </p:cNvPr>
              <p:cNvSpPr>
                <a:spLocks noGrp="1"/>
              </p:cNvSpPr>
              <p:nvPr>
                <p:ph idx="1"/>
              </p:nvPr>
            </p:nvSpPr>
            <p:spPr>
              <a:xfrm>
                <a:off x="400050" y="892175"/>
                <a:ext cx="3780067" cy="1830582"/>
              </a:xfrm>
            </p:spPr>
            <p:txBody>
              <a:bodyPr>
                <a:normAutofit lnSpcReduction="10000"/>
              </a:bodyPr>
              <a:lstStyle/>
              <a:p>
                <a:pPr marL="171450" indent="-171450">
                  <a:lnSpc>
                    <a:spcPct val="110000"/>
                  </a:lnSpc>
                  <a:buFont typeface="Wingdings" panose="05000000000000000000" pitchFamily="2" charset="2"/>
                  <a:buChar char="q"/>
                </a:pPr>
                <a14:m>
                  <m:oMath xmlns:m="http://schemas.openxmlformats.org/officeDocument/2006/math">
                    <m:sSub>
                      <m:sSubPr>
                        <m:ctrlPr>
                          <a:rPr lang="en-US" i="1" smtClean="0">
                            <a:latin typeface="+mn-lt"/>
                          </a:rPr>
                        </m:ctrlPr>
                      </m:sSubPr>
                      <m:e>
                        <m:r>
                          <a:rPr lang="en-US" b="0" i="1" smtClean="0">
                            <a:latin typeface="+mn-lt"/>
                          </a:rPr>
                          <m:t>𝐴</m:t>
                        </m:r>
                      </m:e>
                      <m:sub>
                        <m:r>
                          <a:rPr lang="en-US" b="0" i="1" smtClean="0">
                            <a:latin typeface="+mn-lt"/>
                          </a:rPr>
                          <m:t>𝑋</m:t>
                        </m:r>
                      </m:sub>
                    </m:sSub>
                  </m:oMath>
                </a14:m>
                <a:r>
                  <a:rPr lang="en-US" dirty="0">
                    <a:latin typeface="+mn-lt"/>
                  </a:rPr>
                  <a:t> is the upper triangular matrix in the Cholesky decomposition of inverse of  Tyler’s shape matrix </a:t>
                </a:r>
                <a14:m>
                  <m:oMath xmlns:m="http://schemas.openxmlformats.org/officeDocument/2006/math">
                    <m:sSub>
                      <m:sSubPr>
                        <m:ctrlPr>
                          <a:rPr lang="en-US" i="1" smtClean="0">
                            <a:latin typeface="+mn-lt"/>
                          </a:rPr>
                        </m:ctrlPr>
                      </m:sSubPr>
                      <m:e>
                        <m:r>
                          <a:rPr lang="en-US" b="0" i="1" smtClean="0">
                            <a:latin typeface="+mn-lt"/>
                          </a:rPr>
                          <m:t>𝑉</m:t>
                        </m:r>
                      </m:e>
                      <m:sub>
                        <m:r>
                          <a:rPr lang="en-US" b="0" i="1" smtClean="0">
                            <a:latin typeface="+mn-lt"/>
                          </a:rPr>
                          <m:t>𝑋</m:t>
                        </m:r>
                      </m:sub>
                    </m:sSub>
                  </m:oMath>
                </a14:m>
                <a:r>
                  <a:rPr lang="en-IN" dirty="0">
                    <a:latin typeface="+mn-lt"/>
                  </a:rPr>
                  <a:t>, where </a:t>
                </a:r>
                <a:r>
                  <a:rPr lang="en-US" dirty="0">
                    <a:latin typeface="+mn-lt"/>
                  </a:rPr>
                  <a:t> </a:t>
                </a:r>
                <a14:m>
                  <m:oMath xmlns:m="http://schemas.openxmlformats.org/officeDocument/2006/math">
                    <m:sSub>
                      <m:sSubPr>
                        <m:ctrlPr>
                          <a:rPr lang="en-US" i="1">
                            <a:latin typeface="+mn-lt"/>
                          </a:rPr>
                        </m:ctrlPr>
                      </m:sSubPr>
                      <m:e>
                        <m:r>
                          <a:rPr lang="en-US" i="1">
                            <a:latin typeface="+mn-lt"/>
                          </a:rPr>
                          <m:t>𝑉</m:t>
                        </m:r>
                      </m:e>
                      <m:sub>
                        <m:r>
                          <a:rPr lang="en-US" i="1">
                            <a:latin typeface="+mn-lt"/>
                          </a:rPr>
                          <m:t>𝑋</m:t>
                        </m:r>
                      </m:sub>
                    </m:sSub>
                  </m:oMath>
                </a14:m>
                <a:r>
                  <a:rPr lang="en-IN" dirty="0">
                    <a:latin typeface="+mn-lt"/>
                  </a:rPr>
                  <a:t> is a positive definite symmetric </a:t>
                </a:r>
                <a:r>
                  <a:rPr lang="en-IN" dirty="0" err="1">
                    <a:latin typeface="+mn-lt"/>
                  </a:rPr>
                  <a:t>pxp</a:t>
                </a:r>
                <a:r>
                  <a:rPr lang="en-IN" dirty="0">
                    <a:latin typeface="+mn-lt"/>
                  </a:rPr>
                  <a:t> dimensional matrix with Trace(</a:t>
                </a:r>
                <a14:m>
                  <m:oMath xmlns:m="http://schemas.openxmlformats.org/officeDocument/2006/math">
                    <m:sSub>
                      <m:sSubPr>
                        <m:ctrlPr>
                          <a:rPr lang="en-US" i="1">
                            <a:latin typeface="+mn-lt"/>
                          </a:rPr>
                        </m:ctrlPr>
                      </m:sSubPr>
                      <m:e>
                        <m:r>
                          <a:rPr lang="en-US" i="1">
                            <a:latin typeface="+mn-lt"/>
                          </a:rPr>
                          <m:t>𝑉</m:t>
                        </m:r>
                      </m:e>
                      <m:sub>
                        <m:r>
                          <a:rPr lang="en-US" i="1">
                            <a:latin typeface="+mn-lt"/>
                          </a:rPr>
                          <m:t>𝑋</m:t>
                        </m:r>
                      </m:sub>
                    </m:sSub>
                    <m:r>
                      <a:rPr lang="en-US" b="0" i="0" smtClean="0">
                        <a:latin typeface="+mn-lt"/>
                      </a:rPr>
                      <m:t>)=</m:t>
                    </m:r>
                    <m:r>
                      <m:rPr>
                        <m:sty m:val="p"/>
                      </m:rPr>
                      <a:rPr lang="en-US" b="0" i="0" smtClean="0">
                        <a:latin typeface="+mn-lt"/>
                      </a:rPr>
                      <m:t>p</m:t>
                    </m:r>
                  </m:oMath>
                </a14:m>
                <a:r>
                  <a:rPr lang="en-IN" dirty="0">
                    <a:latin typeface="+mn-lt"/>
                  </a:rPr>
                  <a:t>. To find V, it is done iteratively : </a:t>
                </a:r>
              </a:p>
              <a:p>
                <a:pPr marL="171450" indent="-171450">
                  <a:lnSpc>
                    <a:spcPct val="110000"/>
                  </a:lnSpc>
                  <a:buFont typeface="Wingdings" panose="05000000000000000000" pitchFamily="2" charset="2"/>
                  <a:buChar char="q"/>
                </a:pPr>
                <a:r>
                  <a:rPr lang="en-IN" dirty="0">
                    <a:latin typeface="+mn-lt"/>
                  </a:rPr>
                  <a:t>Step 1 : Initialise </a:t>
                </a:r>
                <a14:m>
                  <m:oMath xmlns:m="http://schemas.openxmlformats.org/officeDocument/2006/math">
                    <m:sSup>
                      <m:sSupPr>
                        <m:ctrlPr>
                          <a:rPr lang="en-IN" i="1" smtClean="0">
                            <a:latin typeface="+mn-lt"/>
                          </a:rPr>
                        </m:ctrlPr>
                      </m:sSupPr>
                      <m:e>
                        <m:r>
                          <a:rPr lang="en-US" b="0" i="1" smtClean="0">
                            <a:latin typeface="+mn-lt"/>
                          </a:rPr>
                          <m:t>𝑉</m:t>
                        </m:r>
                      </m:e>
                      <m:sup>
                        <m:r>
                          <a:rPr lang="en-US" b="0" i="1" smtClean="0">
                            <a:latin typeface="+mn-lt"/>
                          </a:rPr>
                          <m:t>(0)</m:t>
                        </m:r>
                      </m:sup>
                    </m:sSup>
                  </m:oMath>
                </a14:m>
                <a:r>
                  <a:rPr lang="en-IN" dirty="0">
                    <a:latin typeface="+mn-lt"/>
                  </a:rPr>
                  <a:t>= </a:t>
                </a:r>
                <a14:m>
                  <m:oMath xmlns:m="http://schemas.openxmlformats.org/officeDocument/2006/math">
                    <m:sSub>
                      <m:sSubPr>
                        <m:ctrlPr>
                          <a:rPr lang="en-IN" i="1" smtClean="0">
                            <a:latin typeface="+mn-lt"/>
                          </a:rPr>
                        </m:ctrlPr>
                      </m:sSubPr>
                      <m:e>
                        <m:r>
                          <a:rPr lang="en-US" b="0" i="1" smtClean="0">
                            <a:latin typeface="+mn-lt"/>
                          </a:rPr>
                          <m:t>𝐼</m:t>
                        </m:r>
                      </m:e>
                      <m:sub>
                        <m:r>
                          <a:rPr lang="en-US" b="0" i="1" smtClean="0">
                            <a:latin typeface="+mn-lt"/>
                          </a:rPr>
                          <m:t>𝑝</m:t>
                        </m:r>
                      </m:sub>
                    </m:sSub>
                  </m:oMath>
                </a14:m>
                <a:endParaRPr lang="en-IN" dirty="0">
                  <a:latin typeface="+mn-lt"/>
                </a:endParaRPr>
              </a:p>
              <a:p>
                <a:pPr marL="171450" indent="-171450">
                  <a:lnSpc>
                    <a:spcPct val="110000"/>
                  </a:lnSpc>
                  <a:buFont typeface="Wingdings" panose="05000000000000000000" pitchFamily="2" charset="2"/>
                  <a:buChar char="q"/>
                </a:pPr>
                <a:r>
                  <a:rPr lang="en-IN" dirty="0">
                    <a:latin typeface="+mn-lt"/>
                  </a:rPr>
                  <a:t>Step 2 :  </a:t>
                </a:r>
              </a:p>
              <a:p>
                <a:pPr marL="171450" indent="-171450">
                  <a:lnSpc>
                    <a:spcPct val="110000"/>
                  </a:lnSpc>
                  <a:buFont typeface="Wingdings" panose="05000000000000000000" pitchFamily="2" charset="2"/>
                  <a:buChar char="q"/>
                </a:pPr>
                <a:endParaRPr lang="en-IN" dirty="0">
                  <a:latin typeface="+mn-lt"/>
                </a:endParaRPr>
              </a:p>
              <a:p>
                <a:pPr marL="171450" indent="-171450">
                  <a:lnSpc>
                    <a:spcPct val="110000"/>
                  </a:lnSpc>
                  <a:buFont typeface="Wingdings" panose="05000000000000000000" pitchFamily="2" charset="2"/>
                  <a:buChar char="q"/>
                </a:pPr>
                <a:r>
                  <a:rPr lang="en-IN" dirty="0">
                    <a:latin typeface="+mn-lt"/>
                  </a:rPr>
                  <a:t>Step 3 : Stop when                               is sufficiently small. </a:t>
                </a:r>
              </a:p>
              <a:p>
                <a:pPr marL="171450" indent="-171450">
                  <a:lnSpc>
                    <a:spcPct val="110000"/>
                  </a:lnSpc>
                  <a:buFont typeface="Wingdings" panose="05000000000000000000" pitchFamily="2" charset="2"/>
                  <a:buChar char="q"/>
                </a:pPr>
                <a:r>
                  <a:rPr lang="en-IN" dirty="0">
                    <a:latin typeface="+mn-lt"/>
                  </a:rPr>
                  <a:t>Step 4 :  Set                                      and find </a:t>
                </a:r>
                <a:r>
                  <a:rPr lang="en-IN" dirty="0" err="1">
                    <a:latin typeface="+mn-lt"/>
                  </a:rPr>
                  <a:t>Ax</a:t>
                </a:r>
                <a:r>
                  <a:rPr lang="en-IN" dirty="0">
                    <a:latin typeface="+mn-lt"/>
                  </a:rPr>
                  <a:t> by the Cholesky decomposition of </a:t>
                </a:r>
                <a14:m>
                  <m:oMath xmlns:m="http://schemas.openxmlformats.org/officeDocument/2006/math">
                    <m:sSubSup>
                      <m:sSubSupPr>
                        <m:ctrlPr>
                          <a:rPr lang="en-IN" i="1" smtClean="0">
                            <a:latin typeface="+mn-lt"/>
                          </a:rPr>
                        </m:ctrlPr>
                      </m:sSubSupPr>
                      <m:e>
                        <m:r>
                          <a:rPr lang="en-US" b="0" i="1" smtClean="0">
                            <a:latin typeface="+mn-lt"/>
                          </a:rPr>
                          <m:t>𝑉</m:t>
                        </m:r>
                      </m:e>
                      <m:sub>
                        <m:r>
                          <a:rPr lang="en-US" b="0" i="1" smtClean="0">
                            <a:latin typeface="+mn-lt"/>
                          </a:rPr>
                          <m:t>𝑋</m:t>
                        </m:r>
                      </m:sub>
                      <m:sup>
                        <m:r>
                          <a:rPr lang="en-US" b="0" i="1" smtClean="0">
                            <a:latin typeface="+mn-lt"/>
                          </a:rPr>
                          <m:t>−1</m:t>
                        </m:r>
                      </m:sup>
                    </m:sSubSup>
                  </m:oMath>
                </a14:m>
                <a:endParaRPr lang="en-IN" dirty="0">
                  <a:latin typeface="+mn-lt"/>
                </a:endParaRPr>
              </a:p>
            </p:txBody>
          </p:sp>
        </mc:Choice>
        <mc:Fallback>
          <p:sp>
            <p:nvSpPr>
              <p:cNvPr id="3" name="Content Placeholder 2">
                <a:extLst>
                  <a:ext uri="{FF2B5EF4-FFF2-40B4-BE49-F238E27FC236}">
                    <a16:creationId xmlns:a16="http://schemas.microsoft.com/office/drawing/2014/main" id="{0D9C4DE4-64B0-4337-8648-1DB11C6E4FB6}"/>
                  </a:ext>
                </a:extLst>
              </p:cNvPr>
              <p:cNvSpPr>
                <a:spLocks noGrp="1" noRot="1" noChangeAspect="1" noMove="1" noResize="1" noEditPoints="1" noAdjustHandles="1" noChangeArrowheads="1" noChangeShapeType="1" noTextEdit="1"/>
              </p:cNvSpPr>
              <p:nvPr>
                <p:ph idx="1"/>
              </p:nvPr>
            </p:nvSpPr>
            <p:spPr>
              <a:xfrm>
                <a:off x="400050" y="892175"/>
                <a:ext cx="3780067" cy="1830582"/>
              </a:xfrm>
              <a:blipFill>
                <a:blip r:embed="rId2"/>
                <a:stretch>
                  <a:fillRect l="-2258" t="-2326" r="-161"/>
                </a:stretch>
              </a:blipFill>
            </p:spPr>
            <p:txBody>
              <a:bodyPr/>
              <a:lstStyle/>
              <a:p>
                <a:r>
                  <a:rPr lang="en-CA">
                    <a:noFill/>
                  </a:rPr>
                  <a:t> </a:t>
                </a:r>
              </a:p>
            </p:txBody>
          </p:sp>
        </mc:Fallback>
      </mc:AlternateContent>
      <p:pic>
        <p:nvPicPr>
          <p:cNvPr id="6" name="Picture 5" descr="Text&#10;&#10;Description automatically generated">
            <a:extLst>
              <a:ext uri="{FF2B5EF4-FFF2-40B4-BE49-F238E27FC236}">
                <a16:creationId xmlns:a16="http://schemas.microsoft.com/office/drawing/2014/main" id="{4CBEB21A-E451-48B9-9E25-79691C110C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3406" y="1716837"/>
            <a:ext cx="1956411" cy="331351"/>
          </a:xfrm>
          <a:prstGeom prst="rect">
            <a:avLst/>
          </a:prstGeom>
        </p:spPr>
      </p:pic>
      <p:pic>
        <p:nvPicPr>
          <p:cNvPr id="8" name="Picture 7" descr="Text&#10;&#10;Description automatically generated">
            <a:extLst>
              <a:ext uri="{FF2B5EF4-FFF2-40B4-BE49-F238E27FC236}">
                <a16:creationId xmlns:a16="http://schemas.microsoft.com/office/drawing/2014/main" id="{58BC02BC-BF17-4C04-910A-7EED351F47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89077" y="2048188"/>
            <a:ext cx="685067" cy="191725"/>
          </a:xfrm>
          <a:prstGeom prst="rect">
            <a:avLst/>
          </a:prstGeom>
        </p:spPr>
      </p:pic>
      <p:pic>
        <p:nvPicPr>
          <p:cNvPr id="10" name="Picture 9" descr="Text&#10;&#10;Description automatically generated">
            <a:extLst>
              <a:ext uri="{FF2B5EF4-FFF2-40B4-BE49-F238E27FC236}">
                <a16:creationId xmlns:a16="http://schemas.microsoft.com/office/drawing/2014/main" id="{74C9CA5F-9E59-45D7-9752-A754805AF8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0793" y="2239913"/>
            <a:ext cx="903115" cy="197748"/>
          </a:xfrm>
          <a:prstGeom prst="rect">
            <a:avLst/>
          </a:prstGeom>
        </p:spPr>
      </p:pic>
    </p:spTree>
    <p:extLst>
      <p:ext uri="{BB962C8B-B14F-4D97-AF65-F5344CB8AC3E}">
        <p14:creationId xmlns:p14="http://schemas.microsoft.com/office/powerpoint/2010/main" val="2787359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3F65-7CED-45CC-9D84-C205E89D7CBE}"/>
              </a:ext>
            </a:extLst>
          </p:cNvPr>
          <p:cNvSpPr>
            <a:spLocks noGrp="1"/>
          </p:cNvSpPr>
          <p:nvPr>
            <p:ph type="title"/>
          </p:nvPr>
        </p:nvSpPr>
        <p:spPr>
          <a:xfrm>
            <a:off x="219144" y="206375"/>
            <a:ext cx="3631238" cy="215444"/>
          </a:xfrm>
        </p:spPr>
        <p:txBody>
          <a:bodyPr/>
          <a:lstStyle/>
          <a:p>
            <a:r>
              <a:rPr lang="en-US" dirty="0"/>
              <a:t>Visualization of the process (Bivariate)</a:t>
            </a:r>
            <a:endParaRPr lang="en-IN" dirty="0"/>
          </a:p>
        </p:txBody>
      </p:sp>
      <p:pic>
        <p:nvPicPr>
          <p:cNvPr id="5" name="Content Placeholder 4" descr="Chart, scatter chart&#10;&#10;Description automatically generated">
            <a:extLst>
              <a:ext uri="{FF2B5EF4-FFF2-40B4-BE49-F238E27FC236}">
                <a16:creationId xmlns:a16="http://schemas.microsoft.com/office/drawing/2014/main" id="{2C599CFC-586E-4E6C-A76F-416805686B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7870" y="987033"/>
            <a:ext cx="835977" cy="851651"/>
          </a:xfrm>
        </p:spPr>
      </p:pic>
      <p:pic>
        <p:nvPicPr>
          <p:cNvPr id="7" name="Picture 6" descr="A picture containing text, antenna&#10;&#10;Description automatically generated">
            <a:extLst>
              <a:ext uri="{FF2B5EF4-FFF2-40B4-BE49-F238E27FC236}">
                <a16:creationId xmlns:a16="http://schemas.microsoft.com/office/drawing/2014/main" id="{E9F57CD3-8D10-4D3F-B501-30E4E3EA8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206" y="991444"/>
            <a:ext cx="835976" cy="860709"/>
          </a:xfrm>
          <a:prstGeom prst="rect">
            <a:avLst/>
          </a:prstGeom>
        </p:spPr>
      </p:pic>
      <p:pic>
        <p:nvPicPr>
          <p:cNvPr id="9" name="Picture 8" descr="Radar chart&#10;&#10;Description automatically generated">
            <a:extLst>
              <a:ext uri="{FF2B5EF4-FFF2-40B4-BE49-F238E27FC236}">
                <a16:creationId xmlns:a16="http://schemas.microsoft.com/office/drawing/2014/main" id="{6FF2F60E-6B20-4940-91BE-22087779AC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5537" y="986221"/>
            <a:ext cx="890807" cy="851650"/>
          </a:xfrm>
          <a:prstGeom prst="rect">
            <a:avLst/>
          </a:prstGeom>
        </p:spPr>
      </p:pic>
      <p:pic>
        <p:nvPicPr>
          <p:cNvPr id="11" name="Picture 10" descr="Diagram, engineering drawing&#10;&#10;Description automatically generated">
            <a:extLst>
              <a:ext uri="{FF2B5EF4-FFF2-40B4-BE49-F238E27FC236}">
                <a16:creationId xmlns:a16="http://schemas.microsoft.com/office/drawing/2014/main" id="{31547E50-1ECD-4C51-AB9F-6E9565C606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4784" y="1782147"/>
            <a:ext cx="934693" cy="850621"/>
          </a:xfrm>
          <a:prstGeom prst="rect">
            <a:avLst/>
          </a:prstGeom>
        </p:spPr>
      </p:pic>
      <p:pic>
        <p:nvPicPr>
          <p:cNvPr id="13" name="Picture 12" descr="Graphical user interface, application&#10;&#10;Description automatically generated with medium confidence">
            <a:extLst>
              <a:ext uri="{FF2B5EF4-FFF2-40B4-BE49-F238E27FC236}">
                <a16:creationId xmlns:a16="http://schemas.microsoft.com/office/drawing/2014/main" id="{8FFF29FA-8B35-4CDB-BC12-12F3E8A054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4763" y="1864869"/>
            <a:ext cx="1929190" cy="627505"/>
          </a:xfrm>
          <a:prstGeom prst="rect">
            <a:avLst/>
          </a:prstGeom>
        </p:spPr>
      </p:pic>
    </p:spTree>
    <p:extLst>
      <p:ext uri="{BB962C8B-B14F-4D97-AF65-F5344CB8AC3E}">
        <p14:creationId xmlns:p14="http://schemas.microsoft.com/office/powerpoint/2010/main" val="1436466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E195-D6E8-4940-9639-5F5DB75B03C2}"/>
              </a:ext>
            </a:extLst>
          </p:cNvPr>
          <p:cNvSpPr>
            <a:spLocks noGrp="1"/>
          </p:cNvSpPr>
          <p:nvPr>
            <p:ph type="title"/>
          </p:nvPr>
        </p:nvSpPr>
        <p:spPr>
          <a:xfrm>
            <a:off x="95300" y="72527"/>
            <a:ext cx="4419498" cy="215444"/>
          </a:xfrm>
        </p:spPr>
        <p:txBody>
          <a:bodyPr/>
          <a:lstStyle/>
          <a:p>
            <a:r>
              <a:rPr lang="en-US" dirty="0"/>
              <a:t>K-Sample Location Problem	</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2695FBD-DF89-4DD6-80DE-32A6B7AB8AB8}"/>
                  </a:ext>
                </a:extLst>
              </p:cNvPr>
              <p:cNvSpPr>
                <a:spLocks noGrp="1"/>
              </p:cNvSpPr>
              <p:nvPr>
                <p:ph idx="1"/>
              </p:nvPr>
            </p:nvSpPr>
            <p:spPr>
              <a:xfrm>
                <a:off x="476250" y="968375"/>
                <a:ext cx="3703867" cy="1657445"/>
              </a:xfrm>
            </p:spPr>
            <p:txBody>
              <a:bodyPr>
                <a:normAutofit fontScale="92500" lnSpcReduction="20000"/>
              </a:bodyPr>
              <a:lstStyle/>
              <a:p>
                <a:pPr marL="171450" indent="-171450">
                  <a:lnSpc>
                    <a:spcPct val="120000"/>
                  </a:lnSpc>
                  <a:buFont typeface="Wingdings" panose="05000000000000000000" pitchFamily="2" charset="2"/>
                  <a:buChar char="q"/>
                </a:pPr>
                <a:r>
                  <a:rPr lang="en-US" dirty="0">
                    <a:latin typeface="+mn-lt"/>
                  </a:rPr>
                  <a:t>Suppose we have multiple different groups of samples from k different populations</a:t>
                </a:r>
              </a:p>
              <a:p>
                <a:pPr marL="171450" indent="-171450">
                  <a:lnSpc>
                    <a:spcPct val="120000"/>
                  </a:lnSpc>
                  <a:buFont typeface="Wingdings" panose="05000000000000000000" pitchFamily="2" charset="2"/>
                  <a:buChar char="q"/>
                </a:pPr>
                <a:r>
                  <a:rPr lang="en-US" dirty="0">
                    <a:latin typeface="+mn-lt"/>
                  </a:rPr>
                  <a:t>We wish to test whether all the k-populations have an identical distribution, or more precisely, to test if the groups of samples drawn are drawn from an identical distribution.</a:t>
                </a:r>
              </a:p>
              <a:p>
                <a:pPr marL="171450" indent="-171450">
                  <a:lnSpc>
                    <a:spcPct val="120000"/>
                  </a:lnSpc>
                  <a:buFont typeface="Wingdings" panose="05000000000000000000" pitchFamily="2" charset="2"/>
                  <a:buChar char="q"/>
                </a:pPr>
                <a:r>
                  <a:rPr lang="en-US" dirty="0">
                    <a:latin typeface="+mn-lt"/>
                  </a:rPr>
                  <a:t>Formally, suppose we have k different samples and N total observations where the size of the </a:t>
                </a:r>
                <a14:m>
                  <m:oMath xmlns:m="http://schemas.openxmlformats.org/officeDocument/2006/math">
                    <m:sSup>
                      <m:sSupPr>
                        <m:ctrlPr>
                          <a:rPr lang="en-US" i="1" smtClean="0">
                            <a:latin typeface="+mn-lt"/>
                          </a:rPr>
                        </m:ctrlPr>
                      </m:sSupPr>
                      <m:e>
                        <m:r>
                          <a:rPr lang="en-US" b="0" i="1" smtClean="0">
                            <a:latin typeface="+mn-lt"/>
                          </a:rPr>
                          <m:t>𝑗</m:t>
                        </m:r>
                      </m:e>
                      <m:sup>
                        <m:r>
                          <a:rPr lang="en-US" b="0" i="1" smtClean="0">
                            <a:latin typeface="+mn-lt"/>
                          </a:rPr>
                          <m:t>𝑡h</m:t>
                        </m:r>
                      </m:sup>
                    </m:sSup>
                  </m:oMath>
                </a14:m>
                <a:r>
                  <a:rPr lang="en-IN" dirty="0">
                    <a:latin typeface="+mn-lt"/>
                  </a:rPr>
                  <a:t> sample is </a:t>
                </a:r>
                <a14:m>
                  <m:oMath xmlns:m="http://schemas.openxmlformats.org/officeDocument/2006/math">
                    <m:sSub>
                      <m:sSubPr>
                        <m:ctrlPr>
                          <a:rPr lang="en-IN" i="1" smtClean="0">
                            <a:latin typeface="+mn-lt"/>
                          </a:rPr>
                        </m:ctrlPr>
                      </m:sSubPr>
                      <m:e>
                        <m:r>
                          <a:rPr lang="en-US" b="0" i="1" smtClean="0">
                            <a:latin typeface="+mn-lt"/>
                          </a:rPr>
                          <m:t>𝑛</m:t>
                        </m:r>
                      </m:e>
                      <m:sub>
                        <m:r>
                          <a:rPr lang="en-US" b="0" i="1" smtClean="0">
                            <a:latin typeface="+mn-lt"/>
                          </a:rPr>
                          <m:t>𝑗</m:t>
                        </m:r>
                      </m:sub>
                    </m:sSub>
                  </m:oMath>
                </a14:m>
                <a:r>
                  <a:rPr lang="en-IN" dirty="0">
                    <a:latin typeface="+mn-lt"/>
                  </a:rPr>
                  <a:t> </a:t>
                </a:r>
              </a:p>
              <a:p>
                <a:pPr marL="171450" indent="-171450">
                  <a:lnSpc>
                    <a:spcPct val="120000"/>
                  </a:lnSpc>
                  <a:buFont typeface="Wingdings" panose="05000000000000000000" pitchFamily="2" charset="2"/>
                  <a:buChar char="q"/>
                </a:pPr>
                <a:r>
                  <a:rPr lang="en-IN" dirty="0">
                    <a:latin typeface="+mn-lt"/>
                  </a:rPr>
                  <a:t>Then we have </a:t>
                </a:r>
                <a14:m>
                  <m:oMath xmlns:m="http://schemas.openxmlformats.org/officeDocument/2006/math">
                    <m:sSub>
                      <m:sSubPr>
                        <m:ctrlPr>
                          <a:rPr lang="en-IN" i="1" smtClean="0">
                            <a:latin typeface="+mn-lt"/>
                          </a:rPr>
                        </m:ctrlPr>
                      </m:sSubPr>
                      <m:e>
                        <m:r>
                          <a:rPr lang="en-US" b="0" i="1" smtClean="0">
                            <a:latin typeface="+mn-lt"/>
                          </a:rPr>
                          <m:t>𝑛</m:t>
                        </m:r>
                      </m:e>
                      <m:sub>
                        <m:r>
                          <a:rPr lang="en-US" b="0" i="1" smtClean="0">
                            <a:latin typeface="+mn-lt"/>
                          </a:rPr>
                          <m:t>1</m:t>
                        </m:r>
                      </m:sub>
                    </m:sSub>
                    <m:r>
                      <a:rPr lang="en-US" b="0" i="1" smtClean="0">
                        <a:latin typeface="+mn-lt"/>
                      </a:rPr>
                      <m:t>+ </m:t>
                    </m:r>
                    <m:sSub>
                      <m:sSubPr>
                        <m:ctrlPr>
                          <a:rPr lang="en-US" b="0" i="1" smtClean="0">
                            <a:latin typeface="+mn-lt"/>
                          </a:rPr>
                        </m:ctrlPr>
                      </m:sSubPr>
                      <m:e>
                        <m:r>
                          <a:rPr lang="en-US" b="0" i="1" smtClean="0">
                            <a:latin typeface="+mn-lt"/>
                          </a:rPr>
                          <m:t>𝑛</m:t>
                        </m:r>
                      </m:e>
                      <m:sub>
                        <m:r>
                          <a:rPr lang="en-US" b="0" i="1" smtClean="0">
                            <a:latin typeface="+mn-lt"/>
                          </a:rPr>
                          <m:t>2</m:t>
                        </m:r>
                      </m:sub>
                    </m:sSub>
                    <m:r>
                      <a:rPr lang="en-US" b="0" i="1" smtClean="0">
                        <a:latin typeface="+mn-lt"/>
                      </a:rPr>
                      <m:t>+ … </m:t>
                    </m:r>
                    <m:sSub>
                      <m:sSubPr>
                        <m:ctrlPr>
                          <a:rPr lang="en-US" b="0" i="1" smtClean="0">
                            <a:latin typeface="+mn-lt"/>
                          </a:rPr>
                        </m:ctrlPr>
                      </m:sSubPr>
                      <m:e>
                        <m:r>
                          <a:rPr lang="en-US" b="0" i="1" smtClean="0">
                            <a:latin typeface="+mn-lt"/>
                          </a:rPr>
                          <m:t>𝑛</m:t>
                        </m:r>
                      </m:e>
                      <m:sub>
                        <m:r>
                          <a:rPr lang="en-US" b="0" i="1" smtClean="0">
                            <a:latin typeface="+mn-lt"/>
                          </a:rPr>
                          <m:t>𝑘</m:t>
                        </m:r>
                      </m:sub>
                    </m:sSub>
                  </m:oMath>
                </a14:m>
                <a:r>
                  <a:rPr lang="en-IN" dirty="0">
                    <a:latin typeface="+mn-lt"/>
                  </a:rPr>
                  <a:t> = N (fixed N)</a:t>
                </a:r>
              </a:p>
              <a:p>
                <a:pPr marL="171450" indent="-171450">
                  <a:lnSpc>
                    <a:spcPct val="120000"/>
                  </a:lnSpc>
                  <a:buFont typeface="Wingdings" panose="05000000000000000000" pitchFamily="2" charset="2"/>
                  <a:buChar char="q"/>
                </a:pPr>
                <a:r>
                  <a:rPr lang="en-IN" dirty="0">
                    <a:latin typeface="+mn-lt"/>
                  </a:rPr>
                  <a:t>The samples are assumed to be independently taken both between different groups and within a group</a:t>
                </a:r>
              </a:p>
            </p:txBody>
          </p:sp>
        </mc:Choice>
        <mc:Fallback>
          <p:sp>
            <p:nvSpPr>
              <p:cNvPr id="3" name="Content Placeholder 2">
                <a:extLst>
                  <a:ext uri="{FF2B5EF4-FFF2-40B4-BE49-F238E27FC236}">
                    <a16:creationId xmlns:a16="http://schemas.microsoft.com/office/drawing/2014/main" id="{82695FBD-DF89-4DD6-80DE-32A6B7AB8AB8}"/>
                  </a:ext>
                </a:extLst>
              </p:cNvPr>
              <p:cNvSpPr>
                <a:spLocks noGrp="1" noRot="1" noChangeAspect="1" noMove="1" noResize="1" noEditPoints="1" noAdjustHandles="1" noChangeArrowheads="1" noChangeShapeType="1" noTextEdit="1"/>
              </p:cNvSpPr>
              <p:nvPr>
                <p:ph idx="1"/>
              </p:nvPr>
            </p:nvSpPr>
            <p:spPr>
              <a:xfrm>
                <a:off x="476250" y="968375"/>
                <a:ext cx="3703867" cy="1657445"/>
              </a:xfrm>
              <a:blipFill>
                <a:blip r:embed="rId2"/>
                <a:stretch>
                  <a:fillRect l="-1974" t="-2206" r="-1151"/>
                </a:stretch>
              </a:blipFill>
            </p:spPr>
            <p:txBody>
              <a:bodyPr/>
              <a:lstStyle/>
              <a:p>
                <a:r>
                  <a:rPr lang="en-CA">
                    <a:noFill/>
                  </a:rPr>
                  <a:t> </a:t>
                </a:r>
              </a:p>
            </p:txBody>
          </p:sp>
        </mc:Fallback>
      </mc:AlternateContent>
    </p:spTree>
    <p:extLst>
      <p:ext uri="{BB962C8B-B14F-4D97-AF65-F5344CB8AC3E}">
        <p14:creationId xmlns:p14="http://schemas.microsoft.com/office/powerpoint/2010/main" val="2356819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4418-CCBC-482D-858E-E97CD623C928}"/>
              </a:ext>
            </a:extLst>
          </p:cNvPr>
          <p:cNvSpPr>
            <a:spLocks noGrp="1"/>
          </p:cNvSpPr>
          <p:nvPr>
            <p:ph type="title"/>
          </p:nvPr>
        </p:nvSpPr>
        <p:spPr>
          <a:xfrm>
            <a:off x="95300" y="72527"/>
            <a:ext cx="4419498" cy="215444"/>
          </a:xfrm>
        </p:spPr>
        <p:txBody>
          <a:bodyPr/>
          <a:lstStyle/>
          <a:p>
            <a:r>
              <a:rPr lang="en-US" dirty="0"/>
              <a:t>K-Sample Location </a:t>
            </a:r>
            <a:r>
              <a:rPr lang="en-US" dirty="0" err="1"/>
              <a:t>ProbleM</a:t>
            </a:r>
            <a:r>
              <a:rPr lang="en-US" dirty="0"/>
              <a:t> (</a:t>
            </a:r>
            <a:r>
              <a:rPr lang="en-US" dirty="0" err="1"/>
              <a:t>contd</a:t>
            </a:r>
            <a:r>
              <a:rPr lang="en-US" dirty="0"/>
              <a:t>)</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40B63BD-0DE9-4A84-8E4E-056AD9B222A3}"/>
                  </a:ext>
                </a:extLst>
              </p:cNvPr>
              <p:cNvSpPr>
                <a:spLocks noGrp="1"/>
              </p:cNvSpPr>
              <p:nvPr>
                <p:ph idx="1"/>
              </p:nvPr>
            </p:nvSpPr>
            <p:spPr>
              <a:xfrm>
                <a:off x="361950" y="1044575"/>
                <a:ext cx="3886200" cy="2209800"/>
              </a:xfrm>
            </p:spPr>
            <p:txBody>
              <a:bodyPr>
                <a:noAutofit/>
              </a:bodyPr>
              <a:lstStyle/>
              <a:p>
                <a:pPr marL="171450" indent="-171450">
                  <a:buFont typeface="Wingdings" panose="05000000000000000000" pitchFamily="2" charset="2"/>
                  <a:buChar char="q"/>
                </a:pPr>
                <a:r>
                  <a:rPr lang="en-US" sz="1000" dirty="0">
                    <a:latin typeface="+mn-lt"/>
                  </a:rPr>
                  <a:t>Suppose </a:t>
                </a:r>
                <a:r>
                  <a:rPr lang="en-US" sz="1000" dirty="0" err="1">
                    <a:latin typeface="+mn-lt"/>
                  </a:rPr>
                  <a:t>k’th</a:t>
                </a:r>
                <a:r>
                  <a:rPr lang="en-US" sz="1000" dirty="0">
                    <a:latin typeface="+mn-lt"/>
                  </a:rPr>
                  <a:t> population has CDF </a:t>
                </a:r>
                <a14:m>
                  <m:oMath xmlns:m="http://schemas.openxmlformats.org/officeDocument/2006/math">
                    <m:sSub>
                      <m:sSubPr>
                        <m:ctrlPr>
                          <a:rPr lang="en-US" sz="1000" i="1" smtClean="0">
                            <a:latin typeface="+mn-lt"/>
                          </a:rPr>
                        </m:ctrlPr>
                      </m:sSubPr>
                      <m:e>
                        <m:r>
                          <a:rPr lang="en-US" sz="1000" b="0" i="1" smtClean="0">
                            <a:latin typeface="+mn-lt"/>
                          </a:rPr>
                          <m:t>𝐹</m:t>
                        </m:r>
                      </m:e>
                      <m:sub>
                        <m:r>
                          <a:rPr lang="en-US" sz="1000" b="0" i="1" smtClean="0">
                            <a:latin typeface="+mn-lt"/>
                          </a:rPr>
                          <m:t>𝑘</m:t>
                        </m:r>
                      </m:sub>
                    </m:sSub>
                    <m:d>
                      <m:dPr>
                        <m:ctrlPr>
                          <a:rPr lang="en-US" sz="1000" b="0" i="1" smtClean="0">
                            <a:latin typeface="+mn-lt"/>
                          </a:rPr>
                        </m:ctrlPr>
                      </m:dPr>
                      <m:e>
                        <m:r>
                          <a:rPr lang="en-US" sz="1000" b="0" i="1" smtClean="0">
                            <a:latin typeface="+mn-lt"/>
                          </a:rPr>
                          <m:t>𝑥</m:t>
                        </m:r>
                      </m:e>
                    </m:d>
                  </m:oMath>
                </a14:m>
                <a:r>
                  <a:rPr lang="en-IN" sz="1000" dirty="0">
                    <a:latin typeface="+mn-lt"/>
                  </a:rPr>
                  <a:t>. Then the most general Null hypothesis is :</a:t>
                </a:r>
              </a:p>
              <a:p>
                <a:pPr marL="171450" indent="-171450">
                  <a:buFont typeface="Wingdings" panose="05000000000000000000" pitchFamily="2" charset="2"/>
                  <a:buChar char="q"/>
                </a:pPr>
                <a14:m>
                  <m:oMath xmlns:m="http://schemas.openxmlformats.org/officeDocument/2006/math">
                    <m:sSub>
                      <m:sSubPr>
                        <m:ctrlPr>
                          <a:rPr lang="en-IN" sz="1000" i="1" smtClean="0">
                            <a:latin typeface="+mn-lt"/>
                          </a:rPr>
                        </m:ctrlPr>
                      </m:sSubPr>
                      <m:e>
                        <m:r>
                          <a:rPr lang="en-US" sz="1000" b="0" i="1" smtClean="0">
                            <a:latin typeface="+mn-lt"/>
                          </a:rPr>
                          <m:t>𝐻</m:t>
                        </m:r>
                      </m:e>
                      <m:sub>
                        <m:r>
                          <a:rPr lang="en-US" sz="1000" b="0" i="1" smtClean="0">
                            <a:latin typeface="+mn-lt"/>
                          </a:rPr>
                          <m:t>0</m:t>
                        </m:r>
                      </m:sub>
                    </m:sSub>
                    <m:r>
                      <a:rPr lang="en-US" sz="1000" b="0" i="1" smtClean="0">
                        <a:latin typeface="+mn-lt"/>
                      </a:rPr>
                      <m:t> : </m:t>
                    </m:r>
                    <m:sSub>
                      <m:sSubPr>
                        <m:ctrlPr>
                          <a:rPr lang="en-US" sz="1000" b="0" i="1" smtClean="0">
                            <a:latin typeface="+mn-lt"/>
                          </a:rPr>
                        </m:ctrlPr>
                      </m:sSubPr>
                      <m:e>
                        <m:r>
                          <a:rPr lang="en-US" sz="1000" b="0" i="1" smtClean="0">
                            <a:latin typeface="+mn-lt"/>
                          </a:rPr>
                          <m:t>𝐹</m:t>
                        </m:r>
                      </m:e>
                      <m:sub>
                        <m:r>
                          <a:rPr lang="en-US" sz="1000" b="0" i="1" smtClean="0">
                            <a:latin typeface="+mn-lt"/>
                          </a:rPr>
                          <m:t>1</m:t>
                        </m:r>
                      </m:sub>
                    </m:sSub>
                    <m:d>
                      <m:dPr>
                        <m:ctrlPr>
                          <a:rPr lang="en-US" sz="1000" b="0" i="1" smtClean="0">
                            <a:latin typeface="+mn-lt"/>
                          </a:rPr>
                        </m:ctrlPr>
                      </m:dPr>
                      <m:e>
                        <m:r>
                          <a:rPr lang="en-US" sz="1000" b="0" i="1" smtClean="0">
                            <a:latin typeface="+mn-lt"/>
                          </a:rPr>
                          <m:t>𝑥</m:t>
                        </m:r>
                      </m:e>
                    </m:d>
                    <m:r>
                      <a:rPr lang="en-US" sz="1000" b="0" i="1" smtClean="0">
                        <a:latin typeface="+mn-lt"/>
                      </a:rPr>
                      <m:t>=  </m:t>
                    </m:r>
                    <m:sSub>
                      <m:sSubPr>
                        <m:ctrlPr>
                          <a:rPr lang="en-US" sz="1000" b="0" i="1" smtClean="0">
                            <a:latin typeface="+mn-lt"/>
                          </a:rPr>
                        </m:ctrlPr>
                      </m:sSubPr>
                      <m:e>
                        <m:r>
                          <a:rPr lang="en-US" sz="1000" b="0" i="1" smtClean="0">
                            <a:latin typeface="+mn-lt"/>
                          </a:rPr>
                          <m:t>𝐹</m:t>
                        </m:r>
                      </m:e>
                      <m:sub>
                        <m:r>
                          <a:rPr lang="en-US" sz="1000" b="0" i="1" smtClean="0">
                            <a:latin typeface="+mn-lt"/>
                          </a:rPr>
                          <m:t>2</m:t>
                        </m:r>
                      </m:sub>
                    </m:sSub>
                    <m:d>
                      <m:dPr>
                        <m:ctrlPr>
                          <a:rPr lang="en-US" sz="1000" b="0" i="1" smtClean="0">
                            <a:latin typeface="+mn-lt"/>
                          </a:rPr>
                        </m:ctrlPr>
                      </m:dPr>
                      <m:e>
                        <m:r>
                          <a:rPr lang="en-US" sz="1000" b="0" i="1" smtClean="0">
                            <a:latin typeface="+mn-lt"/>
                          </a:rPr>
                          <m:t>𝑥</m:t>
                        </m:r>
                      </m:e>
                    </m:d>
                    <m:r>
                      <a:rPr lang="en-US" sz="1000" b="0" i="1" smtClean="0">
                        <a:latin typeface="+mn-lt"/>
                      </a:rPr>
                      <m:t>= ……= </m:t>
                    </m:r>
                    <m:sSub>
                      <m:sSubPr>
                        <m:ctrlPr>
                          <a:rPr lang="en-US" sz="1000" b="0" i="1" smtClean="0">
                            <a:latin typeface="+mn-lt"/>
                          </a:rPr>
                        </m:ctrlPr>
                      </m:sSubPr>
                      <m:e>
                        <m:r>
                          <a:rPr lang="en-US" sz="1000" b="0" i="1" smtClean="0">
                            <a:latin typeface="+mn-lt"/>
                          </a:rPr>
                          <m:t>𝐹</m:t>
                        </m:r>
                      </m:e>
                      <m:sub>
                        <m:r>
                          <a:rPr lang="en-US" sz="1000" b="0" i="1" smtClean="0">
                            <a:latin typeface="+mn-lt"/>
                          </a:rPr>
                          <m:t>𝑘</m:t>
                        </m:r>
                      </m:sub>
                    </m:sSub>
                    <m:d>
                      <m:dPr>
                        <m:ctrlPr>
                          <a:rPr lang="en-US" sz="1000" b="0" i="1" smtClean="0">
                            <a:latin typeface="+mn-lt"/>
                          </a:rPr>
                        </m:ctrlPr>
                      </m:dPr>
                      <m:e>
                        <m:r>
                          <a:rPr lang="en-US" sz="1000" b="0" i="1" smtClean="0">
                            <a:latin typeface="+mn-lt"/>
                          </a:rPr>
                          <m:t>𝑥</m:t>
                        </m:r>
                      </m:e>
                    </m:d>
                    <m:r>
                      <a:rPr lang="en-US" sz="1000" b="0" i="0" smtClean="0">
                        <a:latin typeface="+mn-lt"/>
                      </a:rPr>
                      <m:t> </m:t>
                    </m:r>
                    <m:r>
                      <a:rPr lang="en-US" sz="1000" b="0" i="1" smtClean="0">
                        <a:latin typeface="+mn-lt"/>
                      </a:rPr>
                      <m:t>∀ </m:t>
                    </m:r>
                    <m:r>
                      <a:rPr lang="en-US" sz="1000" b="0" i="1" smtClean="0">
                        <a:latin typeface="+mn-lt"/>
                      </a:rPr>
                      <m:t>𝑥</m:t>
                    </m:r>
                  </m:oMath>
                </a14:m>
                <a:r>
                  <a:rPr lang="en-US" sz="1000" b="0" dirty="0">
                    <a:latin typeface="+mn-lt"/>
                  </a:rPr>
                  <a:t>      Vs.</a:t>
                </a:r>
              </a:p>
              <a:p>
                <a:pPr marL="171450" indent="-171450">
                  <a:buFont typeface="Wingdings" panose="05000000000000000000" pitchFamily="2" charset="2"/>
                  <a:buChar char="q"/>
                </a:pPr>
                <a14:m>
                  <m:oMath xmlns:m="http://schemas.openxmlformats.org/officeDocument/2006/math">
                    <m:sSub>
                      <m:sSubPr>
                        <m:ctrlPr>
                          <a:rPr lang="en-US" sz="1000" b="0" i="1" smtClean="0">
                            <a:latin typeface="+mn-lt"/>
                          </a:rPr>
                        </m:ctrlPr>
                      </m:sSubPr>
                      <m:e>
                        <m:r>
                          <a:rPr lang="en-US" sz="1000" b="0" i="1" smtClean="0">
                            <a:latin typeface="+mn-lt"/>
                          </a:rPr>
                          <m:t>𝐻</m:t>
                        </m:r>
                      </m:e>
                      <m:sub>
                        <m:r>
                          <a:rPr lang="en-US" sz="1000" b="0" i="1" smtClean="0">
                            <a:latin typeface="+mn-lt"/>
                          </a:rPr>
                          <m:t>𝑎</m:t>
                        </m:r>
                      </m:sub>
                    </m:sSub>
                    <m:r>
                      <a:rPr lang="en-US" sz="1000" b="0" i="1" smtClean="0">
                        <a:latin typeface="+mn-lt"/>
                      </a:rPr>
                      <m:t>: </m:t>
                    </m:r>
                  </m:oMath>
                </a14:m>
                <a:r>
                  <a:rPr lang="en-US" sz="1000" b="0" dirty="0">
                    <a:latin typeface="+mn-lt"/>
                  </a:rPr>
                  <a:t>All the populations are </a:t>
                </a:r>
                <a:r>
                  <a:rPr lang="en-US" sz="1000" dirty="0">
                    <a:latin typeface="+mn-lt"/>
                  </a:rPr>
                  <a:t>not identically distributed</a:t>
                </a:r>
              </a:p>
              <a:p>
                <a:pPr marL="171450" indent="-171450">
                  <a:buFont typeface="Wingdings" panose="05000000000000000000" pitchFamily="2" charset="2"/>
                  <a:buChar char="q"/>
                </a:pPr>
                <a:r>
                  <a:rPr lang="en-US" sz="1000" dirty="0">
                    <a:latin typeface="+mn-lt"/>
                  </a:rPr>
                  <a:t>For testing the k-sample location problem, we have a weaker hypothesis we test, that the distributions are identical under the null, but that may they differ only by a ‘shift’ under the alternate hypothesis. </a:t>
                </a:r>
              </a:p>
              <a:p>
                <a:pPr marL="171450" indent="-171450">
                  <a:buFont typeface="Wingdings" panose="05000000000000000000" pitchFamily="2" charset="2"/>
                  <a:buChar char="q"/>
                </a:pPr>
                <a:r>
                  <a:rPr lang="en-US" sz="1000" b="0" dirty="0">
                    <a:latin typeface="+mn-lt"/>
                  </a:rPr>
                  <a:t>Given  </a:t>
                </a:r>
                <a14:m>
                  <m:oMath xmlns:m="http://schemas.openxmlformats.org/officeDocument/2006/math">
                    <m:sSub>
                      <m:sSubPr>
                        <m:ctrlPr>
                          <a:rPr lang="en-US" sz="1000" b="0" i="1" smtClean="0">
                            <a:latin typeface="+mn-lt"/>
                          </a:rPr>
                        </m:ctrlPr>
                      </m:sSubPr>
                      <m:e>
                        <m:r>
                          <a:rPr lang="en-US" sz="1000" b="0" i="1" smtClean="0">
                            <a:latin typeface="+mn-lt"/>
                          </a:rPr>
                          <m:t>𝐹</m:t>
                        </m:r>
                      </m:e>
                      <m:sub>
                        <m:r>
                          <a:rPr lang="en-US" sz="1000" b="0" i="1" smtClean="0">
                            <a:latin typeface="+mn-lt"/>
                          </a:rPr>
                          <m:t>1</m:t>
                        </m:r>
                      </m:sub>
                    </m:sSub>
                    <m:d>
                      <m:dPr>
                        <m:ctrlPr>
                          <a:rPr lang="en-US" sz="1000" b="0" i="1" smtClean="0">
                            <a:latin typeface="+mn-lt"/>
                          </a:rPr>
                        </m:ctrlPr>
                      </m:dPr>
                      <m:e>
                        <m:r>
                          <a:rPr lang="en-US" sz="1000" b="0" i="1" smtClean="0">
                            <a:latin typeface="+mn-lt"/>
                          </a:rPr>
                          <m:t>𝑥</m:t>
                        </m:r>
                        <m:r>
                          <a:rPr lang="en-US" sz="1000" b="0" i="1" smtClean="0">
                            <a:latin typeface="+mn-lt"/>
                          </a:rPr>
                          <m:t> −</m:t>
                        </m:r>
                        <m:sSub>
                          <m:sSubPr>
                            <m:ctrlPr>
                              <a:rPr lang="en-US" sz="1000" b="0" i="1" smtClean="0">
                                <a:latin typeface="+mn-lt"/>
                              </a:rPr>
                            </m:ctrlPr>
                          </m:sSubPr>
                          <m:e>
                            <m:r>
                              <a:rPr lang="en-US" sz="1000" b="0" i="1" smtClean="0">
                                <a:latin typeface="+mn-lt"/>
                              </a:rPr>
                              <m:t>𝜃</m:t>
                            </m:r>
                          </m:e>
                          <m:sub>
                            <m:r>
                              <a:rPr lang="en-US" sz="1000" b="0" i="1" smtClean="0">
                                <a:latin typeface="+mn-lt"/>
                              </a:rPr>
                              <m:t>1</m:t>
                            </m:r>
                          </m:sub>
                        </m:sSub>
                        <m:r>
                          <a:rPr lang="en-US" sz="1000" b="0" i="1" smtClean="0">
                            <a:latin typeface="+mn-lt"/>
                          </a:rPr>
                          <m:t> </m:t>
                        </m:r>
                      </m:e>
                    </m:d>
                    <m:r>
                      <a:rPr lang="en-US" sz="1000" b="0" i="1" smtClean="0">
                        <a:latin typeface="+mn-lt"/>
                      </a:rPr>
                      <m:t>=  </m:t>
                    </m:r>
                    <m:sSub>
                      <m:sSubPr>
                        <m:ctrlPr>
                          <a:rPr lang="en-US" sz="1000" b="0" i="1" smtClean="0">
                            <a:latin typeface="+mn-lt"/>
                          </a:rPr>
                        </m:ctrlPr>
                      </m:sSubPr>
                      <m:e>
                        <m:r>
                          <a:rPr lang="en-US" sz="1000" b="0" i="1" smtClean="0">
                            <a:latin typeface="+mn-lt"/>
                          </a:rPr>
                          <m:t>𝐹</m:t>
                        </m:r>
                      </m:e>
                      <m:sub>
                        <m:r>
                          <a:rPr lang="en-US" sz="1000" b="0" i="1" smtClean="0">
                            <a:latin typeface="+mn-lt"/>
                          </a:rPr>
                          <m:t>2</m:t>
                        </m:r>
                      </m:sub>
                    </m:sSub>
                    <m:d>
                      <m:dPr>
                        <m:ctrlPr>
                          <a:rPr lang="en-US" sz="1000" b="0" i="1" smtClean="0">
                            <a:latin typeface="+mn-lt"/>
                          </a:rPr>
                        </m:ctrlPr>
                      </m:dPr>
                      <m:e>
                        <m:r>
                          <a:rPr lang="en-US" sz="1000" b="0" i="1" smtClean="0">
                            <a:latin typeface="+mn-lt"/>
                          </a:rPr>
                          <m:t>𝑥</m:t>
                        </m:r>
                        <m:r>
                          <a:rPr lang="en-US" sz="1000" b="0" i="1" smtClean="0">
                            <a:latin typeface="+mn-lt"/>
                          </a:rPr>
                          <m:t>−</m:t>
                        </m:r>
                        <m:sSub>
                          <m:sSubPr>
                            <m:ctrlPr>
                              <a:rPr lang="en-US" sz="1000" b="0" i="1" smtClean="0">
                                <a:latin typeface="+mn-lt"/>
                              </a:rPr>
                            </m:ctrlPr>
                          </m:sSubPr>
                          <m:e>
                            <m:r>
                              <a:rPr lang="en-US" sz="1000" b="0" i="1" smtClean="0">
                                <a:latin typeface="+mn-lt"/>
                              </a:rPr>
                              <m:t>𝜃</m:t>
                            </m:r>
                          </m:e>
                          <m:sub>
                            <m:r>
                              <a:rPr lang="en-US" sz="1000" b="0" i="1" smtClean="0">
                                <a:latin typeface="+mn-lt"/>
                              </a:rPr>
                              <m:t>2</m:t>
                            </m:r>
                          </m:sub>
                        </m:sSub>
                      </m:e>
                    </m:d>
                    <m:r>
                      <a:rPr lang="en-US" sz="1000" b="0" i="1" smtClean="0">
                        <a:latin typeface="+mn-lt"/>
                      </a:rPr>
                      <m:t>= ……= </m:t>
                    </m:r>
                    <m:sSub>
                      <m:sSubPr>
                        <m:ctrlPr>
                          <a:rPr lang="en-US" sz="1000" b="0" i="1" smtClean="0">
                            <a:latin typeface="+mn-lt"/>
                          </a:rPr>
                        </m:ctrlPr>
                      </m:sSubPr>
                      <m:e>
                        <m:r>
                          <a:rPr lang="en-US" sz="1000" b="0" i="1" smtClean="0">
                            <a:latin typeface="+mn-lt"/>
                          </a:rPr>
                          <m:t>𝐹</m:t>
                        </m:r>
                      </m:e>
                      <m:sub>
                        <m:r>
                          <a:rPr lang="en-US" sz="1000" b="0" i="1" smtClean="0">
                            <a:latin typeface="+mn-lt"/>
                          </a:rPr>
                          <m:t>𝑘</m:t>
                        </m:r>
                      </m:sub>
                    </m:sSub>
                    <m:d>
                      <m:dPr>
                        <m:ctrlPr>
                          <a:rPr lang="en-US" sz="1000" b="0" i="1" smtClean="0">
                            <a:latin typeface="+mn-lt"/>
                          </a:rPr>
                        </m:ctrlPr>
                      </m:dPr>
                      <m:e>
                        <m:r>
                          <a:rPr lang="en-US" sz="1000" b="0" i="1" smtClean="0">
                            <a:latin typeface="+mn-lt"/>
                          </a:rPr>
                          <m:t>𝑥</m:t>
                        </m:r>
                        <m:r>
                          <a:rPr lang="en-US" sz="1000" b="0" i="1" smtClean="0">
                            <a:latin typeface="+mn-lt"/>
                          </a:rPr>
                          <m:t> − </m:t>
                        </m:r>
                        <m:sSub>
                          <m:sSubPr>
                            <m:ctrlPr>
                              <a:rPr lang="en-US" sz="1000" b="0" i="1" smtClean="0">
                                <a:latin typeface="+mn-lt"/>
                              </a:rPr>
                            </m:ctrlPr>
                          </m:sSubPr>
                          <m:e>
                            <m:r>
                              <a:rPr lang="en-US" sz="1000" b="0" i="1" smtClean="0">
                                <a:latin typeface="+mn-lt"/>
                              </a:rPr>
                              <m:t>𝜃</m:t>
                            </m:r>
                          </m:e>
                          <m:sub>
                            <m:r>
                              <a:rPr lang="en-US" sz="1000" b="0" i="1" smtClean="0">
                                <a:latin typeface="+mn-lt"/>
                              </a:rPr>
                              <m:t>𝑘</m:t>
                            </m:r>
                          </m:sub>
                        </m:sSub>
                      </m:e>
                    </m:d>
                    <m:r>
                      <a:rPr lang="en-US" sz="1000" b="0" i="0" smtClean="0">
                        <a:latin typeface="+mn-lt"/>
                      </a:rPr>
                      <m:t> </m:t>
                    </m:r>
                    <m:r>
                      <a:rPr lang="en-US" sz="1000" b="0" i="1" smtClean="0">
                        <a:latin typeface="+mn-lt"/>
                      </a:rPr>
                      <m:t>∀ </m:t>
                    </m:r>
                    <m:r>
                      <a:rPr lang="en-US" sz="1000" b="0" i="1" smtClean="0">
                        <a:latin typeface="+mn-lt"/>
                      </a:rPr>
                      <m:t>𝑥</m:t>
                    </m:r>
                  </m:oMath>
                </a14:m>
                <a:endParaRPr lang="en-US" sz="1000" dirty="0">
                  <a:latin typeface="+mn-lt"/>
                </a:endParaRPr>
              </a:p>
              <a:p>
                <a:pPr marL="171450" indent="-171450">
                  <a:buFont typeface="Wingdings" panose="05000000000000000000" pitchFamily="2" charset="2"/>
                  <a:buChar char="q"/>
                </a:pPr>
                <a:r>
                  <a:rPr lang="en-IN" sz="1000" dirty="0">
                    <a:latin typeface="+mn-lt"/>
                  </a:rPr>
                  <a:t>We test Null Hypothesis    </a:t>
                </a:r>
                <a14:m>
                  <m:oMath xmlns:m="http://schemas.openxmlformats.org/officeDocument/2006/math">
                    <m:sSub>
                      <m:sSubPr>
                        <m:ctrlPr>
                          <a:rPr lang="en-IN" sz="1000" i="1" smtClean="0">
                            <a:latin typeface="+mn-lt"/>
                          </a:rPr>
                        </m:ctrlPr>
                      </m:sSubPr>
                      <m:e>
                        <m:r>
                          <a:rPr lang="en-US" sz="1000" b="0" i="1" smtClean="0">
                            <a:latin typeface="+mn-lt"/>
                          </a:rPr>
                          <m:t>𝐻</m:t>
                        </m:r>
                      </m:e>
                      <m:sub>
                        <m:r>
                          <a:rPr lang="en-US" sz="1000" b="0" i="1" smtClean="0">
                            <a:latin typeface="+mn-lt"/>
                          </a:rPr>
                          <m:t>0</m:t>
                        </m:r>
                      </m:sub>
                    </m:sSub>
                    <m:r>
                      <a:rPr lang="en-US" sz="1000" b="0" i="1" smtClean="0">
                        <a:latin typeface="+mn-lt"/>
                      </a:rPr>
                      <m:t>: </m:t>
                    </m:r>
                    <m:sSub>
                      <m:sSubPr>
                        <m:ctrlPr>
                          <a:rPr lang="en-US" sz="1000" b="0" i="1" smtClean="0">
                            <a:latin typeface="+mn-lt"/>
                          </a:rPr>
                        </m:ctrlPr>
                      </m:sSubPr>
                      <m:e>
                        <m:r>
                          <a:rPr lang="en-US" sz="1000" b="0" i="1" smtClean="0">
                            <a:latin typeface="+mn-lt"/>
                          </a:rPr>
                          <m:t>𝜃</m:t>
                        </m:r>
                      </m:e>
                      <m:sub>
                        <m:r>
                          <a:rPr lang="en-US" sz="1000" b="0" i="1" smtClean="0">
                            <a:latin typeface="+mn-lt"/>
                          </a:rPr>
                          <m:t>1</m:t>
                        </m:r>
                      </m:sub>
                    </m:sSub>
                    <m:r>
                      <a:rPr lang="en-US" sz="1000" b="0" i="1" smtClean="0">
                        <a:latin typeface="+mn-lt"/>
                      </a:rPr>
                      <m:t>= </m:t>
                    </m:r>
                    <m:sSub>
                      <m:sSubPr>
                        <m:ctrlPr>
                          <a:rPr lang="en-US" sz="1000" b="0" i="1" smtClean="0">
                            <a:latin typeface="+mn-lt"/>
                          </a:rPr>
                        </m:ctrlPr>
                      </m:sSubPr>
                      <m:e>
                        <m:r>
                          <a:rPr lang="en-US" sz="1000" b="0" i="1" smtClean="0">
                            <a:latin typeface="+mn-lt"/>
                          </a:rPr>
                          <m:t>𝜃</m:t>
                        </m:r>
                      </m:e>
                      <m:sub>
                        <m:r>
                          <a:rPr lang="en-US" sz="1000" b="0" i="1" smtClean="0">
                            <a:latin typeface="+mn-lt"/>
                          </a:rPr>
                          <m:t>2</m:t>
                        </m:r>
                      </m:sub>
                    </m:sSub>
                    <m:r>
                      <a:rPr lang="en-US" sz="1000" b="0" i="1" smtClean="0">
                        <a:latin typeface="+mn-lt"/>
                      </a:rPr>
                      <m:t>= …= </m:t>
                    </m:r>
                    <m:sSub>
                      <m:sSubPr>
                        <m:ctrlPr>
                          <a:rPr lang="en-US" sz="1000" b="0" i="1" smtClean="0">
                            <a:latin typeface="+mn-lt"/>
                          </a:rPr>
                        </m:ctrlPr>
                      </m:sSubPr>
                      <m:e>
                        <m:r>
                          <a:rPr lang="en-US" sz="1000" b="0" i="1" smtClean="0">
                            <a:latin typeface="+mn-lt"/>
                          </a:rPr>
                          <m:t>𝜃</m:t>
                        </m:r>
                      </m:e>
                      <m:sub>
                        <m:r>
                          <a:rPr lang="en-US" sz="1000" b="0" i="1" smtClean="0">
                            <a:latin typeface="+mn-lt"/>
                          </a:rPr>
                          <m:t>𝑘</m:t>
                        </m:r>
                      </m:sub>
                    </m:sSub>
                    <m:r>
                      <a:rPr lang="en-US" sz="1000" b="0" i="1" smtClean="0">
                        <a:latin typeface="+mn-lt"/>
                      </a:rPr>
                      <m:t> </m:t>
                    </m:r>
                  </m:oMath>
                </a14:m>
                <a:r>
                  <a:rPr lang="en-IN" sz="1000" dirty="0">
                    <a:latin typeface="+mn-lt"/>
                  </a:rPr>
                  <a:t>       Against</a:t>
                </a:r>
              </a:p>
              <a:p>
                <a:pPr marL="171450" indent="-171450">
                  <a:buFont typeface="Wingdings" panose="05000000000000000000" pitchFamily="2" charset="2"/>
                  <a:buChar char="q"/>
                </a:pPr>
                <a14:m>
                  <m:oMath xmlns:m="http://schemas.openxmlformats.org/officeDocument/2006/math">
                    <m:sSub>
                      <m:sSubPr>
                        <m:ctrlPr>
                          <a:rPr lang="en-IN" sz="1000" i="1" smtClean="0">
                            <a:latin typeface="+mn-lt"/>
                          </a:rPr>
                        </m:ctrlPr>
                      </m:sSubPr>
                      <m:e>
                        <m:r>
                          <a:rPr lang="en-US" sz="1000" b="0" i="1" smtClean="0">
                            <a:latin typeface="+mn-lt"/>
                          </a:rPr>
                          <m:t>𝐻</m:t>
                        </m:r>
                      </m:e>
                      <m:sub>
                        <m:r>
                          <a:rPr lang="en-US" sz="1000" b="0" i="1" smtClean="0">
                            <a:latin typeface="+mn-lt"/>
                          </a:rPr>
                          <m:t>𝑎</m:t>
                        </m:r>
                      </m:sub>
                    </m:sSub>
                    <m:r>
                      <a:rPr lang="en-US" sz="1000" b="0" i="1" smtClean="0">
                        <a:latin typeface="+mn-lt"/>
                      </a:rPr>
                      <m:t>: </m:t>
                    </m:r>
                    <m:sSub>
                      <m:sSubPr>
                        <m:ctrlPr>
                          <a:rPr lang="en-US" sz="1000" b="0" i="1" smtClean="0">
                            <a:latin typeface="+mn-lt"/>
                          </a:rPr>
                        </m:ctrlPr>
                      </m:sSubPr>
                      <m:e>
                        <m:r>
                          <a:rPr lang="en-US" sz="1000" b="0" i="1" smtClean="0">
                            <a:latin typeface="+mn-lt"/>
                          </a:rPr>
                          <m:t>𝜃</m:t>
                        </m:r>
                      </m:e>
                      <m:sub>
                        <m:r>
                          <a:rPr lang="en-US" sz="1000" b="0" i="1" smtClean="0">
                            <a:latin typeface="+mn-lt"/>
                          </a:rPr>
                          <m:t>𝑖</m:t>
                        </m:r>
                      </m:sub>
                    </m:sSub>
                    <m:r>
                      <a:rPr lang="en-US" sz="1000" b="0" i="1" smtClean="0">
                        <a:latin typeface="+mn-lt"/>
                      </a:rPr>
                      <m:t>≠ </m:t>
                    </m:r>
                    <m:sSub>
                      <m:sSubPr>
                        <m:ctrlPr>
                          <a:rPr lang="en-US" sz="1000" b="0" i="1" smtClean="0">
                            <a:latin typeface="+mn-lt"/>
                          </a:rPr>
                        </m:ctrlPr>
                      </m:sSubPr>
                      <m:e>
                        <m:r>
                          <a:rPr lang="en-US" sz="1000" b="0" i="1" smtClean="0">
                            <a:latin typeface="+mn-lt"/>
                          </a:rPr>
                          <m:t>𝜃</m:t>
                        </m:r>
                      </m:e>
                      <m:sub>
                        <m:r>
                          <a:rPr lang="en-US" sz="1000" b="0" i="1" smtClean="0">
                            <a:latin typeface="+mn-lt"/>
                          </a:rPr>
                          <m:t>𝑗</m:t>
                        </m:r>
                      </m:sub>
                    </m:sSub>
                    <m:r>
                      <a:rPr lang="en-US" sz="1000" b="0" i="1" smtClean="0">
                        <a:latin typeface="+mn-lt"/>
                      </a:rPr>
                      <m:t> </m:t>
                    </m:r>
                  </m:oMath>
                </a14:m>
                <a:r>
                  <a:rPr lang="en-IN" sz="1000" dirty="0">
                    <a:latin typeface="+mn-lt"/>
                  </a:rPr>
                  <a:t>for some </a:t>
                </a:r>
                <a14:m>
                  <m:oMath xmlns:m="http://schemas.openxmlformats.org/officeDocument/2006/math">
                    <m:r>
                      <a:rPr lang="en-US" sz="1000" b="0" i="1" smtClean="0">
                        <a:latin typeface="+mn-lt"/>
                      </a:rPr>
                      <m:t>𝑖</m:t>
                    </m:r>
                    <m:r>
                      <a:rPr lang="en-US" sz="1000" b="0" i="1" smtClean="0">
                        <a:latin typeface="+mn-lt"/>
                      </a:rPr>
                      <m:t>≠</m:t>
                    </m:r>
                    <m:r>
                      <a:rPr lang="en-US" sz="1000" b="0" i="1" smtClean="0">
                        <a:latin typeface="+mn-lt"/>
                      </a:rPr>
                      <m:t>𝑗</m:t>
                    </m:r>
                    <m:r>
                      <a:rPr lang="en-US" sz="1000" b="0" i="1" smtClean="0">
                        <a:latin typeface="+mn-lt"/>
                      </a:rPr>
                      <m:t>∈{1,2,….</m:t>
                    </m:r>
                    <m:r>
                      <a:rPr lang="en-US" sz="1000" b="0" i="1" smtClean="0">
                        <a:latin typeface="+mn-lt"/>
                      </a:rPr>
                      <m:t>𝑘</m:t>
                    </m:r>
                    <m:r>
                      <a:rPr lang="en-US" sz="1000" b="0" i="1" smtClean="0">
                        <a:latin typeface="+mn-lt"/>
                      </a:rPr>
                      <m:t>}</m:t>
                    </m:r>
                  </m:oMath>
                </a14:m>
                <a:endParaRPr lang="en-IN" sz="1000" dirty="0">
                  <a:latin typeface="+mn-lt"/>
                </a:endParaRPr>
              </a:p>
              <a:p>
                <a:pPr marL="171450" indent="-171450">
                  <a:buFont typeface="Wingdings" panose="05000000000000000000" pitchFamily="2" charset="2"/>
                  <a:buChar char="q"/>
                </a:pPr>
                <a:endParaRPr lang="en-US" sz="1000" b="0" dirty="0">
                  <a:latin typeface="+mn-lt"/>
                </a:endParaRPr>
              </a:p>
            </p:txBody>
          </p:sp>
        </mc:Choice>
        <mc:Fallback>
          <p:sp>
            <p:nvSpPr>
              <p:cNvPr id="3" name="Content Placeholder 2">
                <a:extLst>
                  <a:ext uri="{FF2B5EF4-FFF2-40B4-BE49-F238E27FC236}">
                    <a16:creationId xmlns:a16="http://schemas.microsoft.com/office/drawing/2014/main" id="{640B63BD-0DE9-4A84-8E4E-056AD9B222A3}"/>
                  </a:ext>
                </a:extLst>
              </p:cNvPr>
              <p:cNvSpPr>
                <a:spLocks noGrp="1" noRot="1" noChangeAspect="1" noMove="1" noResize="1" noEditPoints="1" noAdjustHandles="1" noChangeArrowheads="1" noChangeShapeType="1" noTextEdit="1"/>
              </p:cNvSpPr>
              <p:nvPr>
                <p:ph idx="1"/>
              </p:nvPr>
            </p:nvSpPr>
            <p:spPr>
              <a:xfrm>
                <a:off x="361950" y="1044575"/>
                <a:ext cx="3886200" cy="2209800"/>
              </a:xfrm>
              <a:blipFill>
                <a:blip r:embed="rId2"/>
                <a:stretch>
                  <a:fillRect l="-1881" t="-1377" r="-2194"/>
                </a:stretch>
              </a:blipFill>
            </p:spPr>
            <p:txBody>
              <a:bodyPr/>
              <a:lstStyle/>
              <a:p>
                <a:r>
                  <a:rPr lang="en-CA">
                    <a:noFill/>
                  </a:rPr>
                  <a:t> </a:t>
                </a:r>
              </a:p>
            </p:txBody>
          </p:sp>
        </mc:Fallback>
      </mc:AlternateContent>
    </p:spTree>
    <p:extLst>
      <p:ext uri="{BB962C8B-B14F-4D97-AF65-F5344CB8AC3E}">
        <p14:creationId xmlns:p14="http://schemas.microsoft.com/office/powerpoint/2010/main" val="1240926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FE9D4-9458-4580-A05C-91FC85CC9092}"/>
              </a:ext>
            </a:extLst>
          </p:cNvPr>
          <p:cNvSpPr>
            <a:spLocks noGrp="1"/>
          </p:cNvSpPr>
          <p:nvPr>
            <p:ph type="title"/>
          </p:nvPr>
        </p:nvSpPr>
        <p:spPr>
          <a:xfrm>
            <a:off x="95300" y="72527"/>
            <a:ext cx="4419498" cy="215444"/>
          </a:xfrm>
        </p:spPr>
        <p:txBody>
          <a:bodyPr/>
          <a:lstStyle/>
          <a:p>
            <a:r>
              <a:rPr lang="en-US" dirty="0"/>
              <a:t>Kruskal-Wallis Test</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FCDC159-D44C-4CC7-80AF-4418444D4902}"/>
                  </a:ext>
                </a:extLst>
              </p:cNvPr>
              <p:cNvSpPr>
                <a:spLocks noGrp="1"/>
              </p:cNvSpPr>
              <p:nvPr>
                <p:ph idx="1"/>
              </p:nvPr>
            </p:nvSpPr>
            <p:spPr>
              <a:xfrm>
                <a:off x="476250" y="815975"/>
                <a:ext cx="3703867" cy="1906782"/>
              </a:xfrm>
            </p:spPr>
            <p:txBody>
              <a:bodyPr>
                <a:noAutofit/>
              </a:bodyPr>
              <a:lstStyle/>
              <a:p>
                <a:pPr marL="171450" indent="-171450">
                  <a:buFont typeface="Wingdings" panose="05000000000000000000" pitchFamily="2" charset="2"/>
                  <a:buChar char="q"/>
                </a:pPr>
                <a:r>
                  <a:rPr lang="en-US" sz="1000" dirty="0">
                    <a:latin typeface="+mn-lt"/>
                  </a:rPr>
                  <a:t>Under the Null hypothesis, all the N samples (across all groups) would be drawn from an identical distribution. </a:t>
                </a:r>
              </a:p>
              <a:p>
                <a:pPr marL="171450" indent="-171450">
                  <a:buFont typeface="Wingdings" panose="05000000000000000000" pitchFamily="2" charset="2"/>
                  <a:buChar char="q"/>
                </a:pPr>
                <a:r>
                  <a:rPr lang="en-US" sz="1000" dirty="0">
                    <a:latin typeface="+mn-lt"/>
                  </a:rPr>
                  <a:t>Suppose we order the N samples and assign a rank to each observation. Then since all the N samples are drawn from the same distribution, all the samples are equally likely to get any particular rank </a:t>
                </a:r>
                <a14:m>
                  <m:oMath xmlns:m="http://schemas.openxmlformats.org/officeDocument/2006/math">
                    <m:r>
                      <a:rPr lang="en-US" sz="1000" b="0" i="1" smtClean="0">
                        <a:latin typeface="+mn-lt"/>
                      </a:rPr>
                      <m:t>𝑖</m:t>
                    </m:r>
                    <m:r>
                      <a:rPr lang="en-US" sz="1000" b="0" i="1" smtClean="0">
                        <a:latin typeface="+mn-lt"/>
                      </a:rPr>
                      <m:t> (</m:t>
                    </m:r>
                    <m:r>
                      <a:rPr lang="en-US" sz="1000" b="0" i="1" smtClean="0">
                        <a:latin typeface="+mn-lt"/>
                      </a:rPr>
                      <m:t>𝑤h𝑒𝑟𝑒</m:t>
                    </m:r>
                    <m:r>
                      <a:rPr lang="en-US" sz="1000" b="0" i="1" smtClean="0">
                        <a:latin typeface="+mn-lt"/>
                      </a:rPr>
                      <m:t> </m:t>
                    </m:r>
                    <m:r>
                      <a:rPr lang="en-US" sz="1000" b="0" i="1" smtClean="0">
                        <a:latin typeface="+mn-lt"/>
                      </a:rPr>
                      <m:t>𝑖</m:t>
                    </m:r>
                    <m:r>
                      <a:rPr lang="en-US" sz="1000" b="0" i="1" smtClean="0">
                        <a:latin typeface="+mn-lt"/>
                      </a:rPr>
                      <m:t>∈{1,2,…,</m:t>
                    </m:r>
                    <m:r>
                      <a:rPr lang="en-US" sz="1000" b="0" i="1" smtClean="0">
                        <a:latin typeface="+mn-lt"/>
                      </a:rPr>
                      <m:t>𝑁</m:t>
                    </m:r>
                    <m:r>
                      <a:rPr lang="en-US" sz="1000" b="0" i="1" smtClean="0">
                        <a:latin typeface="+mn-lt"/>
                      </a:rPr>
                      <m:t>}</m:t>
                    </m:r>
                  </m:oMath>
                </a14:m>
                <a:r>
                  <a:rPr lang="en-IN" sz="1000" dirty="0">
                    <a:latin typeface="+mn-lt"/>
                  </a:rPr>
                  <a:t>. Hence the Rank Random Variable (Rank of an observation) is Uniformly distributed over {1,2,…N} for all observations.</a:t>
                </a:r>
              </a:p>
              <a:p>
                <a:pPr marL="171450" indent="-171450">
                  <a:buFont typeface="Wingdings" panose="05000000000000000000" pitchFamily="2" charset="2"/>
                  <a:buChar char="q"/>
                </a:pPr>
                <a:r>
                  <a:rPr lang="en-IN" sz="1000" dirty="0">
                    <a:latin typeface="+mn-lt"/>
                  </a:rPr>
                  <a:t>The expected Rank under for each observation under the Null hypothesis is hence </a:t>
                </a:r>
              </a:p>
              <a:p>
                <a:r>
                  <a:rPr lang="en-IN" sz="1000" dirty="0">
                    <a:latin typeface="+mn-lt"/>
                  </a:rPr>
                  <a:t>                                                                      </a:t>
                </a:r>
              </a:p>
              <a:p>
                <a:r>
                  <a:rPr lang="en-IN" sz="1000" dirty="0">
                    <a:latin typeface="+mn-lt"/>
                  </a:rPr>
                  <a:t>		where P(rank = </a:t>
                </a:r>
                <a:r>
                  <a:rPr lang="en-IN" sz="1000" dirty="0" err="1">
                    <a:latin typeface="+mn-lt"/>
                  </a:rPr>
                  <a:t>i</a:t>
                </a:r>
                <a:r>
                  <a:rPr lang="en-IN" sz="1000" dirty="0">
                    <a:latin typeface="+mn-lt"/>
                  </a:rPr>
                  <a:t>) = /N for all </a:t>
                </a:r>
                <a:r>
                  <a:rPr lang="en-IN" sz="1000" dirty="0" err="1">
                    <a:latin typeface="+mn-lt"/>
                  </a:rPr>
                  <a:t>i</a:t>
                </a:r>
                <a:endParaRPr lang="en-IN" sz="1000" dirty="0">
                  <a:latin typeface="+mn-lt"/>
                </a:endParaRPr>
              </a:p>
              <a:p>
                <a:r>
                  <a:rPr lang="en-IN" sz="1000" dirty="0">
                    <a:latin typeface="+mn-lt"/>
                  </a:rPr>
                  <a:t>                                                                      </a:t>
                </a:r>
              </a:p>
              <a:p>
                <a:r>
                  <a:rPr lang="en-IN" sz="1000" dirty="0">
                    <a:latin typeface="+mn-lt"/>
                  </a:rPr>
                  <a:t>         = (N+1)/2     (Notice it is the same for all observations)</a:t>
                </a:r>
              </a:p>
            </p:txBody>
          </p:sp>
        </mc:Choice>
        <mc:Fallback>
          <p:sp>
            <p:nvSpPr>
              <p:cNvPr id="3" name="Content Placeholder 2">
                <a:extLst>
                  <a:ext uri="{FF2B5EF4-FFF2-40B4-BE49-F238E27FC236}">
                    <a16:creationId xmlns:a16="http://schemas.microsoft.com/office/drawing/2014/main" id="{2FCDC159-D44C-4CC7-80AF-4418444D4902}"/>
                  </a:ext>
                </a:extLst>
              </p:cNvPr>
              <p:cNvSpPr>
                <a:spLocks noGrp="1" noRot="1" noChangeAspect="1" noMove="1" noResize="1" noEditPoints="1" noAdjustHandles="1" noChangeArrowheads="1" noChangeShapeType="1" noTextEdit="1"/>
              </p:cNvSpPr>
              <p:nvPr>
                <p:ph idx="1"/>
              </p:nvPr>
            </p:nvSpPr>
            <p:spPr>
              <a:xfrm>
                <a:off x="476250" y="815975"/>
                <a:ext cx="3703867" cy="1906782"/>
              </a:xfrm>
              <a:blipFill>
                <a:blip r:embed="rId2"/>
                <a:stretch>
                  <a:fillRect l="-1974" t="-1917" r="-987" b="-16294"/>
                </a:stretch>
              </a:blipFill>
            </p:spPr>
            <p:txBody>
              <a:bodyPr/>
              <a:lstStyle/>
              <a:p>
                <a:r>
                  <a:rPr lang="en-CA">
                    <a:noFill/>
                  </a:rPr>
                  <a:t> </a:t>
                </a:r>
              </a:p>
            </p:txBody>
          </p:sp>
        </mc:Fallback>
      </mc:AlternateContent>
      <p:pic>
        <p:nvPicPr>
          <p:cNvPr id="5" name="Picture 4" descr="Text&#10;&#10;Description automatically generated">
            <a:extLst>
              <a:ext uri="{FF2B5EF4-FFF2-40B4-BE49-F238E27FC236}">
                <a16:creationId xmlns:a16="http://schemas.microsoft.com/office/drawing/2014/main" id="{AFEC6D86-3E41-4D41-AC50-2D772F5BE5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2339975"/>
            <a:ext cx="1371600" cy="499797"/>
          </a:xfrm>
          <a:prstGeom prst="rect">
            <a:avLst/>
          </a:prstGeom>
        </p:spPr>
      </p:pic>
    </p:spTree>
    <p:extLst>
      <p:ext uri="{BB962C8B-B14F-4D97-AF65-F5344CB8AC3E}">
        <p14:creationId xmlns:p14="http://schemas.microsoft.com/office/powerpoint/2010/main" val="1725344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AFC7-B287-46EB-9385-95C6DC3C9E72}"/>
              </a:ext>
            </a:extLst>
          </p:cNvPr>
          <p:cNvSpPr>
            <a:spLocks noGrp="1"/>
          </p:cNvSpPr>
          <p:nvPr>
            <p:ph type="title"/>
          </p:nvPr>
        </p:nvSpPr>
        <p:spPr>
          <a:xfrm>
            <a:off x="95300" y="72527"/>
            <a:ext cx="4419498" cy="215444"/>
          </a:xfrm>
        </p:spPr>
        <p:txBody>
          <a:bodyPr/>
          <a:lstStyle/>
          <a:p>
            <a:r>
              <a:rPr lang="en-US" dirty="0"/>
              <a:t>Kruskal-</a:t>
            </a:r>
            <a:r>
              <a:rPr lang="en-US" dirty="0" err="1"/>
              <a:t>wallis</a:t>
            </a:r>
            <a:r>
              <a:rPr lang="en-US" dirty="0"/>
              <a:t> H test </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6ADD42-FAE2-4EF1-B28B-B73E2F7604FB}"/>
                  </a:ext>
                </a:extLst>
              </p:cNvPr>
              <p:cNvSpPr>
                <a:spLocks noGrp="1"/>
              </p:cNvSpPr>
              <p:nvPr>
                <p:ph idx="1"/>
              </p:nvPr>
            </p:nvSpPr>
            <p:spPr>
              <a:xfrm>
                <a:off x="552450" y="1196975"/>
                <a:ext cx="3657600" cy="1414233"/>
              </a:xfrm>
            </p:spPr>
            <p:txBody>
              <a:bodyPr/>
              <a:lstStyle/>
              <a:p>
                <a:pPr marL="171450" indent="-171450">
                  <a:buFont typeface="Wingdings" panose="05000000000000000000" pitchFamily="2" charset="2"/>
                  <a:buChar char="q"/>
                </a:pPr>
                <a:r>
                  <a:rPr lang="en-US" sz="1000" dirty="0">
                    <a:latin typeface="+mn-lt"/>
                  </a:rPr>
                  <a:t>Then expected sum of ranks for the </a:t>
                </a:r>
                <a:r>
                  <a:rPr lang="en-US" sz="1000" dirty="0" err="1">
                    <a:latin typeface="+mn-lt"/>
                  </a:rPr>
                  <a:t>j’th</a:t>
                </a:r>
                <a:r>
                  <a:rPr lang="en-US" sz="1000" dirty="0">
                    <a:latin typeface="+mn-lt"/>
                  </a:rPr>
                  <a:t> group would just be : </a:t>
                </a:r>
              </a:p>
              <a:p>
                <a:pPr marL="171450" indent="-171450">
                  <a:buFont typeface="Wingdings" panose="05000000000000000000" pitchFamily="2" charset="2"/>
                  <a:buChar char="q"/>
                </a:pPr>
                <a:endParaRPr lang="en-US" sz="1000" dirty="0">
                  <a:latin typeface="+mn-lt"/>
                </a:endParaRPr>
              </a:p>
              <a:p>
                <a:endParaRPr lang="en-US" sz="1000" dirty="0">
                  <a:latin typeface="+mn-lt"/>
                </a:endParaRPr>
              </a:p>
              <a:p>
                <a:r>
                  <a:rPr lang="en-US" sz="1000" dirty="0">
                    <a:latin typeface="+mn-lt"/>
                  </a:rPr>
                  <a:t>                                                 </a:t>
                </a:r>
              </a:p>
              <a:p>
                <a:endParaRPr lang="en-US" sz="1000" dirty="0">
                  <a:latin typeface="+mn-lt"/>
                </a:endParaRPr>
              </a:p>
              <a:p>
                <a:pPr marL="171450" indent="-171450">
                  <a:buFont typeface="Wingdings" panose="05000000000000000000" pitchFamily="2" charset="2"/>
                  <a:buChar char="q"/>
                </a:pPr>
                <a:r>
                  <a:rPr lang="en-US" sz="1000" dirty="0">
                    <a:latin typeface="+mn-lt"/>
                  </a:rPr>
                  <a:t>Suppose </a:t>
                </a:r>
                <a14:m>
                  <m:oMath xmlns:m="http://schemas.openxmlformats.org/officeDocument/2006/math">
                    <m:sSub>
                      <m:sSubPr>
                        <m:ctrlPr>
                          <a:rPr lang="en-US" sz="1000" i="1" smtClean="0">
                            <a:latin typeface="+mn-lt"/>
                          </a:rPr>
                        </m:ctrlPr>
                      </m:sSubPr>
                      <m:e>
                        <m:r>
                          <a:rPr lang="en-US" sz="1000" b="0" i="1" smtClean="0">
                            <a:latin typeface="+mn-lt"/>
                          </a:rPr>
                          <m:t>𝑅</m:t>
                        </m:r>
                      </m:e>
                      <m:sub>
                        <m:r>
                          <a:rPr lang="en-US" sz="1000" b="0" i="1" smtClean="0">
                            <a:latin typeface="+mn-lt"/>
                          </a:rPr>
                          <m:t>𝑗</m:t>
                        </m:r>
                      </m:sub>
                    </m:sSub>
                  </m:oMath>
                </a14:m>
                <a:r>
                  <a:rPr lang="en-US" sz="1000" dirty="0">
                    <a:latin typeface="+mn-lt"/>
                  </a:rPr>
                  <a:t> denotes the sum of ranks of the samples from the </a:t>
                </a:r>
                <a:r>
                  <a:rPr lang="en-US" sz="1000" dirty="0" err="1">
                    <a:latin typeface="+mn-lt"/>
                  </a:rPr>
                  <a:t>j’th</a:t>
                </a:r>
                <a:r>
                  <a:rPr lang="en-US" sz="1000" dirty="0">
                    <a:latin typeface="+mn-lt"/>
                  </a:rPr>
                  <a:t> group </a:t>
                </a:r>
              </a:p>
              <a:p>
                <a:pPr marL="171450" indent="-171450">
                  <a:buFont typeface="Wingdings" panose="05000000000000000000" pitchFamily="2" charset="2"/>
                  <a:buChar char="q"/>
                </a:pPr>
                <a:r>
                  <a:rPr lang="en-US" sz="1000" dirty="0">
                    <a:latin typeface="+mn-lt"/>
                  </a:rPr>
                  <a:t>Then under the Null hypothesis, the sum of squares of the deviation of </a:t>
                </a:r>
                <a14:m>
                  <m:oMath xmlns:m="http://schemas.openxmlformats.org/officeDocument/2006/math">
                    <m:sSub>
                      <m:sSubPr>
                        <m:ctrlPr>
                          <a:rPr lang="en-US" sz="1000" i="1" smtClean="0">
                            <a:latin typeface="+mn-lt"/>
                          </a:rPr>
                        </m:ctrlPr>
                      </m:sSubPr>
                      <m:e>
                        <m:r>
                          <a:rPr lang="en-US" sz="1000" b="0" i="1" smtClean="0">
                            <a:latin typeface="+mn-lt"/>
                          </a:rPr>
                          <m:t>𝑅</m:t>
                        </m:r>
                      </m:e>
                      <m:sub>
                        <m:r>
                          <a:rPr lang="en-US" sz="1000" b="0" i="1" smtClean="0">
                            <a:latin typeface="+mn-lt"/>
                          </a:rPr>
                          <m:t>𝑗</m:t>
                        </m:r>
                      </m:sub>
                    </m:sSub>
                  </m:oMath>
                </a14:m>
                <a:r>
                  <a:rPr lang="en-US" sz="1000" dirty="0">
                    <a:latin typeface="+mn-lt"/>
                  </a:rPr>
                  <a:t> from the Expected Values should not be too high</a:t>
                </a:r>
              </a:p>
            </p:txBody>
          </p:sp>
        </mc:Choice>
        <mc:Fallback>
          <p:sp>
            <p:nvSpPr>
              <p:cNvPr id="3" name="Content Placeholder 2">
                <a:extLst>
                  <a:ext uri="{FF2B5EF4-FFF2-40B4-BE49-F238E27FC236}">
                    <a16:creationId xmlns:a16="http://schemas.microsoft.com/office/drawing/2014/main" id="{DB6ADD42-FAE2-4EF1-B28B-B73E2F7604FB}"/>
                  </a:ext>
                </a:extLst>
              </p:cNvPr>
              <p:cNvSpPr>
                <a:spLocks noGrp="1" noRot="1" noChangeAspect="1" noMove="1" noResize="1" noEditPoints="1" noAdjustHandles="1" noChangeArrowheads="1" noChangeShapeType="1" noTextEdit="1"/>
              </p:cNvSpPr>
              <p:nvPr>
                <p:ph idx="1"/>
              </p:nvPr>
            </p:nvSpPr>
            <p:spPr>
              <a:xfrm>
                <a:off x="552450" y="1196975"/>
                <a:ext cx="3657600" cy="1414233"/>
              </a:xfrm>
              <a:blipFill>
                <a:blip r:embed="rId2"/>
                <a:stretch>
                  <a:fillRect l="-2000" t="-2155" b="-3879"/>
                </a:stretch>
              </a:blipFill>
            </p:spPr>
            <p:txBody>
              <a:bodyPr/>
              <a:lstStyle/>
              <a:p>
                <a:r>
                  <a:rPr lang="en-CA">
                    <a:noFill/>
                  </a:rPr>
                  <a:t> </a:t>
                </a:r>
              </a:p>
            </p:txBody>
          </p:sp>
        </mc:Fallback>
      </mc:AlternateContent>
      <p:pic>
        <p:nvPicPr>
          <p:cNvPr id="5" name="Picture 4" descr="Logo, company name&#10;&#10;Description automatically generated">
            <a:extLst>
              <a:ext uri="{FF2B5EF4-FFF2-40B4-BE49-F238E27FC236}">
                <a16:creationId xmlns:a16="http://schemas.microsoft.com/office/drawing/2014/main" id="{4295BFBA-E245-4127-BBAA-1F12A12CB3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0372" y="1398519"/>
            <a:ext cx="2456278" cy="375748"/>
          </a:xfrm>
          <a:prstGeom prst="rect">
            <a:avLst/>
          </a:prstGeom>
        </p:spPr>
      </p:pic>
      <p:pic>
        <p:nvPicPr>
          <p:cNvPr id="7" name="Picture 6" descr="A picture containing text, clock&#10;&#10;Description automatically generated">
            <a:extLst>
              <a:ext uri="{FF2B5EF4-FFF2-40B4-BE49-F238E27FC236}">
                <a16:creationId xmlns:a16="http://schemas.microsoft.com/office/drawing/2014/main" id="{B88229E9-BB17-4EAC-BC00-DA02D774CD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0372" y="1730375"/>
            <a:ext cx="928748" cy="231536"/>
          </a:xfrm>
          <a:prstGeom prst="rect">
            <a:avLst/>
          </a:prstGeom>
        </p:spPr>
      </p:pic>
    </p:spTree>
    <p:extLst>
      <p:ext uri="{BB962C8B-B14F-4D97-AF65-F5344CB8AC3E}">
        <p14:creationId xmlns:p14="http://schemas.microsoft.com/office/powerpoint/2010/main" val="3283079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AC09-2AE2-411C-9AD1-0D8B56774430}"/>
              </a:ext>
            </a:extLst>
          </p:cNvPr>
          <p:cNvSpPr>
            <a:spLocks noGrp="1"/>
          </p:cNvSpPr>
          <p:nvPr>
            <p:ph type="title"/>
          </p:nvPr>
        </p:nvSpPr>
        <p:spPr>
          <a:xfrm>
            <a:off x="95300" y="72527"/>
            <a:ext cx="4419498" cy="215444"/>
          </a:xfrm>
        </p:spPr>
        <p:txBody>
          <a:bodyPr/>
          <a:lstStyle/>
          <a:p>
            <a:r>
              <a:rPr lang="en-US" dirty="0"/>
              <a:t>Test-Statistic</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FF505A-AD9B-4C84-8DF7-E898DFC3B12D}"/>
                  </a:ext>
                </a:extLst>
              </p:cNvPr>
              <p:cNvSpPr>
                <a:spLocks noGrp="1"/>
              </p:cNvSpPr>
              <p:nvPr>
                <p:ph idx="1"/>
              </p:nvPr>
            </p:nvSpPr>
            <p:spPr>
              <a:xfrm>
                <a:off x="438149" y="1120775"/>
                <a:ext cx="3771901" cy="1384995"/>
              </a:xfrm>
            </p:spPr>
            <p:txBody>
              <a:bodyPr/>
              <a:lstStyle/>
              <a:p>
                <a:pPr marL="171450" indent="-171450">
                  <a:buFont typeface="Wingdings" panose="05000000000000000000" pitchFamily="2" charset="2"/>
                  <a:buChar char="q"/>
                </a:pPr>
                <a:r>
                  <a:rPr lang="en-US" sz="1000" dirty="0">
                    <a:latin typeface="+mn-lt"/>
                  </a:rPr>
                  <a:t>Hence an appropriate test statistic could be, where </a:t>
                </a:r>
                <a14:m>
                  <m:oMath xmlns:m="http://schemas.openxmlformats.org/officeDocument/2006/math">
                    <m:acc>
                      <m:accPr>
                        <m:chr m:val="̅"/>
                        <m:ctrlPr>
                          <a:rPr lang="en-US" sz="1000" b="0" i="1" smtClean="0">
                            <a:latin typeface="+mn-lt"/>
                          </a:rPr>
                        </m:ctrlPr>
                      </m:accPr>
                      <m:e>
                        <m:sSub>
                          <m:sSubPr>
                            <m:ctrlPr>
                              <a:rPr lang="en-US" sz="1000" b="0" i="1" smtClean="0">
                                <a:latin typeface="+mn-lt"/>
                              </a:rPr>
                            </m:ctrlPr>
                          </m:sSubPr>
                          <m:e>
                            <m:r>
                              <a:rPr lang="en-US" sz="1000" b="0" i="1" smtClean="0">
                                <a:latin typeface="+mn-lt"/>
                              </a:rPr>
                              <m:t>𝑅</m:t>
                            </m:r>
                          </m:e>
                          <m:sub>
                            <m:r>
                              <a:rPr lang="en-US" sz="1000" b="0" i="1" smtClean="0">
                                <a:latin typeface="+mn-lt"/>
                              </a:rPr>
                              <m:t>𝑖</m:t>
                            </m:r>
                          </m:sub>
                        </m:sSub>
                      </m:e>
                    </m:acc>
                    <m:r>
                      <a:rPr lang="en-US" sz="1000" b="0" i="1" dirty="0" smtClean="0">
                        <a:latin typeface="+mn-lt"/>
                      </a:rPr>
                      <m:t>=</m:t>
                    </m:r>
                    <m:sSub>
                      <m:sSubPr>
                        <m:ctrlPr>
                          <a:rPr lang="en-US" sz="1000" b="0" i="1" dirty="0" smtClean="0">
                            <a:latin typeface="+mn-lt"/>
                          </a:rPr>
                        </m:ctrlPr>
                      </m:sSubPr>
                      <m:e>
                        <m:r>
                          <a:rPr lang="en-US" sz="1000" b="0" i="1" dirty="0" smtClean="0">
                            <a:latin typeface="+mn-lt"/>
                          </a:rPr>
                          <m:t>𝑅</m:t>
                        </m:r>
                      </m:e>
                      <m:sub>
                        <m:r>
                          <a:rPr lang="en-US" sz="1000" b="0" i="1" dirty="0" smtClean="0">
                            <a:latin typeface="+mn-lt"/>
                          </a:rPr>
                          <m:t>𝑖</m:t>
                        </m:r>
                      </m:sub>
                    </m:sSub>
                    <m:r>
                      <a:rPr lang="en-US" sz="1000" b="0" i="1" dirty="0" smtClean="0">
                        <a:latin typeface="+mn-lt"/>
                      </a:rPr>
                      <m:t>/</m:t>
                    </m:r>
                    <m:sSub>
                      <m:sSubPr>
                        <m:ctrlPr>
                          <a:rPr lang="en-US" sz="1000" b="0" i="1" dirty="0" smtClean="0">
                            <a:latin typeface="+mn-lt"/>
                          </a:rPr>
                        </m:ctrlPr>
                      </m:sSubPr>
                      <m:e>
                        <m:r>
                          <a:rPr lang="en-US" sz="1000" b="0" i="1" dirty="0" smtClean="0">
                            <a:latin typeface="+mn-lt"/>
                          </a:rPr>
                          <m:t>𝑛</m:t>
                        </m:r>
                      </m:e>
                      <m:sub>
                        <m:r>
                          <a:rPr lang="en-US" sz="1000" b="0" i="1" dirty="0" smtClean="0">
                            <a:latin typeface="+mn-lt"/>
                          </a:rPr>
                          <m:t>𝑖</m:t>
                        </m:r>
                      </m:sub>
                    </m:sSub>
                  </m:oMath>
                </a14:m>
                <a:endParaRPr lang="en-US" sz="1000" dirty="0">
                  <a:latin typeface="+mn-lt"/>
                </a:endParaRPr>
              </a:p>
              <a:p>
                <a:pPr marL="171450" indent="-171450">
                  <a:buFont typeface="Wingdings" panose="05000000000000000000" pitchFamily="2" charset="2"/>
                  <a:buChar char="q"/>
                </a:pPr>
                <a:endParaRPr lang="en-US" sz="1000" dirty="0">
                  <a:latin typeface="+mn-lt"/>
                </a:endParaRPr>
              </a:p>
              <a:p>
                <a:endParaRPr lang="en-US" sz="1000" dirty="0">
                  <a:latin typeface="+mn-lt"/>
                </a:endParaRPr>
              </a:p>
              <a:p>
                <a:pPr marL="171450" indent="-171450">
                  <a:buFont typeface="Wingdings" panose="05000000000000000000" pitchFamily="2" charset="2"/>
                  <a:buChar char="q"/>
                </a:pPr>
                <a:endParaRPr lang="en-US" sz="1000" dirty="0">
                  <a:latin typeface="+mn-lt"/>
                </a:endParaRPr>
              </a:p>
              <a:p>
                <a:pPr marL="171450" indent="-171450">
                  <a:buFont typeface="Wingdings" panose="05000000000000000000" pitchFamily="2" charset="2"/>
                  <a:buChar char="q"/>
                </a:pPr>
                <a:r>
                  <a:rPr lang="en-US" sz="1000" dirty="0">
                    <a:latin typeface="+mn-lt"/>
                  </a:rPr>
                  <a:t>A high value of S indicates that the sample behavior is very different from what is expected under the Null hypothesis, hence we may reject the Null Hypothesis. </a:t>
                </a:r>
              </a:p>
              <a:p>
                <a:pPr marL="171450" indent="-171450">
                  <a:buFont typeface="Wingdings" panose="05000000000000000000" pitchFamily="2" charset="2"/>
                  <a:buChar char="q"/>
                </a:pPr>
                <a:r>
                  <a:rPr lang="en-US" sz="1000" dirty="0">
                    <a:latin typeface="+mn-lt"/>
                  </a:rPr>
                  <a:t>Under the assumption that the samples are large, let us try to see if there is an approximation possible for S  </a:t>
                </a:r>
              </a:p>
            </p:txBody>
          </p:sp>
        </mc:Choice>
        <mc:Fallback>
          <p:sp>
            <p:nvSpPr>
              <p:cNvPr id="3" name="Content Placeholder 2">
                <a:extLst>
                  <a:ext uri="{FF2B5EF4-FFF2-40B4-BE49-F238E27FC236}">
                    <a16:creationId xmlns:a16="http://schemas.microsoft.com/office/drawing/2014/main" id="{30FF505A-AD9B-4C84-8DF7-E898DFC3B12D}"/>
                  </a:ext>
                </a:extLst>
              </p:cNvPr>
              <p:cNvSpPr>
                <a:spLocks noGrp="1" noRot="1" noChangeAspect="1" noMove="1" noResize="1" noEditPoints="1" noAdjustHandles="1" noChangeArrowheads="1" noChangeShapeType="1" noTextEdit="1"/>
              </p:cNvSpPr>
              <p:nvPr>
                <p:ph idx="1"/>
              </p:nvPr>
            </p:nvSpPr>
            <p:spPr>
              <a:xfrm>
                <a:off x="438149" y="1120775"/>
                <a:ext cx="3771901" cy="1384995"/>
              </a:xfrm>
              <a:blipFill>
                <a:blip r:embed="rId2"/>
                <a:stretch>
                  <a:fillRect l="-1939" t="-2643" r="-162" b="-5286"/>
                </a:stretch>
              </a:blipFill>
            </p:spPr>
            <p:txBody>
              <a:bodyPr/>
              <a:lstStyle/>
              <a:p>
                <a:r>
                  <a:rPr lang="en-CA">
                    <a:noFill/>
                  </a:rPr>
                  <a:t> </a:t>
                </a:r>
              </a:p>
            </p:txBody>
          </p:sp>
        </mc:Fallback>
      </mc:AlternateContent>
      <p:pic>
        <p:nvPicPr>
          <p:cNvPr id="5" name="Picture 4" descr="Text&#10;&#10;Description automatically generated">
            <a:extLst>
              <a:ext uri="{FF2B5EF4-FFF2-40B4-BE49-F238E27FC236}">
                <a16:creationId xmlns:a16="http://schemas.microsoft.com/office/drawing/2014/main" id="{84ABF335-E91B-400A-9D31-B24E9BB411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50" y="1273175"/>
            <a:ext cx="1825926" cy="457200"/>
          </a:xfrm>
          <a:prstGeom prst="rect">
            <a:avLst/>
          </a:prstGeom>
        </p:spPr>
      </p:pic>
    </p:spTree>
    <p:extLst>
      <p:ext uri="{BB962C8B-B14F-4D97-AF65-F5344CB8AC3E}">
        <p14:creationId xmlns:p14="http://schemas.microsoft.com/office/powerpoint/2010/main" val="2642620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3D99-BBB2-48F5-8758-B795FA597BB8}"/>
              </a:ext>
            </a:extLst>
          </p:cNvPr>
          <p:cNvSpPr>
            <a:spLocks noGrp="1"/>
          </p:cNvSpPr>
          <p:nvPr>
            <p:ph type="title"/>
          </p:nvPr>
        </p:nvSpPr>
        <p:spPr>
          <a:xfrm>
            <a:off x="95300" y="72527"/>
            <a:ext cx="4419498" cy="215444"/>
          </a:xfrm>
        </p:spPr>
        <p:txBody>
          <a:bodyPr/>
          <a:lstStyle/>
          <a:p>
            <a:r>
              <a:rPr lang="en-US" dirty="0"/>
              <a:t>Test Statistic (</a:t>
            </a:r>
            <a:r>
              <a:rPr lang="en-US" dirty="0" err="1"/>
              <a:t>contd</a:t>
            </a:r>
            <a:r>
              <a:rPr lang="en-US" dirty="0"/>
              <a:t>)</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DE9931-01FC-4D9F-A8FF-EFCBC55FF073}"/>
                  </a:ext>
                </a:extLst>
              </p:cNvPr>
              <p:cNvSpPr>
                <a:spLocks noGrp="1"/>
              </p:cNvSpPr>
              <p:nvPr>
                <p:ph idx="1"/>
              </p:nvPr>
            </p:nvSpPr>
            <p:spPr>
              <a:xfrm>
                <a:off x="323851" y="892175"/>
                <a:ext cx="3885830" cy="2133600"/>
              </a:xfrm>
            </p:spPr>
            <p:txBody>
              <a:bodyPr>
                <a:noAutofit/>
              </a:bodyPr>
              <a:lstStyle/>
              <a:p>
                <a:pPr marL="171450" indent="-171450">
                  <a:buFont typeface="Wingdings" panose="05000000000000000000" pitchFamily="2" charset="2"/>
                  <a:buChar char="q"/>
                </a:pPr>
                <a14:m>
                  <m:oMath xmlns:m="http://schemas.openxmlformats.org/officeDocument/2006/math">
                    <m:acc>
                      <m:accPr>
                        <m:chr m:val="̅"/>
                        <m:ctrlPr>
                          <a:rPr lang="en-US" sz="1000" b="0" i="1" smtClean="0">
                            <a:latin typeface="+mn-lt"/>
                          </a:rPr>
                        </m:ctrlPr>
                      </m:accPr>
                      <m:e>
                        <m:sSub>
                          <m:sSubPr>
                            <m:ctrlPr>
                              <a:rPr lang="en-US" sz="1000" b="0" i="1" smtClean="0">
                                <a:latin typeface="+mn-lt"/>
                              </a:rPr>
                            </m:ctrlPr>
                          </m:sSubPr>
                          <m:e>
                            <m:r>
                              <a:rPr lang="en-US" sz="1000" b="0" i="1" smtClean="0">
                                <a:latin typeface="+mn-lt"/>
                              </a:rPr>
                              <m:t>𝑅</m:t>
                            </m:r>
                          </m:e>
                          <m:sub>
                            <m:r>
                              <a:rPr lang="en-US" sz="1000" b="0" i="1" smtClean="0">
                                <a:latin typeface="+mn-lt"/>
                              </a:rPr>
                              <m:t>𝑖</m:t>
                            </m:r>
                          </m:sub>
                        </m:sSub>
                      </m:e>
                    </m:acc>
                  </m:oMath>
                </a14:m>
                <a:r>
                  <a:rPr lang="en-IN" sz="1000" dirty="0">
                    <a:latin typeface="+mn-lt"/>
                  </a:rPr>
                  <a:t> will be approximately normally distributed under the large samples assumption. This is because the average rank is the sum of </a:t>
                </a:r>
                <a14:m>
                  <m:oMath xmlns:m="http://schemas.openxmlformats.org/officeDocument/2006/math">
                    <m:sSub>
                      <m:sSubPr>
                        <m:ctrlPr>
                          <a:rPr lang="en-IN" sz="1000" i="1" smtClean="0">
                            <a:latin typeface="+mn-lt"/>
                          </a:rPr>
                        </m:ctrlPr>
                      </m:sSubPr>
                      <m:e>
                        <m:r>
                          <a:rPr lang="en-US" sz="1000" b="0" i="1" smtClean="0">
                            <a:latin typeface="+mn-lt"/>
                          </a:rPr>
                          <m:t>𝑛</m:t>
                        </m:r>
                      </m:e>
                      <m:sub>
                        <m:r>
                          <a:rPr lang="en-US" sz="1000" b="0" i="1" smtClean="0">
                            <a:latin typeface="+mn-lt"/>
                          </a:rPr>
                          <m:t>𝑖</m:t>
                        </m:r>
                      </m:sub>
                    </m:sSub>
                  </m:oMath>
                </a14:m>
                <a:r>
                  <a:rPr lang="en-IN" sz="1000" dirty="0">
                    <a:latin typeface="+mn-lt"/>
                  </a:rPr>
                  <a:t> Random Variables which are independent and identically sampled (The population is the same for all observations within a particular group), so by CLT we can approximate </a:t>
                </a:r>
                <a14:m>
                  <m:oMath xmlns:m="http://schemas.openxmlformats.org/officeDocument/2006/math">
                    <m:acc>
                      <m:accPr>
                        <m:chr m:val="̅"/>
                        <m:ctrlPr>
                          <a:rPr lang="en-US" sz="1000" i="1">
                            <a:latin typeface="+mn-lt"/>
                          </a:rPr>
                        </m:ctrlPr>
                      </m:accPr>
                      <m:e>
                        <m:sSub>
                          <m:sSubPr>
                            <m:ctrlPr>
                              <a:rPr lang="en-US" sz="1000" i="1">
                                <a:latin typeface="+mn-lt"/>
                              </a:rPr>
                            </m:ctrlPr>
                          </m:sSubPr>
                          <m:e>
                            <m:r>
                              <a:rPr lang="en-US" sz="1000" i="1">
                                <a:latin typeface="+mn-lt"/>
                              </a:rPr>
                              <m:t>𝑅</m:t>
                            </m:r>
                          </m:e>
                          <m:sub>
                            <m:r>
                              <a:rPr lang="en-US" sz="1000" i="1">
                                <a:latin typeface="+mn-lt"/>
                              </a:rPr>
                              <m:t>𝑖</m:t>
                            </m:r>
                          </m:sub>
                        </m:sSub>
                      </m:e>
                    </m:acc>
                  </m:oMath>
                </a14:m>
                <a:r>
                  <a:rPr lang="en-IN" sz="1000" dirty="0">
                    <a:latin typeface="+mn-lt"/>
                  </a:rPr>
                  <a:t> to be Normally distributed when there are large samples.</a:t>
                </a:r>
              </a:p>
              <a:p>
                <a:pPr marL="171450" indent="-171450">
                  <a:buFont typeface="Wingdings" panose="05000000000000000000" pitchFamily="2" charset="2"/>
                  <a:buChar char="q"/>
                </a:pPr>
                <a:r>
                  <a:rPr lang="en-IN" sz="1000" dirty="0">
                    <a:latin typeface="+mn-lt"/>
                  </a:rPr>
                  <a:t>Note that the sum of</a:t>
                </a:r>
                <a14:m>
                  <m:oMath xmlns:m="http://schemas.openxmlformats.org/officeDocument/2006/math">
                    <m:r>
                      <a:rPr lang="en-US" sz="1000" b="0" i="0" smtClean="0">
                        <a:latin typeface="+mn-lt"/>
                      </a:rPr>
                      <m:t> </m:t>
                    </m:r>
                    <m:sSub>
                      <m:sSubPr>
                        <m:ctrlPr>
                          <a:rPr lang="en-US" sz="1000" i="1">
                            <a:latin typeface="+mn-lt"/>
                          </a:rPr>
                        </m:ctrlPr>
                      </m:sSubPr>
                      <m:e>
                        <m:r>
                          <a:rPr lang="en-US" sz="1000" i="1">
                            <a:latin typeface="+mn-lt"/>
                          </a:rPr>
                          <m:t>𝑛</m:t>
                        </m:r>
                      </m:e>
                      <m:sub>
                        <m:r>
                          <a:rPr lang="en-US" sz="1000" i="1">
                            <a:latin typeface="+mn-lt"/>
                          </a:rPr>
                          <m:t>𝑖</m:t>
                        </m:r>
                      </m:sub>
                    </m:sSub>
                    <m:acc>
                      <m:accPr>
                        <m:chr m:val="̅"/>
                        <m:ctrlPr>
                          <a:rPr lang="en-US" sz="1000" b="0" i="1" smtClean="0">
                            <a:latin typeface="+mn-lt"/>
                          </a:rPr>
                        </m:ctrlPr>
                      </m:accPr>
                      <m:e>
                        <m:sSub>
                          <m:sSubPr>
                            <m:ctrlPr>
                              <a:rPr lang="en-US" sz="1000" b="0" i="1" smtClean="0">
                                <a:latin typeface="+mn-lt"/>
                              </a:rPr>
                            </m:ctrlPr>
                          </m:sSubPr>
                          <m:e>
                            <m:r>
                              <a:rPr lang="en-US" sz="1000" b="0" i="1" smtClean="0">
                                <a:latin typeface="+mn-lt"/>
                              </a:rPr>
                              <m:t>𝑅</m:t>
                            </m:r>
                          </m:e>
                          <m:sub>
                            <m:r>
                              <a:rPr lang="en-US" sz="1000" b="0" i="1" smtClean="0">
                                <a:latin typeface="+mn-lt"/>
                              </a:rPr>
                              <m:t>𝑖</m:t>
                            </m:r>
                          </m:sub>
                        </m:sSub>
                      </m:e>
                    </m:acc>
                  </m:oMath>
                </a14:m>
                <a:r>
                  <a:rPr lang="en-IN" sz="1000" dirty="0">
                    <a:latin typeface="+mn-lt"/>
                  </a:rPr>
                  <a:t> is nothing but the overall sum of ranks i.e. N(N+1)/2 :</a:t>
                </a:r>
              </a:p>
              <a:p>
                <a:pPr marL="171450" indent="-171450">
                  <a:buFont typeface="Wingdings" panose="05000000000000000000" pitchFamily="2" charset="2"/>
                  <a:buChar char="q"/>
                </a:pPr>
                <a:endParaRPr lang="en-IN" sz="1000" dirty="0">
                  <a:latin typeface="+mn-lt"/>
                </a:endParaRPr>
              </a:p>
              <a:p>
                <a:pPr marL="171450" indent="-171450">
                  <a:buFont typeface="Wingdings" panose="05000000000000000000" pitchFamily="2" charset="2"/>
                  <a:buChar char="q"/>
                </a:pPr>
                <a:endParaRPr lang="en-IN" sz="1000" dirty="0">
                  <a:latin typeface="+mn-lt"/>
                </a:endParaRPr>
              </a:p>
              <a:p>
                <a:pPr marL="171450" indent="-171450">
                  <a:buFont typeface="Wingdings" panose="05000000000000000000" pitchFamily="2" charset="2"/>
                  <a:buChar char="q"/>
                </a:pPr>
                <a14:m>
                  <m:oMath xmlns:m="http://schemas.openxmlformats.org/officeDocument/2006/math">
                    <m:acc>
                      <m:accPr>
                        <m:chr m:val="̅"/>
                        <m:ctrlPr>
                          <a:rPr lang="en-US" sz="1000" i="1" smtClean="0">
                            <a:latin typeface="+mn-lt"/>
                          </a:rPr>
                        </m:ctrlPr>
                      </m:accPr>
                      <m:e>
                        <m:sSub>
                          <m:sSubPr>
                            <m:ctrlPr>
                              <a:rPr lang="en-US" sz="1000" i="1">
                                <a:latin typeface="+mn-lt"/>
                              </a:rPr>
                            </m:ctrlPr>
                          </m:sSubPr>
                          <m:e>
                            <m:r>
                              <a:rPr lang="en-US" sz="1000" i="1">
                                <a:latin typeface="+mn-lt"/>
                              </a:rPr>
                              <m:t>𝑅</m:t>
                            </m:r>
                          </m:e>
                          <m:sub>
                            <m:r>
                              <a:rPr lang="en-US" sz="1000" i="1">
                                <a:latin typeface="+mn-lt"/>
                              </a:rPr>
                              <m:t>𝑖</m:t>
                            </m:r>
                          </m:sub>
                        </m:sSub>
                      </m:e>
                    </m:acc>
                    <m:r>
                      <a:rPr lang="en-US" sz="1000" i="1">
                        <a:latin typeface="+mn-lt"/>
                      </a:rPr>
                      <m:t> </m:t>
                    </m:r>
                  </m:oMath>
                </a14:m>
                <a:r>
                  <a:rPr lang="en-IN" sz="1000" dirty="0">
                    <a:latin typeface="+mn-lt"/>
                  </a:rPr>
                  <a:t>- (N+1)/2 is a zero-mean approximately Normal Random Variable (large samples)</a:t>
                </a:r>
              </a:p>
              <a:p>
                <a:pPr marL="171450" indent="-171450">
                  <a:buFont typeface="Wingdings" panose="05000000000000000000" pitchFamily="2" charset="2"/>
                  <a:buChar char="q"/>
                </a:pPr>
                <a:endParaRPr lang="en-IN" sz="1000" dirty="0">
                  <a:latin typeface="+mn-lt"/>
                </a:endParaRPr>
              </a:p>
              <a:p>
                <a:pPr marL="171450" indent="-171450">
                  <a:buFont typeface="Wingdings" panose="05000000000000000000" pitchFamily="2" charset="2"/>
                  <a:buChar char="q"/>
                </a:pPr>
                <a:endParaRPr lang="en-IN" sz="1000" dirty="0">
                  <a:latin typeface="+mn-lt"/>
                </a:endParaRPr>
              </a:p>
            </p:txBody>
          </p:sp>
        </mc:Choice>
        <mc:Fallback>
          <p:sp>
            <p:nvSpPr>
              <p:cNvPr id="3" name="Content Placeholder 2">
                <a:extLst>
                  <a:ext uri="{FF2B5EF4-FFF2-40B4-BE49-F238E27FC236}">
                    <a16:creationId xmlns:a16="http://schemas.microsoft.com/office/drawing/2014/main" id="{3ADE9931-01FC-4D9F-A8FF-EFCBC55FF073}"/>
                  </a:ext>
                </a:extLst>
              </p:cNvPr>
              <p:cNvSpPr>
                <a:spLocks noGrp="1" noRot="1" noChangeAspect="1" noMove="1" noResize="1" noEditPoints="1" noAdjustHandles="1" noChangeArrowheads="1" noChangeShapeType="1" noTextEdit="1"/>
              </p:cNvSpPr>
              <p:nvPr>
                <p:ph idx="1"/>
              </p:nvPr>
            </p:nvSpPr>
            <p:spPr>
              <a:xfrm>
                <a:off x="323851" y="892175"/>
                <a:ext cx="3885830" cy="2133600"/>
              </a:xfrm>
              <a:blipFill>
                <a:blip r:embed="rId2"/>
                <a:stretch>
                  <a:fillRect l="-1881" t="-1429" r="-2351"/>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93ED6BC5-E5D5-46EE-A8AF-CCC34C5CB8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937" y="1996839"/>
            <a:ext cx="3123831" cy="384153"/>
          </a:xfrm>
          <a:prstGeom prst="rect">
            <a:avLst/>
          </a:prstGeom>
        </p:spPr>
      </p:pic>
    </p:spTree>
    <p:extLst>
      <p:ext uri="{BB962C8B-B14F-4D97-AF65-F5344CB8AC3E}">
        <p14:creationId xmlns:p14="http://schemas.microsoft.com/office/powerpoint/2010/main" val="390732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1932-1832-4454-ABEA-345298A1ACE0}"/>
              </a:ext>
            </a:extLst>
          </p:cNvPr>
          <p:cNvSpPr>
            <a:spLocks noGrp="1"/>
          </p:cNvSpPr>
          <p:nvPr>
            <p:ph type="title"/>
          </p:nvPr>
        </p:nvSpPr>
        <p:spPr>
          <a:xfrm>
            <a:off x="95300" y="72527"/>
            <a:ext cx="4419498" cy="215444"/>
          </a:xfrm>
        </p:spPr>
        <p:txBody>
          <a:bodyPr/>
          <a:lstStyle/>
          <a:p>
            <a:r>
              <a:rPr lang="en-IN" dirty="0"/>
              <a:t>Recap t-test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9B8900-4523-4C9A-BCBB-12C5557E3884}"/>
                  </a:ext>
                </a:extLst>
              </p:cNvPr>
              <p:cNvSpPr>
                <a:spLocks noGrp="1"/>
              </p:cNvSpPr>
              <p:nvPr>
                <p:ph idx="1"/>
              </p:nvPr>
            </p:nvSpPr>
            <p:spPr>
              <a:xfrm>
                <a:off x="330440" y="739775"/>
                <a:ext cx="4032010" cy="2362200"/>
              </a:xfrm>
            </p:spPr>
            <p:txBody>
              <a:bodyPr>
                <a:noAutofit/>
              </a:bodyPr>
              <a:lstStyle/>
              <a:p>
                <a:pPr marL="628650" lvl="1" indent="-171450">
                  <a:buFont typeface="Wingdings" panose="05000000000000000000" pitchFamily="2" charset="2"/>
                  <a:buChar char="q"/>
                </a:pPr>
                <a:r>
                  <a:rPr lang="en-IN" sz="1100" dirty="0"/>
                  <a:t>We assume that the population distribution is Normal </a:t>
                </a:r>
              </a:p>
              <a:p>
                <a:pPr marL="628650" lvl="1" indent="-171450">
                  <a:buFont typeface="Wingdings" panose="05000000000000000000" pitchFamily="2" charset="2"/>
                  <a:buChar char="q"/>
                </a:pPr>
                <a:r>
                  <a:rPr lang="en-IN" sz="1100" dirty="0"/>
                  <a:t>We assume that samples are independently drawn</a:t>
                </a:r>
              </a:p>
              <a:p>
                <a:pPr marL="628650" lvl="1" indent="-171450">
                  <a:buFont typeface="Wingdings" panose="05000000000000000000" pitchFamily="2" charset="2"/>
                  <a:buChar char="q"/>
                </a:pPr>
                <a:r>
                  <a:rPr lang="en-IN" sz="1100" dirty="0"/>
                  <a:t>Population Standard Deviation is unknown</a:t>
                </a:r>
              </a:p>
              <a:p>
                <a:pPr marL="628650" lvl="1" indent="-171450">
                  <a:buFont typeface="Wingdings" panose="05000000000000000000" pitchFamily="2" charset="2"/>
                  <a:buChar char="q"/>
                </a:pPr>
                <a:r>
                  <a:rPr lang="en-IN" sz="1100" dirty="0"/>
                  <a:t>Using the t-test statistic :                                                                  </a:t>
                </a:r>
              </a:p>
              <a:p>
                <a:pPr marL="628650" lvl="1" indent="-171450">
                  <a:buClr>
                    <a:schemeClr val="tx2"/>
                  </a:buClr>
                  <a:buFont typeface="Wingdings" panose="05000000000000000000" pitchFamily="2" charset="2"/>
                  <a:buChar char="q"/>
                </a:pPr>
                <a:r>
                  <a:rPr lang="en-IN" sz="1100" dirty="0"/>
                  <a:t>                                     where </a:t>
                </a:r>
                <a14:m>
                  <m:oMath xmlns:m="http://schemas.openxmlformats.org/officeDocument/2006/math">
                    <m:acc>
                      <m:accPr>
                        <m:chr m:val="̅"/>
                        <m:ctrlPr>
                          <a:rPr lang="en-IN" sz="1100" b="0" i="1" smtClean="0">
                            <a:latin typeface="Cambria Math" panose="02040503050406030204" pitchFamily="18" charset="0"/>
                          </a:rPr>
                        </m:ctrlPr>
                      </m:accPr>
                      <m:e>
                        <m:r>
                          <a:rPr lang="en-IN" sz="1100" b="0" i="1" smtClean="0">
                            <a:latin typeface="Cambria Math" panose="02040503050406030204" pitchFamily="18" charset="0"/>
                          </a:rPr>
                          <m:t>𝑥</m:t>
                        </m:r>
                      </m:e>
                    </m:acc>
                  </m:oMath>
                </a14:m>
                <a:r>
                  <a:rPr lang="en-IN" sz="1100" dirty="0"/>
                  <a:t> = sample mean, </a:t>
                </a:r>
                <a14:m>
                  <m:oMath xmlns:m="http://schemas.openxmlformats.org/officeDocument/2006/math">
                    <m:r>
                      <a:rPr lang="en-IN" sz="1100" b="0" i="1" smtClean="0">
                        <a:latin typeface="Cambria Math" panose="02040503050406030204" pitchFamily="18" charset="0"/>
                      </a:rPr>
                      <m:t>𝜇</m:t>
                    </m:r>
                    <m:r>
                      <a:rPr lang="en-IN" sz="1100" b="0" i="1" smtClean="0">
                        <a:latin typeface="Cambria Math" panose="02040503050406030204" pitchFamily="18" charset="0"/>
                      </a:rPr>
                      <m:t> </m:t>
                    </m:r>
                  </m:oMath>
                </a14:m>
                <a:r>
                  <a:rPr lang="en-IN" sz="1100" dirty="0"/>
                  <a:t>= 							population mean, s = sample std dev.</a:t>
                </a:r>
              </a:p>
              <a:p>
                <a:pPr marL="628650" lvl="1" indent="-171450">
                  <a:buFont typeface="Wingdings" panose="05000000000000000000" pitchFamily="2" charset="2"/>
                  <a:buChar char="q"/>
                </a:pPr>
                <a:endParaRPr lang="en-IN" sz="1100" dirty="0"/>
              </a:p>
              <a:p>
                <a:pPr marL="628650" lvl="1" indent="-171450">
                  <a:buFont typeface="Wingdings" panose="05000000000000000000" pitchFamily="2" charset="2"/>
                  <a:buChar char="q"/>
                </a:pPr>
                <a:r>
                  <a:rPr lang="en-IN" sz="1100" dirty="0"/>
                  <a:t>We are able to establish confidence intervals for the sample mean and hence test for the null hypothesis for a fixed value of the population mean</a:t>
                </a:r>
              </a:p>
            </p:txBody>
          </p:sp>
        </mc:Choice>
        <mc:Fallback>
          <p:sp>
            <p:nvSpPr>
              <p:cNvPr id="3" name="Content Placeholder 2">
                <a:extLst>
                  <a:ext uri="{FF2B5EF4-FFF2-40B4-BE49-F238E27FC236}">
                    <a16:creationId xmlns:a16="http://schemas.microsoft.com/office/drawing/2014/main" id="{289B8900-4523-4C9A-BCBB-12C5557E3884}"/>
                  </a:ext>
                </a:extLst>
              </p:cNvPr>
              <p:cNvSpPr>
                <a:spLocks noGrp="1" noRot="1" noChangeAspect="1" noMove="1" noResize="1" noEditPoints="1" noAdjustHandles="1" noChangeArrowheads="1" noChangeShapeType="1" noTextEdit="1"/>
              </p:cNvSpPr>
              <p:nvPr>
                <p:ph idx="1"/>
              </p:nvPr>
            </p:nvSpPr>
            <p:spPr>
              <a:xfrm>
                <a:off x="330440" y="739775"/>
                <a:ext cx="4032010" cy="2362200"/>
              </a:xfrm>
              <a:blipFill>
                <a:blip r:embed="rId2"/>
                <a:stretch>
                  <a:fillRect t="-2062" r="-2719"/>
                </a:stretch>
              </a:blipFill>
            </p:spPr>
            <p:txBody>
              <a:bodyPr/>
              <a:lstStyle/>
              <a:p>
                <a:r>
                  <a:rPr lang="en-CA">
                    <a:noFill/>
                  </a:rPr>
                  <a:t> </a:t>
                </a:r>
              </a:p>
            </p:txBody>
          </p:sp>
        </mc:Fallback>
      </mc:AlternateContent>
      <p:pic>
        <p:nvPicPr>
          <p:cNvPr id="5" name="Picture 4" descr="Diagram&#10;&#10;Description automatically generated with medium confidence">
            <a:extLst>
              <a:ext uri="{FF2B5EF4-FFF2-40B4-BE49-F238E27FC236}">
                <a16:creationId xmlns:a16="http://schemas.microsoft.com/office/drawing/2014/main" id="{97848C25-7047-4B88-99AA-93FE2643D6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8250" y="1501775"/>
            <a:ext cx="587662" cy="350380"/>
          </a:xfrm>
          <a:prstGeom prst="rect">
            <a:avLst/>
          </a:prstGeom>
        </p:spPr>
      </p:pic>
    </p:spTree>
    <p:extLst>
      <p:ext uri="{BB962C8B-B14F-4D97-AF65-F5344CB8AC3E}">
        <p14:creationId xmlns:p14="http://schemas.microsoft.com/office/powerpoint/2010/main" val="752224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96C59E-DB5D-417B-81AA-7291C7C45945}"/>
                  </a:ext>
                </a:extLst>
              </p:cNvPr>
              <p:cNvSpPr>
                <a:spLocks noGrp="1"/>
              </p:cNvSpPr>
              <p:nvPr>
                <p:ph idx="1"/>
              </p:nvPr>
            </p:nvSpPr>
            <p:spPr>
              <a:xfrm>
                <a:off x="400050" y="892175"/>
                <a:ext cx="3630447" cy="1491114"/>
              </a:xfrm>
            </p:spPr>
            <p:txBody>
              <a:bodyPr/>
              <a:lstStyle/>
              <a:p>
                <a:pPr marL="171450" indent="-171450">
                  <a:buFont typeface="Wingdings" panose="05000000000000000000" pitchFamily="2" charset="2"/>
                  <a:buChar char="q"/>
                </a:pPr>
                <a:r>
                  <a:rPr lang="en-US" sz="1200" dirty="0">
                    <a:latin typeface="+mn-lt"/>
                  </a:rPr>
                  <a:t>The Variance of </a:t>
                </a:r>
                <a14:m>
                  <m:oMath xmlns:m="http://schemas.openxmlformats.org/officeDocument/2006/math">
                    <m:acc>
                      <m:accPr>
                        <m:chr m:val="̅"/>
                        <m:ctrlPr>
                          <a:rPr lang="en-US" sz="1200" b="0" i="1" smtClean="0">
                            <a:latin typeface="+mn-lt"/>
                          </a:rPr>
                        </m:ctrlPr>
                      </m:accPr>
                      <m:e>
                        <m:sSub>
                          <m:sSubPr>
                            <m:ctrlPr>
                              <a:rPr lang="en-US" sz="1200" b="0" i="1" smtClean="0">
                                <a:latin typeface="+mn-lt"/>
                              </a:rPr>
                            </m:ctrlPr>
                          </m:sSubPr>
                          <m:e>
                            <m:r>
                              <a:rPr lang="en-US" sz="1200" b="0" i="1" smtClean="0">
                                <a:latin typeface="+mn-lt"/>
                              </a:rPr>
                              <m:t>𝑅</m:t>
                            </m:r>
                          </m:e>
                          <m:sub>
                            <m:r>
                              <a:rPr lang="en-US" sz="1200" b="0" i="1" smtClean="0">
                                <a:latin typeface="+mn-lt"/>
                              </a:rPr>
                              <m:t>𝑖</m:t>
                            </m:r>
                          </m:sub>
                        </m:sSub>
                      </m:e>
                    </m:acc>
                  </m:oMath>
                </a14:m>
                <a:r>
                  <a:rPr lang="en-US" sz="1200" dirty="0">
                    <a:latin typeface="+mn-lt"/>
                  </a:rPr>
                  <a:t> would be related to the variance of the available ranks and inversely related to </a:t>
                </a:r>
                <a14:m>
                  <m:oMath xmlns:m="http://schemas.openxmlformats.org/officeDocument/2006/math">
                    <m:r>
                      <a:rPr lang="en-US" sz="1200" b="0" i="1" smtClean="0">
                        <a:latin typeface="+mn-lt"/>
                      </a:rPr>
                      <m:t>√</m:t>
                    </m:r>
                    <m:sSub>
                      <m:sSubPr>
                        <m:ctrlPr>
                          <a:rPr lang="en-US" sz="1200" b="0" i="1" smtClean="0">
                            <a:latin typeface="+mn-lt"/>
                          </a:rPr>
                        </m:ctrlPr>
                      </m:sSubPr>
                      <m:e>
                        <m:r>
                          <a:rPr lang="en-US" sz="1200" b="0" i="1" smtClean="0">
                            <a:latin typeface="+mn-lt"/>
                          </a:rPr>
                          <m:t>𝑛</m:t>
                        </m:r>
                      </m:e>
                      <m:sub>
                        <m:r>
                          <a:rPr lang="en-US" sz="1200" b="0" i="1" smtClean="0">
                            <a:latin typeface="+mn-lt"/>
                          </a:rPr>
                          <m:t>𝑖</m:t>
                        </m:r>
                      </m:sub>
                    </m:sSub>
                  </m:oMath>
                </a14:m>
                <a:r>
                  <a:rPr lang="en-US" sz="1200" dirty="0">
                    <a:latin typeface="+mn-lt"/>
                  </a:rPr>
                  <a:t> .The standard deviation of a uniform distribution over the available ranks is</a:t>
                </a:r>
              </a:p>
              <a:p>
                <a:endParaRPr lang="en-US" sz="1200" dirty="0">
                  <a:latin typeface="+mn-lt"/>
                </a:endParaRPr>
              </a:p>
              <a:p>
                <a:pPr marL="171450" indent="-171450">
                  <a:buFont typeface="Wingdings" panose="05000000000000000000" pitchFamily="2" charset="2"/>
                  <a:buChar char="q"/>
                </a:pPr>
                <a:endParaRPr lang="en-IN" sz="1200" dirty="0">
                  <a:latin typeface="+mn-lt"/>
                </a:endParaRPr>
              </a:p>
              <a:p>
                <a:pPr marL="171450" indent="-171450">
                  <a:buFont typeface="Wingdings" panose="05000000000000000000" pitchFamily="2" charset="2"/>
                  <a:buChar char="q"/>
                </a:pPr>
                <a:r>
                  <a:rPr lang="en-IN" sz="1200" dirty="0">
                    <a:latin typeface="+mn-lt"/>
                  </a:rPr>
                  <a:t>So		               are approximately standard-normally distributed.</a:t>
                </a:r>
              </a:p>
            </p:txBody>
          </p:sp>
        </mc:Choice>
        <mc:Fallback>
          <p:sp>
            <p:nvSpPr>
              <p:cNvPr id="3" name="Content Placeholder 2">
                <a:extLst>
                  <a:ext uri="{FF2B5EF4-FFF2-40B4-BE49-F238E27FC236}">
                    <a16:creationId xmlns:a16="http://schemas.microsoft.com/office/drawing/2014/main" id="{AB96C59E-DB5D-417B-81AA-7291C7C45945}"/>
                  </a:ext>
                </a:extLst>
              </p:cNvPr>
              <p:cNvSpPr>
                <a:spLocks noGrp="1" noRot="1" noChangeAspect="1" noMove="1" noResize="1" noEditPoints="1" noAdjustHandles="1" noChangeArrowheads="1" noChangeShapeType="1" noTextEdit="1"/>
              </p:cNvSpPr>
              <p:nvPr>
                <p:ph idx="1"/>
              </p:nvPr>
            </p:nvSpPr>
            <p:spPr>
              <a:xfrm>
                <a:off x="400050" y="892175"/>
                <a:ext cx="3630447" cy="1491114"/>
              </a:xfrm>
              <a:blipFill>
                <a:blip r:embed="rId2"/>
                <a:stretch>
                  <a:fillRect l="-2353" t="-2857" r="-672" b="-5714"/>
                </a:stretch>
              </a:blipFill>
            </p:spPr>
            <p:txBody>
              <a:bodyPr/>
              <a:lstStyle/>
              <a:p>
                <a:r>
                  <a:rPr lang="en-CA">
                    <a:noFill/>
                  </a:rPr>
                  <a:t> </a:t>
                </a:r>
              </a:p>
            </p:txBody>
          </p:sp>
        </mc:Fallback>
      </mc:AlternateContent>
      <p:pic>
        <p:nvPicPr>
          <p:cNvPr id="9" name="Picture 8" descr="Text&#10;&#10;Description automatically generated">
            <a:extLst>
              <a:ext uri="{FF2B5EF4-FFF2-40B4-BE49-F238E27FC236}">
                <a16:creationId xmlns:a16="http://schemas.microsoft.com/office/drawing/2014/main" id="{60FA0850-A115-47D1-B77E-51782093BA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050" y="1430746"/>
            <a:ext cx="899338" cy="330526"/>
          </a:xfrm>
          <a:prstGeom prst="rect">
            <a:avLst/>
          </a:prstGeom>
        </p:spPr>
      </p:pic>
      <p:pic>
        <p:nvPicPr>
          <p:cNvPr id="11" name="Picture 10" descr="Text, letter&#10;&#10;Description automatically generated">
            <a:extLst>
              <a:ext uri="{FF2B5EF4-FFF2-40B4-BE49-F238E27FC236}">
                <a16:creationId xmlns:a16="http://schemas.microsoft.com/office/drawing/2014/main" id="{8C116364-BEDB-45BE-BAAE-032C3D67E4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022" y="1761272"/>
            <a:ext cx="1782949" cy="447993"/>
          </a:xfrm>
          <a:prstGeom prst="rect">
            <a:avLst/>
          </a:prstGeom>
        </p:spPr>
      </p:pic>
      <p:sp>
        <p:nvSpPr>
          <p:cNvPr id="5" name="Title 1">
            <a:extLst>
              <a:ext uri="{FF2B5EF4-FFF2-40B4-BE49-F238E27FC236}">
                <a16:creationId xmlns:a16="http://schemas.microsoft.com/office/drawing/2014/main" id="{124EFB2B-B1DB-40EE-8D42-4E563DB53A29}"/>
              </a:ext>
            </a:extLst>
          </p:cNvPr>
          <p:cNvSpPr>
            <a:spLocks noGrp="1"/>
          </p:cNvSpPr>
          <p:nvPr>
            <p:ph type="title"/>
          </p:nvPr>
        </p:nvSpPr>
        <p:spPr>
          <a:xfrm>
            <a:off x="95300" y="72527"/>
            <a:ext cx="4419498" cy="215444"/>
          </a:xfrm>
        </p:spPr>
        <p:txBody>
          <a:bodyPr/>
          <a:lstStyle/>
          <a:p>
            <a:r>
              <a:rPr lang="en-US" dirty="0"/>
              <a:t>Test Statistic (</a:t>
            </a:r>
            <a:r>
              <a:rPr lang="en-US" dirty="0" err="1"/>
              <a:t>contd</a:t>
            </a:r>
            <a:r>
              <a:rPr lang="en-US" dirty="0"/>
              <a:t>)</a:t>
            </a:r>
            <a:endParaRPr lang="en-IN" dirty="0"/>
          </a:p>
        </p:txBody>
      </p:sp>
    </p:spTree>
    <p:extLst>
      <p:ext uri="{BB962C8B-B14F-4D97-AF65-F5344CB8AC3E}">
        <p14:creationId xmlns:p14="http://schemas.microsoft.com/office/powerpoint/2010/main" val="920492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0CCEF-4D2E-4FE8-9D88-6F59512BAAD6}"/>
              </a:ext>
            </a:extLst>
          </p:cNvPr>
          <p:cNvSpPr>
            <a:spLocks noGrp="1"/>
          </p:cNvSpPr>
          <p:nvPr>
            <p:ph type="title"/>
          </p:nvPr>
        </p:nvSpPr>
        <p:spPr>
          <a:xfrm>
            <a:off x="95300" y="72527"/>
            <a:ext cx="4419498" cy="215444"/>
          </a:xfrm>
        </p:spPr>
        <p:txBody>
          <a:bodyPr/>
          <a:lstStyle/>
          <a:p>
            <a:r>
              <a:rPr lang="en-US" dirty="0"/>
              <a:t>Test Statistic</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06EA4DF-DA78-4CF0-B477-1F60725D3506}"/>
                  </a:ext>
                </a:extLst>
              </p:cNvPr>
              <p:cNvSpPr>
                <a:spLocks noGrp="1"/>
              </p:cNvSpPr>
              <p:nvPr>
                <p:ph idx="1"/>
              </p:nvPr>
            </p:nvSpPr>
            <p:spPr>
              <a:xfrm>
                <a:off x="476250" y="929578"/>
                <a:ext cx="3720225" cy="923330"/>
              </a:xfrm>
            </p:spPr>
            <p:txBody>
              <a:bodyPr/>
              <a:lstStyle/>
              <a:p>
                <a:pPr marL="171450" indent="-171450">
                  <a:buFont typeface="Wingdings" panose="05000000000000000000" pitchFamily="2" charset="2"/>
                  <a:buChar char="q"/>
                </a:pPr>
                <a:r>
                  <a:rPr lang="en-US" sz="1000" dirty="0">
                    <a:latin typeface="+mn-lt"/>
                  </a:rPr>
                  <a:t>Accounting for the fact that not all </a:t>
                </a:r>
                <a14:m>
                  <m:oMath xmlns:m="http://schemas.openxmlformats.org/officeDocument/2006/math">
                    <m:sSub>
                      <m:sSubPr>
                        <m:ctrlPr>
                          <a:rPr lang="en-US" sz="1000" i="1" smtClean="0">
                            <a:latin typeface="+mn-lt"/>
                          </a:rPr>
                        </m:ctrlPr>
                      </m:sSubPr>
                      <m:e>
                        <m:r>
                          <a:rPr lang="en-US" sz="1000" b="0" i="1" smtClean="0">
                            <a:latin typeface="+mn-lt"/>
                          </a:rPr>
                          <m:t>𝑍</m:t>
                        </m:r>
                      </m:e>
                      <m:sub>
                        <m:r>
                          <a:rPr lang="en-US" sz="1000" b="0" i="1" smtClean="0">
                            <a:latin typeface="+mn-lt"/>
                          </a:rPr>
                          <m:t>𝑖</m:t>
                        </m:r>
                      </m:sub>
                    </m:sSub>
                  </m:oMath>
                </a14:m>
                <a:r>
                  <a:rPr lang="en-IN" sz="1000" dirty="0">
                    <a:latin typeface="+mn-lt"/>
                  </a:rPr>
                  <a:t> values are independent (since N is fixed, if we know </a:t>
                </a:r>
                <a14:m>
                  <m:oMath xmlns:m="http://schemas.openxmlformats.org/officeDocument/2006/math">
                    <m:sSub>
                      <m:sSubPr>
                        <m:ctrlPr>
                          <a:rPr lang="en-IN" sz="1000" i="1" smtClean="0">
                            <a:latin typeface="+mn-lt"/>
                          </a:rPr>
                        </m:ctrlPr>
                      </m:sSubPr>
                      <m:e>
                        <m:r>
                          <a:rPr lang="en-US" sz="1000" b="0" i="1" smtClean="0">
                            <a:latin typeface="+mn-lt"/>
                          </a:rPr>
                          <m:t>𝑛</m:t>
                        </m:r>
                      </m:e>
                      <m:sub>
                        <m:r>
                          <a:rPr lang="en-US" sz="1000" b="0" i="1" smtClean="0">
                            <a:latin typeface="+mn-lt"/>
                          </a:rPr>
                          <m:t>1</m:t>
                        </m:r>
                      </m:sub>
                    </m:sSub>
                    <m:r>
                      <a:rPr lang="en-US" sz="1000" b="0" i="1" smtClean="0">
                        <a:latin typeface="+mn-lt"/>
                      </a:rPr>
                      <m:t>,</m:t>
                    </m:r>
                    <m:sSub>
                      <m:sSubPr>
                        <m:ctrlPr>
                          <a:rPr lang="en-IN" sz="1000" i="1">
                            <a:latin typeface="+mn-lt"/>
                          </a:rPr>
                        </m:ctrlPr>
                      </m:sSubPr>
                      <m:e>
                        <m:r>
                          <a:rPr lang="en-US" sz="1000" i="1">
                            <a:latin typeface="+mn-lt"/>
                          </a:rPr>
                          <m:t>𝑛</m:t>
                        </m:r>
                      </m:e>
                      <m:sub>
                        <m:r>
                          <a:rPr lang="en-US" sz="1000" b="0" i="1" smtClean="0">
                            <a:latin typeface="+mn-lt"/>
                          </a:rPr>
                          <m:t>2</m:t>
                        </m:r>
                      </m:sub>
                    </m:sSub>
                  </m:oMath>
                </a14:m>
                <a:r>
                  <a:rPr lang="en-IN" sz="1000" dirty="0">
                    <a:latin typeface="+mn-lt"/>
                  </a:rPr>
                  <a:t>, …. </a:t>
                </a:r>
                <a14:m>
                  <m:oMath xmlns:m="http://schemas.openxmlformats.org/officeDocument/2006/math">
                    <m:sSub>
                      <m:sSubPr>
                        <m:ctrlPr>
                          <a:rPr lang="en-IN" sz="1000" i="1">
                            <a:latin typeface="+mn-lt"/>
                          </a:rPr>
                        </m:ctrlPr>
                      </m:sSubPr>
                      <m:e>
                        <m:r>
                          <a:rPr lang="en-US" sz="1000" i="1">
                            <a:latin typeface="+mn-lt"/>
                          </a:rPr>
                          <m:t>𝑛</m:t>
                        </m:r>
                      </m:e>
                      <m:sub>
                        <m:r>
                          <a:rPr lang="en-US" sz="1000" b="0" i="1" smtClean="0">
                            <a:latin typeface="+mn-lt"/>
                          </a:rPr>
                          <m:t>𝑘</m:t>
                        </m:r>
                        <m:r>
                          <a:rPr lang="en-US" sz="1000" b="0" i="1" smtClean="0">
                            <a:latin typeface="+mn-lt"/>
                          </a:rPr>
                          <m:t>−1</m:t>
                        </m:r>
                      </m:sub>
                    </m:sSub>
                  </m:oMath>
                </a14:m>
                <a:r>
                  <a:rPr lang="en-IN" sz="1000" dirty="0">
                    <a:latin typeface="+mn-lt"/>
                  </a:rPr>
                  <a:t> then </a:t>
                </a:r>
                <a14:m>
                  <m:oMath xmlns:m="http://schemas.openxmlformats.org/officeDocument/2006/math">
                    <m:sSub>
                      <m:sSubPr>
                        <m:ctrlPr>
                          <a:rPr lang="en-IN" sz="1000" i="1">
                            <a:latin typeface="+mn-lt"/>
                          </a:rPr>
                        </m:ctrlPr>
                      </m:sSubPr>
                      <m:e>
                        <m:r>
                          <a:rPr lang="en-US" sz="1000" i="1">
                            <a:latin typeface="+mn-lt"/>
                          </a:rPr>
                          <m:t>𝑛</m:t>
                        </m:r>
                      </m:e>
                      <m:sub>
                        <m:r>
                          <a:rPr lang="en-US" sz="1000" b="0" i="1" smtClean="0">
                            <a:latin typeface="+mn-lt"/>
                          </a:rPr>
                          <m:t>𝑘</m:t>
                        </m:r>
                      </m:sub>
                    </m:sSub>
                  </m:oMath>
                </a14:m>
                <a:r>
                  <a:rPr lang="en-IN" sz="1000" dirty="0">
                    <a:latin typeface="+mn-lt"/>
                  </a:rPr>
                  <a:t> is determined)</a:t>
                </a:r>
              </a:p>
              <a:p>
                <a:pPr marL="171450" indent="-171450">
                  <a:buFont typeface="Wingdings" panose="05000000000000000000" pitchFamily="2" charset="2"/>
                  <a:buChar char="q"/>
                </a:pPr>
                <a:endParaRPr lang="en-IN" sz="1000" dirty="0">
                  <a:latin typeface="+mn-lt"/>
                </a:endParaRPr>
              </a:p>
              <a:p>
                <a:pPr marL="171450" indent="-171450">
                  <a:buFont typeface="Wingdings" panose="05000000000000000000" pitchFamily="2" charset="2"/>
                  <a:buChar char="q"/>
                </a:pPr>
                <a:r>
                  <a:rPr lang="en-IN" sz="1000" dirty="0">
                    <a:latin typeface="+mn-lt"/>
                  </a:rPr>
                  <a:t>                                        should be chi-squared with k-1 degrees of 		               Freedom </a:t>
                </a:r>
              </a:p>
              <a:p>
                <a:pPr marL="171450" indent="-171450">
                  <a:buFont typeface="Wingdings" panose="05000000000000000000" pitchFamily="2" charset="2"/>
                  <a:buChar char="q"/>
                </a:pPr>
                <a:endParaRPr lang="en-IN" sz="1000" dirty="0">
                  <a:latin typeface="+mn-lt"/>
                </a:endParaRPr>
              </a:p>
            </p:txBody>
          </p:sp>
        </mc:Choice>
        <mc:Fallback>
          <p:sp>
            <p:nvSpPr>
              <p:cNvPr id="3" name="Content Placeholder 2">
                <a:extLst>
                  <a:ext uri="{FF2B5EF4-FFF2-40B4-BE49-F238E27FC236}">
                    <a16:creationId xmlns:a16="http://schemas.microsoft.com/office/drawing/2014/main" id="{E06EA4DF-DA78-4CF0-B477-1F60725D3506}"/>
                  </a:ext>
                </a:extLst>
              </p:cNvPr>
              <p:cNvSpPr>
                <a:spLocks noGrp="1" noRot="1" noChangeAspect="1" noMove="1" noResize="1" noEditPoints="1" noAdjustHandles="1" noChangeArrowheads="1" noChangeShapeType="1" noTextEdit="1"/>
              </p:cNvSpPr>
              <p:nvPr>
                <p:ph idx="1"/>
              </p:nvPr>
            </p:nvSpPr>
            <p:spPr>
              <a:xfrm>
                <a:off x="476250" y="929578"/>
                <a:ext cx="3720225" cy="923330"/>
              </a:xfrm>
              <a:blipFill>
                <a:blip r:embed="rId2"/>
                <a:stretch>
                  <a:fillRect l="-1967" t="-3289" r="-1148"/>
                </a:stretch>
              </a:blipFill>
            </p:spPr>
            <p:txBody>
              <a:bodyPr/>
              <a:lstStyle/>
              <a:p>
                <a:r>
                  <a:rPr lang="en-CA">
                    <a:noFill/>
                  </a:rPr>
                  <a:t> </a:t>
                </a:r>
              </a:p>
            </p:txBody>
          </p:sp>
        </mc:Fallback>
      </mc:AlternateContent>
      <p:pic>
        <p:nvPicPr>
          <p:cNvPr id="5" name="Picture 4" descr="A picture containing text, clock, watch&#10;&#10;Description automatically generated">
            <a:extLst>
              <a:ext uri="{FF2B5EF4-FFF2-40B4-BE49-F238E27FC236}">
                <a16:creationId xmlns:a16="http://schemas.microsoft.com/office/drawing/2014/main" id="{FB9C373C-A268-4EF0-A65F-1C441907AC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655" y="1377459"/>
            <a:ext cx="1108962" cy="428522"/>
          </a:xfrm>
          <a:prstGeom prst="rect">
            <a:avLst/>
          </a:prstGeom>
        </p:spPr>
      </p:pic>
      <p:pic>
        <p:nvPicPr>
          <p:cNvPr id="7" name="Picture 6" descr="Diagram&#10;&#10;Description automatically generated">
            <a:extLst>
              <a:ext uri="{FF2B5EF4-FFF2-40B4-BE49-F238E27FC236}">
                <a16:creationId xmlns:a16="http://schemas.microsoft.com/office/drawing/2014/main" id="{6B49BDB7-3603-4435-99C3-FA0A2D2143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8250" y="2036006"/>
            <a:ext cx="1956362" cy="432801"/>
          </a:xfrm>
          <a:prstGeom prst="rect">
            <a:avLst/>
          </a:prstGeom>
        </p:spPr>
      </p:pic>
    </p:spTree>
    <p:extLst>
      <p:ext uri="{BB962C8B-B14F-4D97-AF65-F5344CB8AC3E}">
        <p14:creationId xmlns:p14="http://schemas.microsoft.com/office/powerpoint/2010/main" val="528727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C026-DDBA-41FA-A214-5479F31CAA88}"/>
              </a:ext>
            </a:extLst>
          </p:cNvPr>
          <p:cNvSpPr>
            <a:spLocks noGrp="1"/>
          </p:cNvSpPr>
          <p:nvPr>
            <p:ph type="title"/>
          </p:nvPr>
        </p:nvSpPr>
        <p:spPr>
          <a:xfrm>
            <a:off x="95300" y="72527"/>
            <a:ext cx="4419498" cy="215444"/>
          </a:xfrm>
        </p:spPr>
        <p:txBody>
          <a:bodyPr/>
          <a:lstStyle/>
          <a:p>
            <a:r>
              <a:rPr lang="en-US" dirty="0"/>
              <a:t>Test Statistic</a:t>
            </a:r>
            <a:endParaRPr lang="en-IN" dirty="0"/>
          </a:p>
        </p:txBody>
      </p:sp>
      <p:pic>
        <p:nvPicPr>
          <p:cNvPr id="5" name="Content Placeholder 4" descr="Diagram&#10;&#10;Description automatically generated">
            <a:extLst>
              <a:ext uri="{FF2B5EF4-FFF2-40B4-BE49-F238E27FC236}">
                <a16:creationId xmlns:a16="http://schemas.microsoft.com/office/drawing/2014/main" id="{56E2823C-67A4-4392-850A-DCE6A81793E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62050" y="615117"/>
            <a:ext cx="2351151" cy="481179"/>
          </a:xfrm>
        </p:spPr>
      </p:pic>
      <p:sp>
        <p:nvSpPr>
          <p:cNvPr id="7" name="Content Placeholder 2">
            <a:extLst>
              <a:ext uri="{FF2B5EF4-FFF2-40B4-BE49-F238E27FC236}">
                <a16:creationId xmlns:a16="http://schemas.microsoft.com/office/drawing/2014/main" id="{BFB3A06D-C89E-4A95-BFD5-683EC0D53587}"/>
              </a:ext>
            </a:extLst>
          </p:cNvPr>
          <p:cNvSpPr txBox="1">
            <a:spLocks/>
          </p:cNvSpPr>
          <p:nvPr/>
        </p:nvSpPr>
        <p:spPr>
          <a:xfrm>
            <a:off x="447591" y="358775"/>
            <a:ext cx="3780067" cy="1934049"/>
          </a:xfrm>
          <a:prstGeom prst="rect">
            <a:avLst/>
          </a:prstGeom>
        </p:spPr>
        <p:txBody>
          <a:bodyPr vert="horz" lIns="34576" tIns="17288" rIns="34576" bIns="17288"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Char char="q"/>
            </a:pPr>
            <a:endParaRPr lang="en-US" sz="1000" dirty="0"/>
          </a:p>
          <a:p>
            <a:pPr>
              <a:buFont typeface="Wingdings" panose="05000000000000000000" pitchFamily="2" charset="2"/>
              <a:buChar char="q"/>
            </a:pPr>
            <a:endParaRPr lang="en-US" sz="1000" dirty="0"/>
          </a:p>
          <a:p>
            <a:pPr>
              <a:buFont typeface="Wingdings" panose="05000000000000000000" pitchFamily="2" charset="2"/>
              <a:buChar char="q"/>
            </a:pPr>
            <a:endParaRPr lang="en-US" sz="1000" dirty="0"/>
          </a:p>
          <a:p>
            <a:pPr>
              <a:buFont typeface="Wingdings" panose="05000000000000000000" pitchFamily="2" charset="2"/>
              <a:buChar char="q"/>
            </a:pPr>
            <a:r>
              <a:rPr lang="en-US" sz="1000" dirty="0"/>
              <a:t>H can be approximated by a chi-squared approximation with k-1 degrees of freedom to make critical values of rejection for the Null hypothesis when the </a:t>
            </a:r>
            <a:r>
              <a:rPr lang="en-US" sz="1000" b="1" dirty="0"/>
              <a:t>number of samples is large. </a:t>
            </a:r>
            <a:r>
              <a:rPr lang="en-US" sz="1000" dirty="0"/>
              <a:t> In practice, it is generally acceptable to apply the chi-square approximation when the number of observations in a sample are &gt; 5</a:t>
            </a:r>
          </a:p>
          <a:p>
            <a:pPr>
              <a:buFont typeface="Wingdings" panose="05000000000000000000" pitchFamily="2" charset="2"/>
              <a:buChar char="q"/>
            </a:pPr>
            <a:r>
              <a:rPr lang="en-US" sz="1000" dirty="0"/>
              <a:t>When the number of samples is low, we use the table of critical values for the Kruskal-Willis test. </a:t>
            </a:r>
          </a:p>
        </p:txBody>
      </p:sp>
    </p:spTree>
    <p:extLst>
      <p:ext uri="{BB962C8B-B14F-4D97-AF65-F5344CB8AC3E}">
        <p14:creationId xmlns:p14="http://schemas.microsoft.com/office/powerpoint/2010/main" val="1225286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FF600-03F4-4DFE-8178-66C9712EA027}"/>
              </a:ext>
            </a:extLst>
          </p:cNvPr>
          <p:cNvSpPr>
            <a:spLocks noGrp="1"/>
          </p:cNvSpPr>
          <p:nvPr>
            <p:ph type="title"/>
          </p:nvPr>
        </p:nvSpPr>
        <p:spPr>
          <a:xfrm>
            <a:off x="95300" y="72527"/>
            <a:ext cx="4419498" cy="215444"/>
          </a:xfrm>
        </p:spPr>
        <p:txBody>
          <a:bodyPr/>
          <a:lstStyle/>
          <a:p>
            <a:r>
              <a:rPr lang="en-US" dirty="0"/>
              <a:t>Small Samples Sizes</a:t>
            </a:r>
            <a:endParaRPr lang="en-IN" dirty="0"/>
          </a:p>
        </p:txBody>
      </p:sp>
      <p:pic>
        <p:nvPicPr>
          <p:cNvPr id="5" name="Content Placeholder 4" descr="Table&#10;&#10;Description automatically generated">
            <a:extLst>
              <a:ext uri="{FF2B5EF4-FFF2-40B4-BE49-F238E27FC236}">
                <a16:creationId xmlns:a16="http://schemas.microsoft.com/office/drawing/2014/main" id="{8FD39192-DDDD-49F5-BD83-76C9D891E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529" y="892175"/>
            <a:ext cx="3723040" cy="2286000"/>
          </a:xfrm>
        </p:spPr>
      </p:pic>
      <p:sp>
        <p:nvSpPr>
          <p:cNvPr id="6" name="TextBox 5">
            <a:extLst>
              <a:ext uri="{FF2B5EF4-FFF2-40B4-BE49-F238E27FC236}">
                <a16:creationId xmlns:a16="http://schemas.microsoft.com/office/drawing/2014/main" id="{18200112-FC1B-449F-93B6-77302CE61D0D}"/>
              </a:ext>
            </a:extLst>
          </p:cNvPr>
          <p:cNvSpPr txBox="1"/>
          <p:nvPr/>
        </p:nvSpPr>
        <p:spPr>
          <a:xfrm>
            <a:off x="443529" y="606825"/>
            <a:ext cx="567311" cy="301878"/>
          </a:xfrm>
          <a:prstGeom prst="rect">
            <a:avLst/>
          </a:prstGeom>
          <a:noFill/>
        </p:spPr>
        <p:txBody>
          <a:bodyPr wrap="square" rtlCol="0">
            <a:spAutoFit/>
          </a:bodyPr>
          <a:lstStyle/>
          <a:p>
            <a:r>
              <a:rPr lang="en-US" sz="681" dirty="0"/>
              <a:t>K=3</a:t>
            </a:r>
          </a:p>
          <a:p>
            <a:pPr marL="108042" indent="-108042">
              <a:buFont typeface="Arial" panose="020B0604020202020204" pitchFamily="34" charset="0"/>
              <a:buChar char="•"/>
            </a:pPr>
            <a:endParaRPr lang="en-IN" sz="681" dirty="0"/>
          </a:p>
        </p:txBody>
      </p:sp>
    </p:spTree>
    <p:extLst>
      <p:ext uri="{BB962C8B-B14F-4D97-AF65-F5344CB8AC3E}">
        <p14:creationId xmlns:p14="http://schemas.microsoft.com/office/powerpoint/2010/main" val="3899418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FEF0C-7E4A-425E-AAD2-B09111EBE599}"/>
              </a:ext>
            </a:extLst>
          </p:cNvPr>
          <p:cNvSpPr>
            <a:spLocks noGrp="1"/>
          </p:cNvSpPr>
          <p:nvPr>
            <p:ph type="title"/>
          </p:nvPr>
        </p:nvSpPr>
        <p:spPr>
          <a:xfrm>
            <a:off x="95300" y="72527"/>
            <a:ext cx="4419498" cy="215444"/>
          </a:xfrm>
        </p:spPr>
        <p:txBody>
          <a:bodyPr/>
          <a:lstStyle/>
          <a:p>
            <a:r>
              <a:rPr lang="en-US" dirty="0"/>
              <a:t>Example</a:t>
            </a:r>
            <a:endParaRPr lang="en-IN" dirty="0"/>
          </a:p>
        </p:txBody>
      </p:sp>
      <p:graphicFrame>
        <p:nvGraphicFramePr>
          <p:cNvPr id="4" name="Table 4">
            <a:extLst>
              <a:ext uri="{FF2B5EF4-FFF2-40B4-BE49-F238E27FC236}">
                <a16:creationId xmlns:a16="http://schemas.microsoft.com/office/drawing/2014/main" id="{1DAD4679-9638-4A26-A950-CE504BA9A690}"/>
              </a:ext>
            </a:extLst>
          </p:cNvPr>
          <p:cNvGraphicFramePr>
            <a:graphicFrameLocks noGrp="1"/>
          </p:cNvGraphicFramePr>
          <p:nvPr>
            <p:ph idx="1"/>
            <p:extLst>
              <p:ext uri="{D42A27DB-BD31-4B8C-83A1-F6EECF244321}">
                <p14:modId xmlns:p14="http://schemas.microsoft.com/office/powerpoint/2010/main" val="3594700884"/>
              </p:ext>
            </p:extLst>
          </p:nvPr>
        </p:nvGraphicFramePr>
        <p:xfrm>
          <a:off x="548463" y="1471395"/>
          <a:ext cx="3585387" cy="1249577"/>
        </p:xfrm>
        <a:graphic>
          <a:graphicData uri="http://schemas.openxmlformats.org/drawingml/2006/table">
            <a:tbl>
              <a:tblPr firstRow="1" bandRow="1">
                <a:tableStyleId>{5C22544A-7EE6-4342-B048-85BDC9FD1C3A}</a:tableStyleId>
              </a:tblPr>
              <a:tblGrid>
                <a:gridCol w="1195129">
                  <a:extLst>
                    <a:ext uri="{9D8B030D-6E8A-4147-A177-3AD203B41FA5}">
                      <a16:colId xmlns:a16="http://schemas.microsoft.com/office/drawing/2014/main" val="1949793201"/>
                    </a:ext>
                  </a:extLst>
                </a:gridCol>
                <a:gridCol w="1195129">
                  <a:extLst>
                    <a:ext uri="{9D8B030D-6E8A-4147-A177-3AD203B41FA5}">
                      <a16:colId xmlns:a16="http://schemas.microsoft.com/office/drawing/2014/main" val="2731889119"/>
                    </a:ext>
                  </a:extLst>
                </a:gridCol>
                <a:gridCol w="1195129">
                  <a:extLst>
                    <a:ext uri="{9D8B030D-6E8A-4147-A177-3AD203B41FA5}">
                      <a16:colId xmlns:a16="http://schemas.microsoft.com/office/drawing/2014/main" val="385792795"/>
                    </a:ext>
                  </a:extLst>
                </a:gridCol>
              </a:tblGrid>
              <a:tr h="178511">
                <a:tc>
                  <a:txBody>
                    <a:bodyPr/>
                    <a:lstStyle/>
                    <a:p>
                      <a:r>
                        <a:rPr lang="en-US" sz="700" dirty="0"/>
                        <a:t>Group 1</a:t>
                      </a:r>
                      <a:endParaRPr lang="en-IN" sz="700" dirty="0"/>
                    </a:p>
                  </a:txBody>
                  <a:tcPr marL="34576" marR="34576" marT="17288" marB="17288"/>
                </a:tc>
                <a:tc>
                  <a:txBody>
                    <a:bodyPr/>
                    <a:lstStyle/>
                    <a:p>
                      <a:r>
                        <a:rPr lang="en-US" sz="700" dirty="0"/>
                        <a:t>Group 2</a:t>
                      </a:r>
                      <a:endParaRPr lang="en-IN" sz="700" dirty="0"/>
                    </a:p>
                  </a:txBody>
                  <a:tcPr marL="34576" marR="34576" marT="17288" marB="17288"/>
                </a:tc>
                <a:tc>
                  <a:txBody>
                    <a:bodyPr/>
                    <a:lstStyle/>
                    <a:p>
                      <a:r>
                        <a:rPr lang="en-US" sz="700" dirty="0"/>
                        <a:t>Group 3</a:t>
                      </a:r>
                    </a:p>
                  </a:txBody>
                  <a:tcPr marL="34576" marR="34576" marT="17288" marB="17288"/>
                </a:tc>
                <a:extLst>
                  <a:ext uri="{0D108BD9-81ED-4DB2-BD59-A6C34878D82A}">
                    <a16:rowId xmlns:a16="http://schemas.microsoft.com/office/drawing/2014/main" val="3851672161"/>
                  </a:ext>
                </a:extLst>
              </a:tr>
              <a:tr h="178511">
                <a:tc>
                  <a:txBody>
                    <a:bodyPr/>
                    <a:lstStyle/>
                    <a:p>
                      <a:r>
                        <a:rPr lang="en-US" sz="700" dirty="0"/>
                        <a:t>27</a:t>
                      </a:r>
                      <a:endParaRPr lang="en-IN" sz="700" dirty="0"/>
                    </a:p>
                  </a:txBody>
                  <a:tcPr marL="34576" marR="34576" marT="17288" marB="17288"/>
                </a:tc>
                <a:tc>
                  <a:txBody>
                    <a:bodyPr/>
                    <a:lstStyle/>
                    <a:p>
                      <a:r>
                        <a:rPr lang="en-US" sz="700" dirty="0"/>
                        <a:t>20</a:t>
                      </a:r>
                      <a:endParaRPr lang="en-IN" sz="700" dirty="0"/>
                    </a:p>
                  </a:txBody>
                  <a:tcPr marL="34576" marR="34576" marT="17288" marB="17288"/>
                </a:tc>
                <a:tc>
                  <a:txBody>
                    <a:bodyPr/>
                    <a:lstStyle/>
                    <a:p>
                      <a:r>
                        <a:rPr lang="en-US" sz="700" dirty="0"/>
                        <a:t>34</a:t>
                      </a:r>
                      <a:endParaRPr lang="en-IN" sz="700" dirty="0"/>
                    </a:p>
                  </a:txBody>
                  <a:tcPr marL="34576" marR="34576" marT="17288" marB="17288"/>
                </a:tc>
                <a:extLst>
                  <a:ext uri="{0D108BD9-81ED-4DB2-BD59-A6C34878D82A}">
                    <a16:rowId xmlns:a16="http://schemas.microsoft.com/office/drawing/2014/main" val="1672137896"/>
                  </a:ext>
                </a:extLst>
              </a:tr>
              <a:tr h="178511">
                <a:tc>
                  <a:txBody>
                    <a:bodyPr/>
                    <a:lstStyle/>
                    <a:p>
                      <a:r>
                        <a:rPr lang="en-US" sz="700" dirty="0"/>
                        <a:t>2</a:t>
                      </a:r>
                      <a:endParaRPr lang="en-IN" sz="700" dirty="0"/>
                    </a:p>
                  </a:txBody>
                  <a:tcPr marL="34576" marR="34576" marT="17288" marB="17288"/>
                </a:tc>
                <a:tc>
                  <a:txBody>
                    <a:bodyPr/>
                    <a:lstStyle/>
                    <a:p>
                      <a:r>
                        <a:rPr lang="en-US" sz="700" dirty="0"/>
                        <a:t>8</a:t>
                      </a:r>
                      <a:endParaRPr lang="en-IN" sz="700" dirty="0"/>
                    </a:p>
                  </a:txBody>
                  <a:tcPr marL="34576" marR="34576" marT="17288" marB="17288"/>
                </a:tc>
                <a:tc>
                  <a:txBody>
                    <a:bodyPr/>
                    <a:lstStyle/>
                    <a:p>
                      <a:r>
                        <a:rPr lang="en-US" sz="700" dirty="0"/>
                        <a:t>31</a:t>
                      </a:r>
                      <a:endParaRPr lang="en-IN" sz="700" dirty="0"/>
                    </a:p>
                  </a:txBody>
                  <a:tcPr marL="34576" marR="34576" marT="17288" marB="17288"/>
                </a:tc>
                <a:extLst>
                  <a:ext uri="{0D108BD9-81ED-4DB2-BD59-A6C34878D82A}">
                    <a16:rowId xmlns:a16="http://schemas.microsoft.com/office/drawing/2014/main" val="3233213567"/>
                  </a:ext>
                </a:extLst>
              </a:tr>
              <a:tr h="178511">
                <a:tc>
                  <a:txBody>
                    <a:bodyPr/>
                    <a:lstStyle/>
                    <a:p>
                      <a:r>
                        <a:rPr lang="en-US" sz="700" dirty="0"/>
                        <a:t>4 </a:t>
                      </a:r>
                      <a:endParaRPr lang="en-IN" sz="700" dirty="0"/>
                    </a:p>
                  </a:txBody>
                  <a:tcPr marL="34576" marR="34576" marT="17288" marB="17288"/>
                </a:tc>
                <a:tc>
                  <a:txBody>
                    <a:bodyPr/>
                    <a:lstStyle/>
                    <a:p>
                      <a:r>
                        <a:rPr lang="en-US" sz="700" dirty="0"/>
                        <a:t>14</a:t>
                      </a:r>
                      <a:endParaRPr lang="en-IN" sz="700" dirty="0"/>
                    </a:p>
                  </a:txBody>
                  <a:tcPr marL="34576" marR="34576" marT="17288" marB="17288"/>
                </a:tc>
                <a:tc>
                  <a:txBody>
                    <a:bodyPr/>
                    <a:lstStyle/>
                    <a:p>
                      <a:r>
                        <a:rPr lang="en-US" sz="700" dirty="0"/>
                        <a:t>3</a:t>
                      </a:r>
                      <a:endParaRPr lang="en-IN" sz="700" dirty="0"/>
                    </a:p>
                  </a:txBody>
                  <a:tcPr marL="34576" marR="34576" marT="17288" marB="17288"/>
                </a:tc>
                <a:extLst>
                  <a:ext uri="{0D108BD9-81ED-4DB2-BD59-A6C34878D82A}">
                    <a16:rowId xmlns:a16="http://schemas.microsoft.com/office/drawing/2014/main" val="3565731620"/>
                  </a:ext>
                </a:extLst>
              </a:tr>
              <a:tr h="178511">
                <a:tc>
                  <a:txBody>
                    <a:bodyPr/>
                    <a:lstStyle/>
                    <a:p>
                      <a:r>
                        <a:rPr lang="en-US" sz="700" dirty="0"/>
                        <a:t>18</a:t>
                      </a:r>
                      <a:endParaRPr lang="en-IN" sz="700" dirty="0"/>
                    </a:p>
                  </a:txBody>
                  <a:tcPr marL="34576" marR="34576" marT="17288" marB="17288"/>
                </a:tc>
                <a:tc>
                  <a:txBody>
                    <a:bodyPr/>
                    <a:lstStyle/>
                    <a:p>
                      <a:r>
                        <a:rPr lang="en-US" sz="700" dirty="0"/>
                        <a:t>36</a:t>
                      </a:r>
                      <a:endParaRPr lang="en-IN" sz="700" dirty="0"/>
                    </a:p>
                  </a:txBody>
                  <a:tcPr marL="34576" marR="34576" marT="17288" marB="17288"/>
                </a:tc>
                <a:tc>
                  <a:txBody>
                    <a:bodyPr/>
                    <a:lstStyle/>
                    <a:p>
                      <a:r>
                        <a:rPr lang="en-US" sz="700" dirty="0"/>
                        <a:t>23</a:t>
                      </a:r>
                      <a:endParaRPr lang="en-IN" sz="700" dirty="0"/>
                    </a:p>
                  </a:txBody>
                  <a:tcPr marL="34576" marR="34576" marT="17288" marB="17288"/>
                </a:tc>
                <a:extLst>
                  <a:ext uri="{0D108BD9-81ED-4DB2-BD59-A6C34878D82A}">
                    <a16:rowId xmlns:a16="http://schemas.microsoft.com/office/drawing/2014/main" val="4141504389"/>
                  </a:ext>
                </a:extLst>
              </a:tr>
              <a:tr h="178511">
                <a:tc>
                  <a:txBody>
                    <a:bodyPr/>
                    <a:lstStyle/>
                    <a:p>
                      <a:r>
                        <a:rPr lang="en-US" sz="700" dirty="0"/>
                        <a:t>7</a:t>
                      </a:r>
                      <a:endParaRPr lang="en-IN" sz="700" dirty="0"/>
                    </a:p>
                  </a:txBody>
                  <a:tcPr marL="34576" marR="34576" marT="17288" marB="17288"/>
                </a:tc>
                <a:tc>
                  <a:txBody>
                    <a:bodyPr/>
                    <a:lstStyle/>
                    <a:p>
                      <a:r>
                        <a:rPr lang="en-US" sz="700" dirty="0"/>
                        <a:t>21</a:t>
                      </a:r>
                      <a:endParaRPr lang="en-IN" sz="700" dirty="0"/>
                    </a:p>
                  </a:txBody>
                  <a:tcPr marL="34576" marR="34576" marT="17288" marB="17288"/>
                </a:tc>
                <a:tc>
                  <a:txBody>
                    <a:bodyPr/>
                    <a:lstStyle/>
                    <a:p>
                      <a:r>
                        <a:rPr lang="en-US" sz="700" dirty="0"/>
                        <a:t>30</a:t>
                      </a:r>
                      <a:endParaRPr lang="en-IN" sz="700" dirty="0"/>
                    </a:p>
                  </a:txBody>
                  <a:tcPr marL="34576" marR="34576" marT="17288" marB="17288"/>
                </a:tc>
                <a:extLst>
                  <a:ext uri="{0D108BD9-81ED-4DB2-BD59-A6C34878D82A}">
                    <a16:rowId xmlns:a16="http://schemas.microsoft.com/office/drawing/2014/main" val="4178760249"/>
                  </a:ext>
                </a:extLst>
              </a:tr>
              <a:tr h="178511">
                <a:tc>
                  <a:txBody>
                    <a:bodyPr/>
                    <a:lstStyle/>
                    <a:p>
                      <a:r>
                        <a:rPr lang="en-US" sz="700" dirty="0"/>
                        <a:t>9</a:t>
                      </a:r>
                      <a:endParaRPr lang="en-IN" sz="700" dirty="0"/>
                    </a:p>
                  </a:txBody>
                  <a:tcPr marL="34576" marR="34576" marT="17288" marB="17288"/>
                </a:tc>
                <a:tc>
                  <a:txBody>
                    <a:bodyPr/>
                    <a:lstStyle/>
                    <a:p>
                      <a:r>
                        <a:rPr lang="en-US" sz="700" dirty="0"/>
                        <a:t>22</a:t>
                      </a:r>
                      <a:endParaRPr lang="en-IN" sz="700" dirty="0"/>
                    </a:p>
                  </a:txBody>
                  <a:tcPr marL="34576" marR="34576" marT="17288" marB="17288"/>
                </a:tc>
                <a:tc>
                  <a:txBody>
                    <a:bodyPr/>
                    <a:lstStyle/>
                    <a:p>
                      <a:r>
                        <a:rPr lang="en-US" sz="700" dirty="0"/>
                        <a:t>6</a:t>
                      </a:r>
                      <a:endParaRPr lang="en-IN" sz="700" dirty="0"/>
                    </a:p>
                  </a:txBody>
                  <a:tcPr marL="34576" marR="34576" marT="17288" marB="17288"/>
                </a:tc>
                <a:extLst>
                  <a:ext uri="{0D108BD9-81ED-4DB2-BD59-A6C34878D82A}">
                    <a16:rowId xmlns:a16="http://schemas.microsoft.com/office/drawing/2014/main" val="4119848875"/>
                  </a:ext>
                </a:extLst>
              </a:tr>
            </a:tbl>
          </a:graphicData>
        </a:graphic>
      </p:graphicFrame>
      <p:sp>
        <p:nvSpPr>
          <p:cNvPr id="5" name="TextBox 4">
            <a:extLst>
              <a:ext uri="{FF2B5EF4-FFF2-40B4-BE49-F238E27FC236}">
                <a16:creationId xmlns:a16="http://schemas.microsoft.com/office/drawing/2014/main" id="{55C8E211-D250-45E9-A866-8F420593BEFB}"/>
              </a:ext>
            </a:extLst>
          </p:cNvPr>
          <p:cNvSpPr txBox="1"/>
          <p:nvPr/>
        </p:nvSpPr>
        <p:spPr>
          <a:xfrm>
            <a:off x="516935" y="892175"/>
            <a:ext cx="3242735" cy="230832"/>
          </a:xfrm>
          <a:prstGeom prst="rect">
            <a:avLst/>
          </a:prstGeom>
          <a:noFill/>
        </p:spPr>
        <p:txBody>
          <a:bodyPr wrap="square" rtlCol="0">
            <a:spAutoFit/>
          </a:bodyPr>
          <a:lstStyle/>
          <a:p>
            <a:r>
              <a:rPr lang="en-US" sz="900" dirty="0"/>
              <a:t>Suppose original observation Table is : </a:t>
            </a:r>
            <a:endParaRPr lang="en-IN" sz="900" dirty="0"/>
          </a:p>
        </p:txBody>
      </p:sp>
    </p:spTree>
    <p:extLst>
      <p:ext uri="{BB962C8B-B14F-4D97-AF65-F5344CB8AC3E}">
        <p14:creationId xmlns:p14="http://schemas.microsoft.com/office/powerpoint/2010/main" val="2586156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B879-4298-42DD-AB0C-1B632AC03450}"/>
              </a:ext>
            </a:extLst>
          </p:cNvPr>
          <p:cNvSpPr>
            <a:spLocks noGrp="1"/>
          </p:cNvSpPr>
          <p:nvPr>
            <p:ph type="title"/>
          </p:nvPr>
        </p:nvSpPr>
        <p:spPr>
          <a:xfrm>
            <a:off x="95300" y="72527"/>
            <a:ext cx="4419498" cy="215444"/>
          </a:xfrm>
        </p:spPr>
        <p:txBody>
          <a:bodyPr/>
          <a:lstStyle/>
          <a:p>
            <a:r>
              <a:rPr lang="en-US" dirty="0"/>
              <a:t>Rank Table</a:t>
            </a:r>
            <a:endParaRPr lang="en-IN" dirty="0"/>
          </a:p>
        </p:txBody>
      </p:sp>
      <p:sp>
        <p:nvSpPr>
          <p:cNvPr id="3" name="Content Placeholder 2">
            <a:extLst>
              <a:ext uri="{FF2B5EF4-FFF2-40B4-BE49-F238E27FC236}">
                <a16:creationId xmlns:a16="http://schemas.microsoft.com/office/drawing/2014/main" id="{6FC3F609-E7EB-4E2B-9342-E9D0D7E7B08B}"/>
              </a:ext>
            </a:extLst>
          </p:cNvPr>
          <p:cNvSpPr>
            <a:spLocks noGrp="1"/>
          </p:cNvSpPr>
          <p:nvPr>
            <p:ph idx="1"/>
          </p:nvPr>
        </p:nvSpPr>
        <p:spPr>
          <a:xfrm>
            <a:off x="548463" y="815975"/>
            <a:ext cx="3478047" cy="477054"/>
          </a:xfrm>
        </p:spPr>
        <p:txBody>
          <a:bodyPr/>
          <a:lstStyle/>
          <a:p>
            <a:r>
              <a:rPr lang="en-IN" sz="1000" dirty="0">
                <a:latin typeface="+mn-lt"/>
              </a:rPr>
              <a:t>Convert Each entry in the table to its rank</a:t>
            </a:r>
          </a:p>
          <a:p>
            <a:endParaRPr lang="en-US" dirty="0"/>
          </a:p>
        </p:txBody>
      </p:sp>
      <p:graphicFrame>
        <p:nvGraphicFramePr>
          <p:cNvPr id="4" name="Table 4">
            <a:extLst>
              <a:ext uri="{FF2B5EF4-FFF2-40B4-BE49-F238E27FC236}">
                <a16:creationId xmlns:a16="http://schemas.microsoft.com/office/drawing/2014/main" id="{12A54889-60FC-4D85-BDFD-0C9D678CA342}"/>
              </a:ext>
            </a:extLst>
          </p:cNvPr>
          <p:cNvGraphicFramePr>
            <a:graphicFrameLocks/>
          </p:cNvGraphicFramePr>
          <p:nvPr>
            <p:extLst>
              <p:ext uri="{D42A27DB-BD31-4B8C-83A1-F6EECF244321}">
                <p14:modId xmlns:p14="http://schemas.microsoft.com/office/powerpoint/2010/main" val="1498143618"/>
              </p:ext>
            </p:extLst>
          </p:nvPr>
        </p:nvGraphicFramePr>
        <p:xfrm>
          <a:off x="548463" y="1357581"/>
          <a:ext cx="3509187" cy="1134791"/>
        </p:xfrm>
        <a:graphic>
          <a:graphicData uri="http://schemas.openxmlformats.org/drawingml/2006/table">
            <a:tbl>
              <a:tblPr firstRow="1" bandRow="1">
                <a:tableStyleId>{5C22544A-7EE6-4342-B048-85BDC9FD1C3A}</a:tableStyleId>
              </a:tblPr>
              <a:tblGrid>
                <a:gridCol w="1169729">
                  <a:extLst>
                    <a:ext uri="{9D8B030D-6E8A-4147-A177-3AD203B41FA5}">
                      <a16:colId xmlns:a16="http://schemas.microsoft.com/office/drawing/2014/main" val="1949793201"/>
                    </a:ext>
                  </a:extLst>
                </a:gridCol>
                <a:gridCol w="1169729">
                  <a:extLst>
                    <a:ext uri="{9D8B030D-6E8A-4147-A177-3AD203B41FA5}">
                      <a16:colId xmlns:a16="http://schemas.microsoft.com/office/drawing/2014/main" val="2731889119"/>
                    </a:ext>
                  </a:extLst>
                </a:gridCol>
                <a:gridCol w="1169729">
                  <a:extLst>
                    <a:ext uri="{9D8B030D-6E8A-4147-A177-3AD203B41FA5}">
                      <a16:colId xmlns:a16="http://schemas.microsoft.com/office/drawing/2014/main" val="385792795"/>
                    </a:ext>
                  </a:extLst>
                </a:gridCol>
              </a:tblGrid>
              <a:tr h="162113">
                <a:tc>
                  <a:txBody>
                    <a:bodyPr/>
                    <a:lstStyle/>
                    <a:p>
                      <a:r>
                        <a:rPr lang="en-US" sz="700" dirty="0"/>
                        <a:t>Group 1</a:t>
                      </a:r>
                      <a:endParaRPr lang="en-IN" sz="700" dirty="0"/>
                    </a:p>
                  </a:txBody>
                  <a:tcPr marL="34576" marR="34576" marT="17288" marB="17288"/>
                </a:tc>
                <a:tc>
                  <a:txBody>
                    <a:bodyPr/>
                    <a:lstStyle/>
                    <a:p>
                      <a:r>
                        <a:rPr lang="en-US" sz="700" dirty="0"/>
                        <a:t>Group 2</a:t>
                      </a:r>
                      <a:endParaRPr lang="en-IN" sz="700" dirty="0"/>
                    </a:p>
                  </a:txBody>
                  <a:tcPr marL="34576" marR="34576" marT="17288" marB="17288"/>
                </a:tc>
                <a:tc>
                  <a:txBody>
                    <a:bodyPr/>
                    <a:lstStyle/>
                    <a:p>
                      <a:r>
                        <a:rPr lang="en-US" sz="700" dirty="0"/>
                        <a:t>Group 3</a:t>
                      </a:r>
                    </a:p>
                  </a:txBody>
                  <a:tcPr marL="34576" marR="34576" marT="17288" marB="17288"/>
                </a:tc>
                <a:extLst>
                  <a:ext uri="{0D108BD9-81ED-4DB2-BD59-A6C34878D82A}">
                    <a16:rowId xmlns:a16="http://schemas.microsoft.com/office/drawing/2014/main" val="3851672161"/>
                  </a:ext>
                </a:extLst>
              </a:tr>
              <a:tr h="162113">
                <a:tc>
                  <a:txBody>
                    <a:bodyPr/>
                    <a:lstStyle/>
                    <a:p>
                      <a:r>
                        <a:rPr lang="en-US" sz="700" dirty="0"/>
                        <a:t>14</a:t>
                      </a:r>
                      <a:endParaRPr lang="en-IN" sz="700" dirty="0"/>
                    </a:p>
                  </a:txBody>
                  <a:tcPr marL="34576" marR="34576" marT="17288" marB="17288"/>
                </a:tc>
                <a:tc>
                  <a:txBody>
                    <a:bodyPr/>
                    <a:lstStyle/>
                    <a:p>
                      <a:r>
                        <a:rPr lang="en-US" sz="700" dirty="0"/>
                        <a:t>10</a:t>
                      </a:r>
                      <a:endParaRPr lang="en-IN" sz="700" dirty="0"/>
                    </a:p>
                  </a:txBody>
                  <a:tcPr marL="34576" marR="34576" marT="17288" marB="17288"/>
                </a:tc>
                <a:tc>
                  <a:txBody>
                    <a:bodyPr/>
                    <a:lstStyle/>
                    <a:p>
                      <a:r>
                        <a:rPr lang="en-US" sz="700" dirty="0"/>
                        <a:t>17</a:t>
                      </a:r>
                      <a:endParaRPr lang="en-IN" sz="700" dirty="0"/>
                    </a:p>
                  </a:txBody>
                  <a:tcPr marL="34576" marR="34576" marT="17288" marB="17288"/>
                </a:tc>
                <a:extLst>
                  <a:ext uri="{0D108BD9-81ED-4DB2-BD59-A6C34878D82A}">
                    <a16:rowId xmlns:a16="http://schemas.microsoft.com/office/drawing/2014/main" val="1672137896"/>
                  </a:ext>
                </a:extLst>
              </a:tr>
              <a:tr h="162113">
                <a:tc>
                  <a:txBody>
                    <a:bodyPr/>
                    <a:lstStyle/>
                    <a:p>
                      <a:r>
                        <a:rPr lang="en-US" sz="700" dirty="0"/>
                        <a:t>1</a:t>
                      </a:r>
                      <a:endParaRPr lang="en-IN" sz="700" dirty="0"/>
                    </a:p>
                  </a:txBody>
                  <a:tcPr marL="34576" marR="34576" marT="17288" marB="17288"/>
                </a:tc>
                <a:tc>
                  <a:txBody>
                    <a:bodyPr/>
                    <a:lstStyle/>
                    <a:p>
                      <a:r>
                        <a:rPr lang="en-US" sz="700" dirty="0"/>
                        <a:t>6</a:t>
                      </a:r>
                      <a:endParaRPr lang="en-IN" sz="700" dirty="0"/>
                    </a:p>
                  </a:txBody>
                  <a:tcPr marL="34576" marR="34576" marT="17288" marB="17288"/>
                </a:tc>
                <a:tc>
                  <a:txBody>
                    <a:bodyPr/>
                    <a:lstStyle/>
                    <a:p>
                      <a:r>
                        <a:rPr lang="en-US" sz="700" dirty="0"/>
                        <a:t>16</a:t>
                      </a:r>
                      <a:endParaRPr lang="en-IN" sz="700" dirty="0"/>
                    </a:p>
                  </a:txBody>
                  <a:tcPr marL="34576" marR="34576" marT="17288" marB="17288"/>
                </a:tc>
                <a:extLst>
                  <a:ext uri="{0D108BD9-81ED-4DB2-BD59-A6C34878D82A}">
                    <a16:rowId xmlns:a16="http://schemas.microsoft.com/office/drawing/2014/main" val="3233213567"/>
                  </a:ext>
                </a:extLst>
              </a:tr>
              <a:tr h="162113">
                <a:tc>
                  <a:txBody>
                    <a:bodyPr/>
                    <a:lstStyle/>
                    <a:p>
                      <a:r>
                        <a:rPr lang="en-US" sz="700" dirty="0"/>
                        <a:t>3</a:t>
                      </a:r>
                      <a:endParaRPr lang="en-IN" sz="700" dirty="0"/>
                    </a:p>
                  </a:txBody>
                  <a:tcPr marL="34576" marR="34576" marT="17288" marB="17288"/>
                </a:tc>
                <a:tc>
                  <a:txBody>
                    <a:bodyPr/>
                    <a:lstStyle/>
                    <a:p>
                      <a:r>
                        <a:rPr lang="en-US" sz="700" dirty="0"/>
                        <a:t>8</a:t>
                      </a:r>
                      <a:endParaRPr lang="en-IN" sz="700" dirty="0"/>
                    </a:p>
                  </a:txBody>
                  <a:tcPr marL="34576" marR="34576" marT="17288" marB="17288"/>
                </a:tc>
                <a:tc>
                  <a:txBody>
                    <a:bodyPr/>
                    <a:lstStyle/>
                    <a:p>
                      <a:r>
                        <a:rPr lang="en-US" sz="700" dirty="0"/>
                        <a:t>2</a:t>
                      </a:r>
                      <a:endParaRPr lang="en-IN" sz="700" dirty="0"/>
                    </a:p>
                  </a:txBody>
                  <a:tcPr marL="34576" marR="34576" marT="17288" marB="17288"/>
                </a:tc>
                <a:extLst>
                  <a:ext uri="{0D108BD9-81ED-4DB2-BD59-A6C34878D82A}">
                    <a16:rowId xmlns:a16="http://schemas.microsoft.com/office/drawing/2014/main" val="3565731620"/>
                  </a:ext>
                </a:extLst>
              </a:tr>
              <a:tr h="162113">
                <a:tc>
                  <a:txBody>
                    <a:bodyPr/>
                    <a:lstStyle/>
                    <a:p>
                      <a:r>
                        <a:rPr lang="en-US" sz="700" dirty="0"/>
                        <a:t>9</a:t>
                      </a:r>
                      <a:endParaRPr lang="en-IN" sz="700" dirty="0"/>
                    </a:p>
                  </a:txBody>
                  <a:tcPr marL="34576" marR="34576" marT="17288" marB="17288"/>
                </a:tc>
                <a:tc>
                  <a:txBody>
                    <a:bodyPr/>
                    <a:lstStyle/>
                    <a:p>
                      <a:r>
                        <a:rPr lang="en-US" sz="700" dirty="0"/>
                        <a:t>18</a:t>
                      </a:r>
                      <a:endParaRPr lang="en-IN" sz="700" dirty="0"/>
                    </a:p>
                  </a:txBody>
                  <a:tcPr marL="34576" marR="34576" marT="17288" marB="17288"/>
                </a:tc>
                <a:tc>
                  <a:txBody>
                    <a:bodyPr/>
                    <a:lstStyle/>
                    <a:p>
                      <a:r>
                        <a:rPr lang="en-US" sz="700" dirty="0"/>
                        <a:t>13</a:t>
                      </a:r>
                      <a:endParaRPr lang="en-IN" sz="700" dirty="0"/>
                    </a:p>
                  </a:txBody>
                  <a:tcPr marL="34576" marR="34576" marT="17288" marB="17288"/>
                </a:tc>
                <a:extLst>
                  <a:ext uri="{0D108BD9-81ED-4DB2-BD59-A6C34878D82A}">
                    <a16:rowId xmlns:a16="http://schemas.microsoft.com/office/drawing/2014/main" val="4141504389"/>
                  </a:ext>
                </a:extLst>
              </a:tr>
              <a:tr h="162113">
                <a:tc>
                  <a:txBody>
                    <a:bodyPr/>
                    <a:lstStyle/>
                    <a:p>
                      <a:r>
                        <a:rPr lang="en-US" sz="700" dirty="0"/>
                        <a:t>5</a:t>
                      </a:r>
                      <a:endParaRPr lang="en-IN" sz="700" dirty="0"/>
                    </a:p>
                  </a:txBody>
                  <a:tcPr marL="34576" marR="34576" marT="17288" marB="17288"/>
                </a:tc>
                <a:tc>
                  <a:txBody>
                    <a:bodyPr/>
                    <a:lstStyle/>
                    <a:p>
                      <a:r>
                        <a:rPr lang="en-US" sz="700" dirty="0"/>
                        <a:t>11</a:t>
                      </a:r>
                      <a:endParaRPr lang="en-IN" sz="700" dirty="0"/>
                    </a:p>
                  </a:txBody>
                  <a:tcPr marL="34576" marR="34576" marT="17288" marB="17288"/>
                </a:tc>
                <a:tc>
                  <a:txBody>
                    <a:bodyPr/>
                    <a:lstStyle/>
                    <a:p>
                      <a:r>
                        <a:rPr lang="en-US" sz="700" dirty="0"/>
                        <a:t>15</a:t>
                      </a:r>
                      <a:endParaRPr lang="en-IN" sz="700" dirty="0"/>
                    </a:p>
                  </a:txBody>
                  <a:tcPr marL="34576" marR="34576" marT="17288" marB="17288"/>
                </a:tc>
                <a:extLst>
                  <a:ext uri="{0D108BD9-81ED-4DB2-BD59-A6C34878D82A}">
                    <a16:rowId xmlns:a16="http://schemas.microsoft.com/office/drawing/2014/main" val="4178760249"/>
                  </a:ext>
                </a:extLst>
              </a:tr>
              <a:tr h="162113">
                <a:tc>
                  <a:txBody>
                    <a:bodyPr/>
                    <a:lstStyle/>
                    <a:p>
                      <a:r>
                        <a:rPr lang="en-US" sz="700" dirty="0"/>
                        <a:t>7</a:t>
                      </a:r>
                      <a:endParaRPr lang="en-IN" sz="700" dirty="0"/>
                    </a:p>
                  </a:txBody>
                  <a:tcPr marL="34576" marR="34576" marT="17288" marB="17288"/>
                </a:tc>
                <a:tc>
                  <a:txBody>
                    <a:bodyPr/>
                    <a:lstStyle/>
                    <a:p>
                      <a:r>
                        <a:rPr lang="en-US" sz="700" dirty="0"/>
                        <a:t>12</a:t>
                      </a:r>
                      <a:endParaRPr lang="en-IN" sz="700" dirty="0"/>
                    </a:p>
                  </a:txBody>
                  <a:tcPr marL="34576" marR="34576" marT="17288" marB="17288"/>
                </a:tc>
                <a:tc>
                  <a:txBody>
                    <a:bodyPr/>
                    <a:lstStyle/>
                    <a:p>
                      <a:r>
                        <a:rPr lang="en-US" sz="700" dirty="0"/>
                        <a:t>4</a:t>
                      </a:r>
                      <a:endParaRPr lang="en-IN" sz="700" dirty="0"/>
                    </a:p>
                  </a:txBody>
                  <a:tcPr marL="34576" marR="34576" marT="17288" marB="17288"/>
                </a:tc>
                <a:extLst>
                  <a:ext uri="{0D108BD9-81ED-4DB2-BD59-A6C34878D82A}">
                    <a16:rowId xmlns:a16="http://schemas.microsoft.com/office/drawing/2014/main" val="4119848875"/>
                  </a:ext>
                </a:extLst>
              </a:tr>
            </a:tbl>
          </a:graphicData>
        </a:graphic>
      </p:graphicFrame>
    </p:spTree>
    <p:extLst>
      <p:ext uri="{BB962C8B-B14F-4D97-AF65-F5344CB8AC3E}">
        <p14:creationId xmlns:p14="http://schemas.microsoft.com/office/powerpoint/2010/main" val="1960175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B1E13C6-6F56-4F07-8EB7-AEF719EAB060}"/>
              </a:ext>
            </a:extLst>
          </p:cNvPr>
          <p:cNvGraphicFramePr>
            <a:graphicFrameLocks/>
          </p:cNvGraphicFramePr>
          <p:nvPr>
            <p:extLst>
              <p:ext uri="{D42A27DB-BD31-4B8C-83A1-F6EECF244321}">
                <p14:modId xmlns:p14="http://schemas.microsoft.com/office/powerpoint/2010/main" val="4031355519"/>
              </p:ext>
            </p:extLst>
          </p:nvPr>
        </p:nvGraphicFramePr>
        <p:xfrm>
          <a:off x="400050" y="1273175"/>
          <a:ext cx="3656280" cy="1303434"/>
        </p:xfrm>
        <a:graphic>
          <a:graphicData uri="http://schemas.openxmlformats.org/drawingml/2006/table">
            <a:tbl>
              <a:tblPr firstRow="1" bandRow="1">
                <a:tableStyleId>{5C22544A-7EE6-4342-B048-85BDC9FD1C3A}</a:tableStyleId>
              </a:tblPr>
              <a:tblGrid>
                <a:gridCol w="914070">
                  <a:extLst>
                    <a:ext uri="{9D8B030D-6E8A-4147-A177-3AD203B41FA5}">
                      <a16:colId xmlns:a16="http://schemas.microsoft.com/office/drawing/2014/main" val="4039147822"/>
                    </a:ext>
                  </a:extLst>
                </a:gridCol>
                <a:gridCol w="914070">
                  <a:extLst>
                    <a:ext uri="{9D8B030D-6E8A-4147-A177-3AD203B41FA5}">
                      <a16:colId xmlns:a16="http://schemas.microsoft.com/office/drawing/2014/main" val="1949793201"/>
                    </a:ext>
                  </a:extLst>
                </a:gridCol>
                <a:gridCol w="914070">
                  <a:extLst>
                    <a:ext uri="{9D8B030D-6E8A-4147-A177-3AD203B41FA5}">
                      <a16:colId xmlns:a16="http://schemas.microsoft.com/office/drawing/2014/main" val="2731889119"/>
                    </a:ext>
                  </a:extLst>
                </a:gridCol>
                <a:gridCol w="914070">
                  <a:extLst>
                    <a:ext uri="{9D8B030D-6E8A-4147-A177-3AD203B41FA5}">
                      <a16:colId xmlns:a16="http://schemas.microsoft.com/office/drawing/2014/main" val="385792795"/>
                    </a:ext>
                  </a:extLst>
                </a:gridCol>
              </a:tblGrid>
              <a:tr h="144826">
                <a:tc>
                  <a:txBody>
                    <a:bodyPr/>
                    <a:lstStyle/>
                    <a:p>
                      <a:endParaRPr lang="en-IN" sz="700" dirty="0"/>
                    </a:p>
                  </a:txBody>
                  <a:tcPr marL="34576" marR="34576" marT="17288" marB="17288"/>
                </a:tc>
                <a:tc>
                  <a:txBody>
                    <a:bodyPr/>
                    <a:lstStyle/>
                    <a:p>
                      <a:r>
                        <a:rPr lang="en-US" sz="700" dirty="0"/>
                        <a:t>Group 1</a:t>
                      </a:r>
                      <a:endParaRPr lang="en-IN" sz="700" dirty="0"/>
                    </a:p>
                  </a:txBody>
                  <a:tcPr marL="34576" marR="34576" marT="17288" marB="17288"/>
                </a:tc>
                <a:tc>
                  <a:txBody>
                    <a:bodyPr/>
                    <a:lstStyle/>
                    <a:p>
                      <a:r>
                        <a:rPr lang="en-US" sz="700" dirty="0"/>
                        <a:t>Group 2</a:t>
                      </a:r>
                      <a:endParaRPr lang="en-IN" sz="700" dirty="0"/>
                    </a:p>
                  </a:txBody>
                  <a:tcPr marL="34576" marR="34576" marT="17288" marB="17288"/>
                </a:tc>
                <a:tc>
                  <a:txBody>
                    <a:bodyPr/>
                    <a:lstStyle/>
                    <a:p>
                      <a:r>
                        <a:rPr lang="en-US" sz="700" dirty="0"/>
                        <a:t>Group 3</a:t>
                      </a:r>
                    </a:p>
                  </a:txBody>
                  <a:tcPr marL="34576" marR="34576" marT="17288" marB="17288"/>
                </a:tc>
                <a:extLst>
                  <a:ext uri="{0D108BD9-81ED-4DB2-BD59-A6C34878D82A}">
                    <a16:rowId xmlns:a16="http://schemas.microsoft.com/office/drawing/2014/main" val="3851672161"/>
                  </a:ext>
                </a:extLst>
              </a:tr>
              <a:tr h="144826">
                <a:tc>
                  <a:txBody>
                    <a:bodyPr/>
                    <a:lstStyle/>
                    <a:p>
                      <a:endParaRPr lang="en-IN" sz="700" dirty="0"/>
                    </a:p>
                  </a:txBody>
                  <a:tcPr marL="34576" marR="34576" marT="17288" marB="17288"/>
                </a:tc>
                <a:tc>
                  <a:txBody>
                    <a:bodyPr/>
                    <a:lstStyle/>
                    <a:p>
                      <a:r>
                        <a:rPr lang="en-US" sz="700" dirty="0"/>
                        <a:t>14</a:t>
                      </a:r>
                      <a:endParaRPr lang="en-IN" sz="700" dirty="0"/>
                    </a:p>
                  </a:txBody>
                  <a:tcPr marL="34576" marR="34576" marT="17288" marB="17288"/>
                </a:tc>
                <a:tc>
                  <a:txBody>
                    <a:bodyPr/>
                    <a:lstStyle/>
                    <a:p>
                      <a:r>
                        <a:rPr lang="en-US" sz="700" dirty="0"/>
                        <a:t>10</a:t>
                      </a:r>
                      <a:endParaRPr lang="en-IN" sz="700" dirty="0"/>
                    </a:p>
                  </a:txBody>
                  <a:tcPr marL="34576" marR="34576" marT="17288" marB="17288"/>
                </a:tc>
                <a:tc>
                  <a:txBody>
                    <a:bodyPr/>
                    <a:lstStyle/>
                    <a:p>
                      <a:r>
                        <a:rPr lang="en-US" sz="700" dirty="0"/>
                        <a:t>17</a:t>
                      </a:r>
                      <a:endParaRPr lang="en-IN" sz="700" dirty="0"/>
                    </a:p>
                  </a:txBody>
                  <a:tcPr marL="34576" marR="34576" marT="17288" marB="17288"/>
                </a:tc>
                <a:extLst>
                  <a:ext uri="{0D108BD9-81ED-4DB2-BD59-A6C34878D82A}">
                    <a16:rowId xmlns:a16="http://schemas.microsoft.com/office/drawing/2014/main" val="1672137896"/>
                  </a:ext>
                </a:extLst>
              </a:tr>
              <a:tr h="144826">
                <a:tc>
                  <a:txBody>
                    <a:bodyPr/>
                    <a:lstStyle/>
                    <a:p>
                      <a:endParaRPr lang="en-IN" sz="700" dirty="0"/>
                    </a:p>
                  </a:txBody>
                  <a:tcPr marL="34576" marR="34576" marT="17288" marB="17288"/>
                </a:tc>
                <a:tc>
                  <a:txBody>
                    <a:bodyPr/>
                    <a:lstStyle/>
                    <a:p>
                      <a:r>
                        <a:rPr lang="en-US" sz="700" dirty="0"/>
                        <a:t>1</a:t>
                      </a:r>
                      <a:endParaRPr lang="en-IN" sz="700" dirty="0"/>
                    </a:p>
                  </a:txBody>
                  <a:tcPr marL="34576" marR="34576" marT="17288" marB="17288"/>
                </a:tc>
                <a:tc>
                  <a:txBody>
                    <a:bodyPr/>
                    <a:lstStyle/>
                    <a:p>
                      <a:r>
                        <a:rPr lang="en-US" sz="700" dirty="0"/>
                        <a:t>6</a:t>
                      </a:r>
                      <a:endParaRPr lang="en-IN" sz="700" dirty="0"/>
                    </a:p>
                  </a:txBody>
                  <a:tcPr marL="34576" marR="34576" marT="17288" marB="17288"/>
                </a:tc>
                <a:tc>
                  <a:txBody>
                    <a:bodyPr/>
                    <a:lstStyle/>
                    <a:p>
                      <a:r>
                        <a:rPr lang="en-US" sz="700" dirty="0"/>
                        <a:t>16</a:t>
                      </a:r>
                      <a:endParaRPr lang="en-IN" sz="700" dirty="0"/>
                    </a:p>
                  </a:txBody>
                  <a:tcPr marL="34576" marR="34576" marT="17288" marB="17288"/>
                </a:tc>
                <a:extLst>
                  <a:ext uri="{0D108BD9-81ED-4DB2-BD59-A6C34878D82A}">
                    <a16:rowId xmlns:a16="http://schemas.microsoft.com/office/drawing/2014/main" val="3233213567"/>
                  </a:ext>
                </a:extLst>
              </a:tr>
              <a:tr h="144826">
                <a:tc>
                  <a:txBody>
                    <a:bodyPr/>
                    <a:lstStyle/>
                    <a:p>
                      <a:endParaRPr lang="en-IN" sz="700" dirty="0"/>
                    </a:p>
                  </a:txBody>
                  <a:tcPr marL="34576" marR="34576" marT="17288" marB="17288"/>
                </a:tc>
                <a:tc>
                  <a:txBody>
                    <a:bodyPr/>
                    <a:lstStyle/>
                    <a:p>
                      <a:r>
                        <a:rPr lang="en-US" sz="700" dirty="0"/>
                        <a:t>3</a:t>
                      </a:r>
                      <a:endParaRPr lang="en-IN" sz="700" dirty="0"/>
                    </a:p>
                  </a:txBody>
                  <a:tcPr marL="34576" marR="34576" marT="17288" marB="17288"/>
                </a:tc>
                <a:tc>
                  <a:txBody>
                    <a:bodyPr/>
                    <a:lstStyle/>
                    <a:p>
                      <a:r>
                        <a:rPr lang="en-US" sz="700" dirty="0"/>
                        <a:t>8</a:t>
                      </a:r>
                      <a:endParaRPr lang="en-IN" sz="700" dirty="0"/>
                    </a:p>
                  </a:txBody>
                  <a:tcPr marL="34576" marR="34576" marT="17288" marB="17288"/>
                </a:tc>
                <a:tc>
                  <a:txBody>
                    <a:bodyPr/>
                    <a:lstStyle/>
                    <a:p>
                      <a:r>
                        <a:rPr lang="en-US" sz="700" dirty="0"/>
                        <a:t>2</a:t>
                      </a:r>
                      <a:endParaRPr lang="en-IN" sz="700" dirty="0"/>
                    </a:p>
                  </a:txBody>
                  <a:tcPr marL="34576" marR="34576" marT="17288" marB="17288"/>
                </a:tc>
                <a:extLst>
                  <a:ext uri="{0D108BD9-81ED-4DB2-BD59-A6C34878D82A}">
                    <a16:rowId xmlns:a16="http://schemas.microsoft.com/office/drawing/2014/main" val="3565731620"/>
                  </a:ext>
                </a:extLst>
              </a:tr>
              <a:tr h="144826">
                <a:tc>
                  <a:txBody>
                    <a:bodyPr/>
                    <a:lstStyle/>
                    <a:p>
                      <a:endParaRPr lang="en-IN" sz="700" dirty="0"/>
                    </a:p>
                  </a:txBody>
                  <a:tcPr marL="34576" marR="34576" marT="17288" marB="17288"/>
                </a:tc>
                <a:tc>
                  <a:txBody>
                    <a:bodyPr/>
                    <a:lstStyle/>
                    <a:p>
                      <a:r>
                        <a:rPr lang="en-US" sz="700" dirty="0"/>
                        <a:t>9</a:t>
                      </a:r>
                      <a:endParaRPr lang="en-IN" sz="700" dirty="0"/>
                    </a:p>
                  </a:txBody>
                  <a:tcPr marL="34576" marR="34576" marT="17288" marB="17288"/>
                </a:tc>
                <a:tc>
                  <a:txBody>
                    <a:bodyPr/>
                    <a:lstStyle/>
                    <a:p>
                      <a:r>
                        <a:rPr lang="en-US" sz="700" dirty="0"/>
                        <a:t>18</a:t>
                      </a:r>
                      <a:endParaRPr lang="en-IN" sz="700" dirty="0"/>
                    </a:p>
                  </a:txBody>
                  <a:tcPr marL="34576" marR="34576" marT="17288" marB="17288"/>
                </a:tc>
                <a:tc>
                  <a:txBody>
                    <a:bodyPr/>
                    <a:lstStyle/>
                    <a:p>
                      <a:r>
                        <a:rPr lang="en-US" sz="700" dirty="0"/>
                        <a:t>13</a:t>
                      </a:r>
                      <a:endParaRPr lang="en-IN" sz="700" dirty="0"/>
                    </a:p>
                  </a:txBody>
                  <a:tcPr marL="34576" marR="34576" marT="17288" marB="17288"/>
                </a:tc>
                <a:extLst>
                  <a:ext uri="{0D108BD9-81ED-4DB2-BD59-A6C34878D82A}">
                    <a16:rowId xmlns:a16="http://schemas.microsoft.com/office/drawing/2014/main" val="4141504389"/>
                  </a:ext>
                </a:extLst>
              </a:tr>
              <a:tr h="144826">
                <a:tc>
                  <a:txBody>
                    <a:bodyPr/>
                    <a:lstStyle/>
                    <a:p>
                      <a:endParaRPr lang="en-IN" sz="700" dirty="0"/>
                    </a:p>
                  </a:txBody>
                  <a:tcPr marL="34576" marR="34576" marT="17288" marB="17288"/>
                </a:tc>
                <a:tc>
                  <a:txBody>
                    <a:bodyPr/>
                    <a:lstStyle/>
                    <a:p>
                      <a:r>
                        <a:rPr lang="en-US" sz="700" dirty="0"/>
                        <a:t>5</a:t>
                      </a:r>
                      <a:endParaRPr lang="en-IN" sz="700" dirty="0"/>
                    </a:p>
                  </a:txBody>
                  <a:tcPr marL="34576" marR="34576" marT="17288" marB="17288"/>
                </a:tc>
                <a:tc>
                  <a:txBody>
                    <a:bodyPr/>
                    <a:lstStyle/>
                    <a:p>
                      <a:r>
                        <a:rPr lang="en-US" sz="700" dirty="0"/>
                        <a:t>11</a:t>
                      </a:r>
                      <a:endParaRPr lang="en-IN" sz="700" dirty="0"/>
                    </a:p>
                  </a:txBody>
                  <a:tcPr marL="34576" marR="34576" marT="17288" marB="17288"/>
                </a:tc>
                <a:tc>
                  <a:txBody>
                    <a:bodyPr/>
                    <a:lstStyle/>
                    <a:p>
                      <a:r>
                        <a:rPr lang="en-US" sz="700" dirty="0"/>
                        <a:t>15</a:t>
                      </a:r>
                      <a:endParaRPr lang="en-IN" sz="700" dirty="0"/>
                    </a:p>
                  </a:txBody>
                  <a:tcPr marL="34576" marR="34576" marT="17288" marB="17288"/>
                </a:tc>
                <a:extLst>
                  <a:ext uri="{0D108BD9-81ED-4DB2-BD59-A6C34878D82A}">
                    <a16:rowId xmlns:a16="http://schemas.microsoft.com/office/drawing/2014/main" val="4178760249"/>
                  </a:ext>
                </a:extLst>
              </a:tr>
              <a:tr h="144826">
                <a:tc>
                  <a:txBody>
                    <a:bodyPr/>
                    <a:lstStyle/>
                    <a:p>
                      <a:endParaRPr lang="en-IN" sz="700" dirty="0"/>
                    </a:p>
                  </a:txBody>
                  <a:tcPr marL="34576" marR="34576" marT="17288" marB="17288"/>
                </a:tc>
                <a:tc>
                  <a:txBody>
                    <a:bodyPr/>
                    <a:lstStyle/>
                    <a:p>
                      <a:r>
                        <a:rPr lang="en-US" sz="700" dirty="0"/>
                        <a:t>7</a:t>
                      </a:r>
                      <a:endParaRPr lang="en-IN" sz="700" dirty="0"/>
                    </a:p>
                  </a:txBody>
                  <a:tcPr marL="34576" marR="34576" marT="17288" marB="17288"/>
                </a:tc>
                <a:tc>
                  <a:txBody>
                    <a:bodyPr/>
                    <a:lstStyle/>
                    <a:p>
                      <a:r>
                        <a:rPr lang="en-US" sz="700" dirty="0"/>
                        <a:t>12</a:t>
                      </a:r>
                      <a:endParaRPr lang="en-IN" sz="700" dirty="0"/>
                    </a:p>
                  </a:txBody>
                  <a:tcPr marL="34576" marR="34576" marT="17288" marB="17288"/>
                </a:tc>
                <a:tc>
                  <a:txBody>
                    <a:bodyPr/>
                    <a:lstStyle/>
                    <a:p>
                      <a:r>
                        <a:rPr lang="en-US" sz="700" dirty="0"/>
                        <a:t>4</a:t>
                      </a:r>
                      <a:endParaRPr lang="en-IN" sz="700" dirty="0"/>
                    </a:p>
                  </a:txBody>
                  <a:tcPr marL="34576" marR="34576" marT="17288" marB="17288"/>
                </a:tc>
                <a:extLst>
                  <a:ext uri="{0D108BD9-81ED-4DB2-BD59-A6C34878D82A}">
                    <a16:rowId xmlns:a16="http://schemas.microsoft.com/office/drawing/2014/main" val="4119848875"/>
                  </a:ext>
                </a:extLst>
              </a:tr>
              <a:tr h="144826">
                <a:tc>
                  <a:txBody>
                    <a:bodyPr/>
                    <a:lstStyle/>
                    <a:p>
                      <a:r>
                        <a:rPr lang="en-US" sz="700" dirty="0"/>
                        <a:t>Ri</a:t>
                      </a:r>
                      <a:endParaRPr lang="en-IN" sz="700" dirty="0"/>
                    </a:p>
                  </a:txBody>
                  <a:tcPr marL="34576" marR="34576" marT="17288" marB="17288"/>
                </a:tc>
                <a:tc>
                  <a:txBody>
                    <a:bodyPr/>
                    <a:lstStyle/>
                    <a:p>
                      <a:r>
                        <a:rPr lang="en-US" sz="700" b="1" dirty="0"/>
                        <a:t>39</a:t>
                      </a:r>
                      <a:endParaRPr lang="en-IN" sz="700" b="1" dirty="0"/>
                    </a:p>
                  </a:txBody>
                  <a:tcPr marL="34576" marR="34576" marT="17288" marB="17288"/>
                </a:tc>
                <a:tc>
                  <a:txBody>
                    <a:bodyPr/>
                    <a:lstStyle/>
                    <a:p>
                      <a:r>
                        <a:rPr lang="en-US" sz="700" b="1" dirty="0"/>
                        <a:t>65</a:t>
                      </a:r>
                      <a:endParaRPr lang="en-IN" sz="700" b="1" dirty="0"/>
                    </a:p>
                  </a:txBody>
                  <a:tcPr marL="34576" marR="34576" marT="17288" marB="17288"/>
                </a:tc>
                <a:tc>
                  <a:txBody>
                    <a:bodyPr/>
                    <a:lstStyle/>
                    <a:p>
                      <a:r>
                        <a:rPr lang="en-US" sz="700" b="1" dirty="0"/>
                        <a:t>67</a:t>
                      </a:r>
                      <a:endParaRPr lang="en-IN" sz="700" b="1" dirty="0"/>
                    </a:p>
                  </a:txBody>
                  <a:tcPr marL="34576" marR="34576" marT="17288" marB="17288"/>
                </a:tc>
                <a:extLst>
                  <a:ext uri="{0D108BD9-81ED-4DB2-BD59-A6C34878D82A}">
                    <a16:rowId xmlns:a16="http://schemas.microsoft.com/office/drawing/2014/main" val="2633071496"/>
                  </a:ext>
                </a:extLst>
              </a:tr>
              <a:tr h="144826">
                <a:tc>
                  <a:txBody>
                    <a:bodyPr/>
                    <a:lstStyle/>
                    <a:p>
                      <a:r>
                        <a:rPr lang="en-US" sz="700" dirty="0" err="1"/>
                        <a:t>ni</a:t>
                      </a:r>
                      <a:endParaRPr lang="en-IN" sz="700" dirty="0"/>
                    </a:p>
                  </a:txBody>
                  <a:tcPr marL="34576" marR="34576" marT="17288" marB="17288"/>
                </a:tc>
                <a:tc>
                  <a:txBody>
                    <a:bodyPr/>
                    <a:lstStyle/>
                    <a:p>
                      <a:r>
                        <a:rPr lang="en-US" sz="700" b="1" dirty="0"/>
                        <a:t>6</a:t>
                      </a:r>
                      <a:endParaRPr lang="en-IN" sz="700" b="1" dirty="0"/>
                    </a:p>
                  </a:txBody>
                  <a:tcPr marL="34576" marR="34576" marT="17288" marB="17288"/>
                </a:tc>
                <a:tc>
                  <a:txBody>
                    <a:bodyPr/>
                    <a:lstStyle/>
                    <a:p>
                      <a:r>
                        <a:rPr lang="en-US" sz="700" b="1" dirty="0"/>
                        <a:t>6</a:t>
                      </a:r>
                      <a:endParaRPr lang="en-IN" sz="700" b="1" dirty="0"/>
                    </a:p>
                  </a:txBody>
                  <a:tcPr marL="34576" marR="34576" marT="17288" marB="17288"/>
                </a:tc>
                <a:tc>
                  <a:txBody>
                    <a:bodyPr/>
                    <a:lstStyle/>
                    <a:p>
                      <a:r>
                        <a:rPr lang="en-US" sz="700" b="1" dirty="0"/>
                        <a:t>6</a:t>
                      </a:r>
                      <a:endParaRPr lang="en-IN" sz="700" b="1" dirty="0"/>
                    </a:p>
                  </a:txBody>
                  <a:tcPr marL="34576" marR="34576" marT="17288" marB="17288"/>
                </a:tc>
                <a:extLst>
                  <a:ext uri="{0D108BD9-81ED-4DB2-BD59-A6C34878D82A}">
                    <a16:rowId xmlns:a16="http://schemas.microsoft.com/office/drawing/2014/main" val="3916280438"/>
                  </a:ext>
                </a:extLst>
              </a:tr>
            </a:tbl>
          </a:graphicData>
        </a:graphic>
      </p:graphicFrame>
      <p:sp>
        <p:nvSpPr>
          <p:cNvPr id="8" name="TextBox 7">
            <a:extLst>
              <a:ext uri="{FF2B5EF4-FFF2-40B4-BE49-F238E27FC236}">
                <a16:creationId xmlns:a16="http://schemas.microsoft.com/office/drawing/2014/main" id="{47578FB3-EED1-43BA-A1C4-89EED1361557}"/>
              </a:ext>
            </a:extLst>
          </p:cNvPr>
          <p:cNvSpPr txBox="1"/>
          <p:nvPr/>
        </p:nvSpPr>
        <p:spPr>
          <a:xfrm>
            <a:off x="323850" y="786900"/>
            <a:ext cx="2672068" cy="335605"/>
          </a:xfrm>
          <a:prstGeom prst="rect">
            <a:avLst/>
          </a:prstGeom>
          <a:noFill/>
        </p:spPr>
        <p:txBody>
          <a:bodyPr wrap="square" rtlCol="0">
            <a:spAutoFit/>
          </a:bodyPr>
          <a:lstStyle/>
          <a:p>
            <a:r>
              <a:rPr lang="en-US" sz="900" dirty="0"/>
              <a:t>Find Ri for each group </a:t>
            </a:r>
            <a:r>
              <a:rPr lang="en-US" sz="900" dirty="0" err="1"/>
              <a:t>i</a:t>
            </a:r>
            <a:endParaRPr lang="en-US" sz="900" dirty="0"/>
          </a:p>
          <a:p>
            <a:endParaRPr lang="en-IN" sz="681" dirty="0"/>
          </a:p>
        </p:txBody>
      </p:sp>
      <p:sp>
        <p:nvSpPr>
          <p:cNvPr id="4" name="Title 1">
            <a:extLst>
              <a:ext uri="{FF2B5EF4-FFF2-40B4-BE49-F238E27FC236}">
                <a16:creationId xmlns:a16="http://schemas.microsoft.com/office/drawing/2014/main" id="{31B57F78-789C-4202-BF7C-1C8FDC447C9C}"/>
              </a:ext>
            </a:extLst>
          </p:cNvPr>
          <p:cNvSpPr>
            <a:spLocks noGrp="1"/>
          </p:cNvSpPr>
          <p:nvPr>
            <p:ph type="title"/>
          </p:nvPr>
        </p:nvSpPr>
        <p:spPr>
          <a:xfrm>
            <a:off x="95300" y="72527"/>
            <a:ext cx="4419498" cy="215444"/>
          </a:xfrm>
        </p:spPr>
        <p:txBody>
          <a:bodyPr/>
          <a:lstStyle/>
          <a:p>
            <a:r>
              <a:rPr lang="en-US" dirty="0"/>
              <a:t>Rank Table</a:t>
            </a:r>
            <a:endParaRPr lang="en-IN" dirty="0"/>
          </a:p>
        </p:txBody>
      </p:sp>
    </p:spTree>
    <p:extLst>
      <p:ext uri="{BB962C8B-B14F-4D97-AF65-F5344CB8AC3E}">
        <p14:creationId xmlns:p14="http://schemas.microsoft.com/office/powerpoint/2010/main" val="544038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a:extLst>
              <a:ext uri="{FF2B5EF4-FFF2-40B4-BE49-F238E27FC236}">
                <a16:creationId xmlns:a16="http://schemas.microsoft.com/office/drawing/2014/main" id="{F672FC1B-8C14-493E-88C5-1B5C158605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873" y="660093"/>
            <a:ext cx="2351151" cy="481179"/>
          </a:xfrm>
          <a:prstGeom prst="rect">
            <a:avLst/>
          </a:prstGeom>
        </p:spPr>
      </p:pic>
      <p:pic>
        <p:nvPicPr>
          <p:cNvPr id="6" name="Picture 5" descr="A picture containing text, clock&#10;&#10;Description automatically generated">
            <a:extLst>
              <a:ext uri="{FF2B5EF4-FFF2-40B4-BE49-F238E27FC236}">
                <a16:creationId xmlns:a16="http://schemas.microsoft.com/office/drawing/2014/main" id="{D8E87DFC-1AA2-4426-9742-0C39D5D855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873" y="1249559"/>
            <a:ext cx="3414355" cy="437960"/>
          </a:xfrm>
          <a:prstGeom prst="rect">
            <a:avLst/>
          </a:prstGeom>
        </p:spPr>
      </p:pic>
      <p:sp>
        <p:nvSpPr>
          <p:cNvPr id="7" name="TextBox 6">
            <a:extLst>
              <a:ext uri="{FF2B5EF4-FFF2-40B4-BE49-F238E27FC236}">
                <a16:creationId xmlns:a16="http://schemas.microsoft.com/office/drawing/2014/main" id="{5B90A2C7-A0EF-4E4B-BF1F-0FE2EFF0D494}"/>
              </a:ext>
            </a:extLst>
          </p:cNvPr>
          <p:cNvSpPr txBox="1"/>
          <p:nvPr/>
        </p:nvSpPr>
        <p:spPr>
          <a:xfrm>
            <a:off x="506887" y="1904093"/>
            <a:ext cx="3665701" cy="507831"/>
          </a:xfrm>
          <a:prstGeom prst="rect">
            <a:avLst/>
          </a:prstGeom>
          <a:noFill/>
        </p:spPr>
        <p:txBody>
          <a:bodyPr wrap="square" rtlCol="0">
            <a:spAutoFit/>
          </a:bodyPr>
          <a:lstStyle/>
          <a:p>
            <a:r>
              <a:rPr lang="en-US" sz="900" dirty="0"/>
              <a:t>Using the Chi-square table, for alpha = 0.05 (5%) and degrees of freedom = 2, we would reject the Test if H &gt; 5.99147. Since H =2.854, we cant reject the null hypothesis at 5% significance in this case</a:t>
            </a:r>
            <a:endParaRPr lang="en-IN" sz="900" dirty="0"/>
          </a:p>
        </p:txBody>
      </p:sp>
      <p:sp>
        <p:nvSpPr>
          <p:cNvPr id="5" name="Title 1">
            <a:extLst>
              <a:ext uri="{FF2B5EF4-FFF2-40B4-BE49-F238E27FC236}">
                <a16:creationId xmlns:a16="http://schemas.microsoft.com/office/drawing/2014/main" id="{ECD85764-E94C-4998-AA1E-E58892E04BBE}"/>
              </a:ext>
            </a:extLst>
          </p:cNvPr>
          <p:cNvSpPr>
            <a:spLocks noGrp="1"/>
          </p:cNvSpPr>
          <p:nvPr>
            <p:ph type="title"/>
          </p:nvPr>
        </p:nvSpPr>
        <p:spPr>
          <a:xfrm>
            <a:off x="95300" y="72527"/>
            <a:ext cx="4419498" cy="215444"/>
          </a:xfrm>
        </p:spPr>
        <p:txBody>
          <a:bodyPr/>
          <a:lstStyle/>
          <a:p>
            <a:r>
              <a:rPr lang="en-US" dirty="0"/>
              <a:t>Test Statistic</a:t>
            </a:r>
            <a:endParaRPr lang="en-IN" dirty="0"/>
          </a:p>
        </p:txBody>
      </p:sp>
    </p:spTree>
    <p:extLst>
      <p:ext uri="{BB962C8B-B14F-4D97-AF65-F5344CB8AC3E}">
        <p14:creationId xmlns:p14="http://schemas.microsoft.com/office/powerpoint/2010/main" val="35657220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8F06-84D1-4737-A1BF-A6476648D55E}"/>
              </a:ext>
            </a:extLst>
          </p:cNvPr>
          <p:cNvSpPr>
            <a:spLocks noGrp="1"/>
          </p:cNvSpPr>
          <p:nvPr>
            <p:ph type="title"/>
          </p:nvPr>
        </p:nvSpPr>
        <p:spPr>
          <a:xfrm>
            <a:off x="95300" y="72527"/>
            <a:ext cx="4419498" cy="215444"/>
          </a:xfrm>
        </p:spPr>
        <p:txBody>
          <a:bodyPr/>
          <a:lstStyle/>
          <a:p>
            <a:r>
              <a:rPr lang="en-IN" dirty="0"/>
              <a:t>Two sample Test</a:t>
            </a:r>
            <a:endParaRPr lang="en-CA" dirty="0"/>
          </a:p>
        </p:txBody>
      </p:sp>
      <p:sp>
        <p:nvSpPr>
          <p:cNvPr id="3" name="Text Placeholder 2">
            <a:extLst>
              <a:ext uri="{FF2B5EF4-FFF2-40B4-BE49-F238E27FC236}">
                <a16:creationId xmlns:a16="http://schemas.microsoft.com/office/drawing/2014/main" id="{F9EF1431-DBF7-4265-BC09-C4792AA6E386}"/>
              </a:ext>
            </a:extLst>
          </p:cNvPr>
          <p:cNvSpPr>
            <a:spLocks noGrp="1"/>
          </p:cNvSpPr>
          <p:nvPr>
            <p:ph type="body" idx="1"/>
          </p:nvPr>
        </p:nvSpPr>
        <p:spPr>
          <a:xfrm>
            <a:off x="247615" y="815975"/>
            <a:ext cx="4114870" cy="1544525"/>
          </a:xfrm>
        </p:spPr>
        <p:txBody>
          <a:bodyPr/>
          <a:lstStyle/>
          <a:p>
            <a:pPr marL="310515" marR="119380" indent="-171450">
              <a:lnSpc>
                <a:spcPct val="102600"/>
              </a:lnSpc>
              <a:spcBef>
                <a:spcPts val="55"/>
              </a:spcBef>
              <a:buClr>
                <a:srgbClr val="3333B2"/>
              </a:buClr>
              <a:buSzPct val="72727"/>
              <a:buFont typeface="Wingdings" panose="05000000000000000000" pitchFamily="2" charset="2"/>
              <a:buChar char="q"/>
              <a:tabLst>
                <a:tab pos="288290" algn="l"/>
              </a:tabLst>
            </a:pPr>
            <a:r>
              <a:rPr lang="en-US" sz="1100" spc="-25" dirty="0">
                <a:latin typeface="+mn-lt"/>
                <a:cs typeface="Tahoma"/>
              </a:rPr>
              <a:t>Data:</a:t>
            </a:r>
            <a:r>
              <a:rPr lang="en-US" sz="1100" spc="-20" dirty="0">
                <a:latin typeface="+mn-lt"/>
                <a:cs typeface="Tahoma"/>
              </a:rPr>
              <a:t> </a:t>
            </a:r>
            <a:r>
              <a:rPr lang="en-US" spc="-55" dirty="0">
                <a:latin typeface="+mn-lt"/>
              </a:rPr>
              <a:t>T</a:t>
            </a:r>
            <a:r>
              <a:rPr lang="en-US" sz="1100" spc="-55" dirty="0">
                <a:latin typeface="+mn-lt"/>
                <a:cs typeface="Tahoma"/>
              </a:rPr>
              <a:t>wo </a:t>
            </a:r>
            <a:r>
              <a:rPr lang="en-US" sz="1100" spc="-60" dirty="0">
                <a:latin typeface="+mn-lt"/>
                <a:cs typeface="Tahoma"/>
              </a:rPr>
              <a:t>samples </a:t>
            </a:r>
            <a:r>
              <a:rPr lang="en-US" sz="1100" spc="-45" dirty="0">
                <a:latin typeface="+mn-lt"/>
                <a:cs typeface="Tahoma"/>
              </a:rPr>
              <a:t>from </a:t>
            </a:r>
            <a:r>
              <a:rPr lang="en-US" sz="1100" spc="-55" dirty="0">
                <a:latin typeface="+mn-lt"/>
                <a:cs typeface="Tahoma"/>
              </a:rPr>
              <a:t>two </a:t>
            </a:r>
            <a:r>
              <a:rPr lang="en-US" sz="1100" spc="-35" dirty="0">
                <a:latin typeface="+mn-lt"/>
                <a:cs typeface="Tahoma"/>
              </a:rPr>
              <a:t>distributions.</a:t>
            </a:r>
            <a:r>
              <a:rPr lang="en-US" sz="1100" spc="-30" dirty="0">
                <a:latin typeface="+mn-lt"/>
                <a:cs typeface="Tahoma"/>
              </a:rPr>
              <a:t> </a:t>
            </a:r>
          </a:p>
          <a:p>
            <a:pPr marL="139065" marR="119380">
              <a:lnSpc>
                <a:spcPct val="102600"/>
              </a:lnSpc>
              <a:spcBef>
                <a:spcPts val="55"/>
              </a:spcBef>
              <a:buClr>
                <a:srgbClr val="3333B2"/>
              </a:buClr>
              <a:buSzPct val="72727"/>
              <a:tabLst>
                <a:tab pos="288290" algn="l"/>
              </a:tabLst>
            </a:pPr>
            <a:r>
              <a:rPr lang="en-US" i="1" spc="-30" dirty="0">
                <a:latin typeface="+mn-lt"/>
              </a:rPr>
              <a:t>	</a:t>
            </a:r>
            <a:r>
              <a:rPr lang="en-US" i="1" spc="-25" dirty="0">
                <a:latin typeface="+mn-lt"/>
                <a:cs typeface="Arial"/>
              </a:rPr>
              <a:t>X</a:t>
            </a:r>
            <a:r>
              <a:rPr lang="en-US" i="1" spc="-25" baseline="-25000" dirty="0">
                <a:latin typeface="+mn-lt"/>
                <a:cs typeface="Arial"/>
              </a:rPr>
              <a:t>1</a:t>
            </a:r>
            <a:r>
              <a:rPr lang="en-US" i="1" spc="-25" dirty="0">
                <a:latin typeface="+mn-lt"/>
                <a:cs typeface="Arial"/>
              </a:rPr>
              <a:t>…..</a:t>
            </a:r>
            <a:r>
              <a:rPr lang="en-US" i="1" spc="-25" dirty="0" err="1">
                <a:latin typeface="+mn-lt"/>
                <a:cs typeface="Arial"/>
              </a:rPr>
              <a:t>X</a:t>
            </a:r>
            <a:r>
              <a:rPr lang="en-US" i="1" spc="-25" baseline="-25000" dirty="0" err="1">
                <a:latin typeface="+mn-lt"/>
                <a:cs typeface="Arial"/>
              </a:rPr>
              <a:t>n</a:t>
            </a:r>
            <a:r>
              <a:rPr lang="en-US" i="1" spc="-25" baseline="-25000" dirty="0">
                <a:latin typeface="+mn-lt"/>
                <a:cs typeface="Arial"/>
              </a:rPr>
              <a:t> </a:t>
            </a:r>
            <a:r>
              <a:rPr lang="en-US" spc="-25" dirty="0">
                <a:latin typeface="+mn-lt"/>
                <a:cs typeface="Arial"/>
              </a:rPr>
              <a:t>from</a:t>
            </a:r>
            <a:r>
              <a:rPr lang="en-US" sz="1900" spc="-37" baseline="-10416" dirty="0">
                <a:latin typeface="+mn-lt"/>
                <a:cs typeface="Tahoma"/>
              </a:rPr>
              <a:t> </a:t>
            </a:r>
            <a:r>
              <a:rPr lang="en-US" spc="-30" dirty="0">
                <a:latin typeface="+mn-lt"/>
                <a:cs typeface="Tahoma"/>
              </a:rPr>
              <a:t>distribution</a:t>
            </a:r>
            <a:r>
              <a:rPr lang="en-US" spc="20" dirty="0">
                <a:latin typeface="+mn-lt"/>
                <a:cs typeface="Tahoma"/>
              </a:rPr>
              <a:t> </a:t>
            </a:r>
            <a:r>
              <a:rPr lang="en-US" spc="-30" dirty="0">
                <a:latin typeface="+mn-lt"/>
                <a:cs typeface="Tahoma"/>
              </a:rPr>
              <a:t>function</a:t>
            </a:r>
            <a:r>
              <a:rPr lang="en-US" spc="25" dirty="0">
                <a:latin typeface="+mn-lt"/>
                <a:cs typeface="Tahoma"/>
              </a:rPr>
              <a:t> </a:t>
            </a:r>
            <a:r>
              <a:rPr lang="en-US" i="1" spc="-55" dirty="0">
                <a:latin typeface="+mn-lt"/>
                <a:cs typeface="Arial"/>
              </a:rPr>
              <a:t>F</a:t>
            </a:r>
            <a:r>
              <a:rPr lang="en-US" i="1" spc="15" dirty="0">
                <a:latin typeface="+mn-lt"/>
                <a:cs typeface="Arial"/>
              </a:rPr>
              <a:t> </a:t>
            </a:r>
            <a:r>
              <a:rPr lang="en-US" spc="-35" dirty="0">
                <a:latin typeface="+mn-lt"/>
                <a:cs typeface="Tahoma"/>
              </a:rPr>
              <a:t>(</a:t>
            </a:r>
            <a:r>
              <a:rPr lang="en-US" i="1" spc="-35" dirty="0">
                <a:latin typeface="+mn-lt"/>
                <a:cs typeface="Verdana"/>
              </a:rPr>
              <a:t>.</a:t>
            </a:r>
            <a:r>
              <a:rPr lang="en-US" spc="-35" dirty="0">
                <a:latin typeface="+mn-lt"/>
                <a:cs typeface="Tahoma"/>
              </a:rPr>
              <a:t>) </a:t>
            </a:r>
            <a:r>
              <a:rPr lang="en-US" spc="-30" dirty="0">
                <a:latin typeface="+mn-lt"/>
                <a:cs typeface="Tahoma"/>
              </a:rPr>
              <a:t> </a:t>
            </a:r>
            <a:r>
              <a:rPr lang="en-US" spc="-60" dirty="0">
                <a:latin typeface="+mn-lt"/>
                <a:cs typeface="Tahoma"/>
              </a:rPr>
              <a:t>and</a:t>
            </a:r>
            <a:r>
              <a:rPr lang="en-US" spc="15" dirty="0">
                <a:latin typeface="+mn-lt"/>
                <a:cs typeface="Tahoma"/>
              </a:rPr>
              <a:t> </a:t>
            </a:r>
            <a:r>
              <a:rPr lang="en-US" i="1" spc="-30" dirty="0">
                <a:latin typeface="+mn-lt"/>
                <a:cs typeface="Arial"/>
              </a:rPr>
              <a:t>Y</a:t>
            </a:r>
            <a:r>
              <a:rPr lang="en-US" i="1" spc="-30" baseline="-25000" dirty="0">
                <a:latin typeface="+mn-lt"/>
                <a:cs typeface="Arial"/>
              </a:rPr>
              <a:t>1 </a:t>
            </a:r>
            <a:r>
              <a:rPr lang="en-US" i="1" spc="-30" dirty="0">
                <a:latin typeface="+mn-lt"/>
                <a:cs typeface="Arial"/>
              </a:rPr>
              <a:t>…</a:t>
            </a:r>
            <a:r>
              <a:rPr lang="en-US" i="1" spc="-30" dirty="0" err="1">
                <a:latin typeface="+mn-lt"/>
                <a:cs typeface="Arial"/>
              </a:rPr>
              <a:t>Y</a:t>
            </a:r>
            <a:r>
              <a:rPr lang="en-US" i="1" spc="-30" baseline="-25000" dirty="0" err="1">
                <a:latin typeface="+mn-lt"/>
                <a:cs typeface="Arial"/>
              </a:rPr>
              <a:t>m</a:t>
            </a:r>
            <a:r>
              <a:rPr lang="en-US" i="1" spc="-30" baseline="-25000" dirty="0">
                <a:latin typeface="+mn-lt"/>
                <a:cs typeface="Arial"/>
              </a:rPr>
              <a:t> </a:t>
            </a:r>
            <a:r>
              <a:rPr lang="en-US" spc="-25" dirty="0">
                <a:latin typeface="+mn-lt"/>
                <a:cs typeface="Arial"/>
              </a:rPr>
              <a:t>from</a:t>
            </a:r>
            <a:r>
              <a:rPr lang="en-US" sz="1900" spc="-37" baseline="-10416" dirty="0">
                <a:latin typeface="+mn-lt"/>
                <a:cs typeface="Tahoma"/>
              </a:rPr>
              <a:t> </a:t>
            </a:r>
            <a:r>
              <a:rPr lang="en-US" spc="-30" dirty="0">
                <a:latin typeface="+mn-lt"/>
                <a:cs typeface="Tahoma"/>
              </a:rPr>
              <a:t>distribution</a:t>
            </a:r>
            <a:r>
              <a:rPr lang="en-US" spc="20" dirty="0">
                <a:latin typeface="+mn-lt"/>
                <a:cs typeface="Tahoma"/>
              </a:rPr>
              <a:t> 	</a:t>
            </a:r>
            <a:r>
              <a:rPr lang="en-US" spc="-30" dirty="0">
                <a:latin typeface="+mn-lt"/>
                <a:cs typeface="Tahoma"/>
              </a:rPr>
              <a:t>function</a:t>
            </a:r>
            <a:r>
              <a:rPr lang="en-US" spc="25" dirty="0">
                <a:latin typeface="+mn-lt"/>
                <a:cs typeface="Tahoma"/>
              </a:rPr>
              <a:t> G</a:t>
            </a:r>
            <a:r>
              <a:rPr lang="en-US" i="1" spc="15" dirty="0">
                <a:latin typeface="+mn-lt"/>
                <a:cs typeface="Arial"/>
              </a:rPr>
              <a:t> </a:t>
            </a:r>
            <a:r>
              <a:rPr lang="en-US" spc="-35" dirty="0">
                <a:latin typeface="+mn-lt"/>
                <a:cs typeface="Tahoma"/>
              </a:rPr>
              <a:t>(</a:t>
            </a:r>
            <a:r>
              <a:rPr lang="en-US" i="1" spc="-35" dirty="0">
                <a:latin typeface="+mn-lt"/>
                <a:cs typeface="Verdana"/>
              </a:rPr>
              <a:t>.</a:t>
            </a:r>
            <a:r>
              <a:rPr lang="en-US" spc="-35" dirty="0">
                <a:latin typeface="+mn-lt"/>
                <a:cs typeface="Tahoma"/>
              </a:rPr>
              <a:t>) </a:t>
            </a:r>
            <a:endParaRPr lang="en-US" i="1" spc="-395" dirty="0">
              <a:latin typeface="+mn-lt"/>
              <a:cs typeface="Lucida Sans Unicode"/>
            </a:endParaRPr>
          </a:p>
          <a:p>
            <a:pPr marL="310515" marR="119380" indent="-171450">
              <a:lnSpc>
                <a:spcPct val="102600"/>
              </a:lnSpc>
              <a:spcBef>
                <a:spcPts val="55"/>
              </a:spcBef>
              <a:buClr>
                <a:srgbClr val="3333B2"/>
              </a:buClr>
              <a:buSzPct val="72727"/>
              <a:buFont typeface="Wingdings" panose="05000000000000000000" pitchFamily="2" charset="2"/>
              <a:buChar char="q"/>
              <a:tabLst>
                <a:tab pos="288290" algn="l"/>
              </a:tabLst>
            </a:pPr>
            <a:r>
              <a:rPr lang="en-US" sz="1100" spc="-45" dirty="0">
                <a:latin typeface="+mn-lt"/>
                <a:cs typeface="Tahoma"/>
              </a:rPr>
              <a:t>Assumptions:</a:t>
            </a:r>
            <a:endParaRPr lang="en-US" sz="1100" dirty="0">
              <a:latin typeface="+mn-lt"/>
              <a:cs typeface="Tahoma"/>
            </a:endParaRPr>
          </a:p>
          <a:p>
            <a:pPr marL="427355">
              <a:lnSpc>
                <a:spcPts val="1185"/>
              </a:lnSpc>
            </a:pPr>
            <a:r>
              <a:rPr lang="en-US" sz="1000" i="1" spc="-5" dirty="0">
                <a:latin typeface="+mn-lt"/>
                <a:cs typeface="Arial"/>
              </a:rPr>
              <a:t>X</a:t>
            </a:r>
            <a:r>
              <a:rPr lang="en-US" sz="1000" i="1" spc="160" dirty="0">
                <a:latin typeface="+mn-lt"/>
                <a:cs typeface="Arial"/>
              </a:rPr>
              <a:t> </a:t>
            </a:r>
            <a:r>
              <a:rPr lang="en-US" sz="1000" spc="-50" dirty="0">
                <a:latin typeface="+mn-lt"/>
                <a:cs typeface="Tahoma"/>
              </a:rPr>
              <a:t>and</a:t>
            </a:r>
            <a:r>
              <a:rPr lang="en-US" sz="1000" spc="10" dirty="0">
                <a:latin typeface="+mn-lt"/>
                <a:cs typeface="Tahoma"/>
              </a:rPr>
              <a:t> </a:t>
            </a:r>
            <a:r>
              <a:rPr lang="en-US" sz="1000" i="1" spc="-5" dirty="0">
                <a:latin typeface="+mn-lt"/>
                <a:cs typeface="Arial"/>
              </a:rPr>
              <a:t>Y</a:t>
            </a:r>
            <a:r>
              <a:rPr lang="en-US" sz="1000" i="1" spc="215" dirty="0">
                <a:latin typeface="+mn-lt"/>
                <a:cs typeface="Arial"/>
              </a:rPr>
              <a:t> </a:t>
            </a:r>
            <a:r>
              <a:rPr lang="en-US" sz="1000" spc="-65" dirty="0">
                <a:latin typeface="+mn-lt"/>
                <a:cs typeface="Tahoma"/>
              </a:rPr>
              <a:t>are</a:t>
            </a:r>
            <a:r>
              <a:rPr lang="en-US" sz="1000" spc="10" dirty="0">
                <a:latin typeface="+mn-lt"/>
                <a:cs typeface="Tahoma"/>
              </a:rPr>
              <a:t> </a:t>
            </a:r>
            <a:r>
              <a:rPr lang="en-US" sz="1000" spc="-25" dirty="0">
                <a:latin typeface="+mn-lt"/>
                <a:cs typeface="Tahoma"/>
              </a:rPr>
              <a:t>mutually</a:t>
            </a:r>
            <a:r>
              <a:rPr lang="en-US" sz="1000" spc="15" dirty="0">
                <a:latin typeface="+mn-lt"/>
                <a:cs typeface="Tahoma"/>
              </a:rPr>
              <a:t> </a:t>
            </a:r>
            <a:r>
              <a:rPr lang="en-US" sz="1000" spc="-40" dirty="0">
                <a:latin typeface="+mn-lt"/>
                <a:cs typeface="Tahoma"/>
              </a:rPr>
              <a:t>independent.</a:t>
            </a:r>
            <a:endParaRPr lang="en-US" sz="1000" dirty="0">
              <a:latin typeface="+mn-lt"/>
              <a:cs typeface="Tahoma"/>
            </a:endParaRPr>
          </a:p>
          <a:p>
            <a:pPr marL="427355">
              <a:lnSpc>
                <a:spcPts val="1195"/>
              </a:lnSpc>
            </a:pPr>
            <a:r>
              <a:rPr lang="en-US" sz="1000" i="1" spc="-45" dirty="0">
                <a:latin typeface="+mn-lt"/>
                <a:cs typeface="Arial"/>
              </a:rPr>
              <a:t>F</a:t>
            </a:r>
            <a:r>
              <a:rPr lang="en-US" sz="1000" i="1" spc="15" dirty="0">
                <a:latin typeface="+mn-lt"/>
                <a:cs typeface="Arial"/>
              </a:rPr>
              <a:t> </a:t>
            </a:r>
            <a:r>
              <a:rPr lang="en-US" sz="1000" spc="-5" dirty="0">
                <a:latin typeface="+mn-lt"/>
                <a:cs typeface="Tahoma"/>
              </a:rPr>
              <a:t>(</a:t>
            </a:r>
            <a:r>
              <a:rPr lang="en-US" sz="1000" i="1" spc="-95" dirty="0">
                <a:latin typeface="+mn-lt"/>
                <a:cs typeface="Verdana"/>
              </a:rPr>
              <a:t>.</a:t>
            </a:r>
            <a:r>
              <a:rPr lang="en-US" sz="1000" dirty="0">
                <a:latin typeface="+mn-lt"/>
                <a:cs typeface="Tahoma"/>
              </a:rPr>
              <a:t>)</a:t>
            </a:r>
            <a:r>
              <a:rPr lang="en-US" sz="1000" spc="15" dirty="0">
                <a:latin typeface="+mn-lt"/>
                <a:cs typeface="Tahoma"/>
              </a:rPr>
              <a:t> </a:t>
            </a:r>
            <a:r>
              <a:rPr lang="en-US" sz="1000" spc="-50" dirty="0">
                <a:latin typeface="+mn-lt"/>
                <a:cs typeface="Tahoma"/>
              </a:rPr>
              <a:t>an</a:t>
            </a:r>
            <a:r>
              <a:rPr lang="en-US" sz="1000" spc="-45" dirty="0">
                <a:latin typeface="+mn-lt"/>
                <a:cs typeface="Tahoma"/>
              </a:rPr>
              <a:t>d</a:t>
            </a:r>
            <a:r>
              <a:rPr lang="en-US" sz="1000" spc="15" dirty="0">
                <a:latin typeface="+mn-lt"/>
                <a:cs typeface="Tahoma"/>
              </a:rPr>
              <a:t> </a:t>
            </a:r>
            <a:r>
              <a:rPr lang="en-US" sz="1000" i="1" spc="-114" dirty="0">
                <a:latin typeface="+mn-lt"/>
                <a:cs typeface="Arial"/>
              </a:rPr>
              <a:t>G</a:t>
            </a:r>
            <a:r>
              <a:rPr lang="en-US" sz="1000" i="1" spc="-25" dirty="0">
                <a:latin typeface="+mn-lt"/>
                <a:cs typeface="Arial"/>
              </a:rPr>
              <a:t> </a:t>
            </a:r>
            <a:r>
              <a:rPr lang="en-US" sz="1000" spc="-5" dirty="0">
                <a:latin typeface="+mn-lt"/>
                <a:cs typeface="Tahoma"/>
              </a:rPr>
              <a:t>(</a:t>
            </a:r>
            <a:r>
              <a:rPr lang="en-US" sz="1000" i="1" spc="-95" dirty="0">
                <a:latin typeface="+mn-lt"/>
                <a:cs typeface="Verdana"/>
              </a:rPr>
              <a:t>.</a:t>
            </a:r>
            <a:r>
              <a:rPr lang="en-US" sz="1000" dirty="0">
                <a:latin typeface="+mn-lt"/>
                <a:cs typeface="Tahoma"/>
              </a:rPr>
              <a:t>)</a:t>
            </a:r>
            <a:r>
              <a:rPr lang="en-US" sz="1000" spc="15" dirty="0">
                <a:latin typeface="+mn-lt"/>
                <a:cs typeface="Tahoma"/>
              </a:rPr>
              <a:t> </a:t>
            </a:r>
            <a:r>
              <a:rPr lang="en-US" sz="1000" spc="-80" dirty="0">
                <a:latin typeface="+mn-lt"/>
                <a:cs typeface="Tahoma"/>
              </a:rPr>
              <a:t>a</a:t>
            </a:r>
            <a:r>
              <a:rPr lang="en-US" sz="1000" spc="-50" dirty="0">
                <a:latin typeface="+mn-lt"/>
                <a:cs typeface="Tahoma"/>
              </a:rPr>
              <a:t>r</a:t>
            </a:r>
            <a:r>
              <a:rPr lang="en-US" sz="1000" spc="-65" dirty="0">
                <a:latin typeface="+mn-lt"/>
                <a:cs typeface="Tahoma"/>
              </a:rPr>
              <a:t>e</a:t>
            </a:r>
            <a:r>
              <a:rPr lang="en-US" sz="1000" spc="15" dirty="0">
                <a:latin typeface="+mn-lt"/>
                <a:cs typeface="Tahoma"/>
              </a:rPr>
              <a:t> </a:t>
            </a:r>
            <a:r>
              <a:rPr lang="en-US" sz="1000" spc="-35" dirty="0">
                <a:latin typeface="+mn-lt"/>
                <a:cs typeface="Tahoma"/>
              </a:rPr>
              <a:t>continuous.</a:t>
            </a:r>
            <a:endParaRPr lang="en-US" sz="1000" dirty="0">
              <a:latin typeface="+mn-lt"/>
              <a:cs typeface="Tahoma"/>
            </a:endParaRPr>
          </a:p>
          <a:p>
            <a:pPr marL="309880" indent="-171450">
              <a:lnSpc>
                <a:spcPts val="1310"/>
              </a:lnSpc>
              <a:spcBef>
                <a:spcPts val="55"/>
              </a:spcBef>
              <a:buClr>
                <a:srgbClr val="3333B2"/>
              </a:buClr>
              <a:buSzPct val="72727"/>
              <a:buFont typeface="Wingdings" panose="05000000000000000000" pitchFamily="2" charset="2"/>
              <a:buChar char="q"/>
              <a:tabLst>
                <a:tab pos="288290" algn="l"/>
              </a:tabLst>
            </a:pPr>
            <a:r>
              <a:rPr lang="en-US" sz="1100" spc="-35" dirty="0">
                <a:latin typeface="+mn-lt"/>
                <a:cs typeface="Tahoma"/>
              </a:rPr>
              <a:t>Hypothesis</a:t>
            </a:r>
            <a:endParaRPr lang="en-US" sz="1100" dirty="0">
              <a:latin typeface="+mn-lt"/>
              <a:cs typeface="Tahoma"/>
            </a:endParaRPr>
          </a:p>
          <a:p>
            <a:pPr marL="427355">
              <a:lnSpc>
                <a:spcPts val="1185"/>
              </a:lnSpc>
            </a:pPr>
            <a:r>
              <a:rPr lang="en-US" sz="1000" spc="30" dirty="0">
                <a:latin typeface="+mn-lt"/>
                <a:cs typeface="Tahoma"/>
              </a:rPr>
              <a:t>H</a:t>
            </a:r>
            <a:r>
              <a:rPr lang="en-US" sz="1050" spc="-22" baseline="-11904" dirty="0">
                <a:latin typeface="+mn-lt"/>
                <a:cs typeface="Tahoma"/>
              </a:rPr>
              <a:t>0</a:t>
            </a:r>
            <a:r>
              <a:rPr lang="en-US" sz="1050" spc="157" baseline="-11904" dirty="0">
                <a:latin typeface="+mn-lt"/>
                <a:cs typeface="Tahoma"/>
              </a:rPr>
              <a:t> </a:t>
            </a:r>
            <a:r>
              <a:rPr lang="en-US" sz="1000" spc="-80" dirty="0">
                <a:latin typeface="+mn-lt"/>
                <a:cs typeface="Tahoma"/>
              </a:rPr>
              <a:t>:</a:t>
            </a:r>
            <a:r>
              <a:rPr lang="en-US" sz="1000" spc="-40" dirty="0">
                <a:latin typeface="+mn-lt"/>
                <a:cs typeface="Tahoma"/>
              </a:rPr>
              <a:t> </a:t>
            </a:r>
            <a:r>
              <a:rPr lang="en-US" sz="1000" i="1" spc="-45" dirty="0">
                <a:latin typeface="+mn-lt"/>
                <a:cs typeface="Arial"/>
              </a:rPr>
              <a:t>F</a:t>
            </a:r>
            <a:r>
              <a:rPr lang="en-US" sz="1000" i="1" spc="15" dirty="0">
                <a:latin typeface="+mn-lt"/>
                <a:cs typeface="Arial"/>
              </a:rPr>
              <a:t> </a:t>
            </a:r>
            <a:r>
              <a:rPr lang="en-US" sz="1000" spc="45" dirty="0">
                <a:latin typeface="+mn-lt"/>
                <a:cs typeface="Tahoma"/>
              </a:rPr>
              <a:t>=</a:t>
            </a:r>
            <a:r>
              <a:rPr lang="en-US" sz="1000" spc="-40" dirty="0">
                <a:latin typeface="+mn-lt"/>
                <a:cs typeface="Tahoma"/>
              </a:rPr>
              <a:t> </a:t>
            </a:r>
            <a:r>
              <a:rPr lang="en-US" sz="1000" i="1" spc="-114" dirty="0">
                <a:latin typeface="+mn-lt"/>
                <a:cs typeface="Arial"/>
              </a:rPr>
              <a:t>G</a:t>
            </a:r>
            <a:r>
              <a:rPr lang="en-US" sz="1000" i="1" spc="-25" dirty="0">
                <a:latin typeface="+mn-lt"/>
                <a:cs typeface="Arial"/>
              </a:rPr>
              <a:t> </a:t>
            </a:r>
            <a:r>
              <a:rPr lang="en-US" sz="1000" spc="15" dirty="0">
                <a:latin typeface="+mn-lt"/>
                <a:cs typeface="Tahoma"/>
              </a:rPr>
              <a:t> </a:t>
            </a:r>
            <a:r>
              <a:rPr lang="en-US" sz="1000" spc="-30" dirty="0">
                <a:latin typeface="+mn-lt"/>
              </a:rPr>
              <a:t>i.e. both samples are drawn from same distributions</a:t>
            </a:r>
            <a:r>
              <a:rPr lang="en-US" sz="1000" i="1" spc="130" dirty="0">
                <a:latin typeface="+mn-lt"/>
                <a:cs typeface="Arial"/>
              </a:rPr>
              <a:t> </a:t>
            </a:r>
          </a:p>
          <a:p>
            <a:pPr marL="427355">
              <a:lnSpc>
                <a:spcPts val="1185"/>
              </a:lnSpc>
            </a:pPr>
            <a:r>
              <a:rPr lang="en-US" sz="1000" spc="-55" dirty="0">
                <a:latin typeface="+mn-lt"/>
                <a:cs typeface="Tahoma"/>
              </a:rPr>
              <a:t>versus</a:t>
            </a:r>
            <a:r>
              <a:rPr lang="en-US" sz="1000" spc="15" dirty="0">
                <a:latin typeface="+mn-lt"/>
                <a:cs typeface="Tahoma"/>
              </a:rPr>
              <a:t> </a:t>
            </a:r>
            <a:r>
              <a:rPr lang="en-US" sz="1000" spc="30" dirty="0">
                <a:latin typeface="+mn-lt"/>
                <a:cs typeface="Tahoma"/>
              </a:rPr>
              <a:t>H</a:t>
            </a:r>
            <a:r>
              <a:rPr lang="en-US" sz="1050" i="1" spc="37" baseline="-11904" dirty="0">
                <a:latin typeface="+mn-lt"/>
                <a:cs typeface="Arial"/>
              </a:rPr>
              <a:t>A</a:t>
            </a:r>
            <a:r>
              <a:rPr lang="en-US" sz="1050" i="1" baseline="-11904" dirty="0">
                <a:latin typeface="+mn-lt"/>
                <a:cs typeface="Arial"/>
              </a:rPr>
              <a:t> </a:t>
            </a:r>
            <a:r>
              <a:rPr lang="en-US" sz="1050" i="1" spc="-97" baseline="-11904" dirty="0">
                <a:latin typeface="+mn-lt"/>
                <a:cs typeface="Arial"/>
              </a:rPr>
              <a:t> </a:t>
            </a:r>
            <a:r>
              <a:rPr lang="en-US" sz="1000" spc="-80" dirty="0">
                <a:latin typeface="+mn-lt"/>
                <a:cs typeface="Tahoma"/>
              </a:rPr>
              <a:t>: </a:t>
            </a:r>
            <a:r>
              <a:rPr lang="en-US" sz="1000" i="1" spc="-45" dirty="0">
                <a:latin typeface="+mn-lt"/>
                <a:cs typeface="Arial"/>
              </a:rPr>
              <a:t>F</a:t>
            </a:r>
            <a:r>
              <a:rPr lang="en-US" sz="1000" i="1" spc="15" dirty="0">
                <a:latin typeface="+mn-lt"/>
                <a:cs typeface="Arial"/>
              </a:rPr>
              <a:t> </a:t>
            </a:r>
            <a:r>
              <a:rPr lang="en-US" sz="1000" i="1" spc="45" dirty="0">
                <a:latin typeface="+mn-lt"/>
              </a:rPr>
              <a:t>≠</a:t>
            </a:r>
            <a:r>
              <a:rPr lang="en-US" sz="1000" spc="-40" dirty="0">
                <a:latin typeface="+mn-lt"/>
                <a:cs typeface="Tahoma"/>
              </a:rPr>
              <a:t> </a:t>
            </a:r>
            <a:r>
              <a:rPr lang="en-US" sz="1000" i="1" spc="-114" dirty="0">
                <a:latin typeface="+mn-lt"/>
                <a:cs typeface="Arial"/>
              </a:rPr>
              <a:t>G</a:t>
            </a:r>
            <a:r>
              <a:rPr lang="en-US" sz="1000" i="1" spc="-25" dirty="0">
                <a:latin typeface="+mn-lt"/>
                <a:cs typeface="Arial"/>
              </a:rPr>
              <a:t> </a:t>
            </a:r>
            <a:endParaRPr lang="en-CA" dirty="0">
              <a:latin typeface="+mn-lt"/>
            </a:endParaRPr>
          </a:p>
        </p:txBody>
      </p:sp>
    </p:spTree>
    <p:extLst>
      <p:ext uri="{BB962C8B-B14F-4D97-AF65-F5344CB8AC3E}">
        <p14:creationId xmlns:p14="http://schemas.microsoft.com/office/powerpoint/2010/main" val="1464451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703580" cy="244475"/>
          </a:xfrm>
          <a:prstGeom prst="rect">
            <a:avLst/>
          </a:prstGeom>
        </p:spPr>
        <p:txBody>
          <a:bodyPr vert="horz" wrap="square" lIns="0" tIns="17145" rIns="0" bIns="0" rtlCol="0">
            <a:spAutoFit/>
          </a:bodyPr>
          <a:lstStyle/>
          <a:p>
            <a:pPr marL="12700">
              <a:lnSpc>
                <a:spcPct val="100000"/>
              </a:lnSpc>
              <a:spcBef>
                <a:spcPts val="135"/>
              </a:spcBef>
            </a:pPr>
            <a:r>
              <a:rPr spc="-50" dirty="0"/>
              <a:t>Overview</a:t>
            </a:r>
          </a:p>
        </p:txBody>
      </p:sp>
      <p:sp>
        <p:nvSpPr>
          <p:cNvPr id="3" name="object 3"/>
          <p:cNvSpPr txBox="1"/>
          <p:nvPr/>
        </p:nvSpPr>
        <p:spPr>
          <a:xfrm>
            <a:off x="450989" y="1208708"/>
            <a:ext cx="3485515" cy="900430"/>
          </a:xfrm>
          <a:prstGeom prst="rect">
            <a:avLst/>
          </a:prstGeom>
        </p:spPr>
        <p:txBody>
          <a:bodyPr vert="horz" wrap="square" lIns="0" tIns="11430" rIns="0" bIns="0" rtlCol="0">
            <a:spAutoFit/>
          </a:bodyPr>
          <a:lstStyle/>
          <a:p>
            <a:pPr marL="208915" indent="-171450">
              <a:lnSpc>
                <a:spcPct val="100000"/>
              </a:lnSpc>
              <a:spcBef>
                <a:spcPts val="90"/>
              </a:spcBef>
              <a:buClr>
                <a:srgbClr val="3333B2"/>
              </a:buClr>
              <a:buSzPct val="72727"/>
              <a:buFont typeface="Wingdings" panose="05000000000000000000" pitchFamily="2" charset="2"/>
              <a:buChar char="q"/>
              <a:tabLst>
                <a:tab pos="186690" algn="l"/>
              </a:tabLst>
            </a:pPr>
            <a:r>
              <a:rPr sz="1100" spc="-35" dirty="0">
                <a:cs typeface="Tahoma"/>
              </a:rPr>
              <a:t>S</a:t>
            </a:r>
            <a:r>
              <a:rPr sz="1100" spc="-30" dirty="0">
                <a:cs typeface="Tahoma"/>
              </a:rPr>
              <a:t>o</a:t>
            </a:r>
            <a:r>
              <a:rPr sz="1100" spc="15" dirty="0">
                <a:cs typeface="Tahoma"/>
              </a:rPr>
              <a:t> </a:t>
            </a:r>
            <a:r>
              <a:rPr sz="1100" spc="-35" dirty="0">
                <a:cs typeface="Tahoma"/>
              </a:rPr>
              <a:t>f</a:t>
            </a:r>
            <a:r>
              <a:rPr sz="1100" spc="-75" dirty="0">
                <a:cs typeface="Tahoma"/>
              </a:rPr>
              <a:t>a</a:t>
            </a:r>
            <a:r>
              <a:rPr sz="1100" spc="-35" dirty="0">
                <a:cs typeface="Tahoma"/>
              </a:rPr>
              <a:t>r</a:t>
            </a:r>
            <a:r>
              <a:rPr sz="1100" spc="-25" dirty="0">
                <a:cs typeface="Tahoma"/>
              </a:rPr>
              <a:t>,</a:t>
            </a:r>
            <a:r>
              <a:rPr sz="1100" spc="15" dirty="0">
                <a:cs typeface="Tahoma"/>
              </a:rPr>
              <a:t> </a:t>
            </a:r>
            <a:r>
              <a:rPr lang="en-IN" sz="1100" spc="-110" dirty="0">
                <a:cs typeface="Tahoma"/>
              </a:rPr>
              <a:t>we </a:t>
            </a:r>
            <a:r>
              <a:rPr sz="1100" spc="-70" dirty="0">
                <a:cs typeface="Tahoma"/>
              </a:rPr>
              <a:t>hav</a:t>
            </a:r>
            <a:r>
              <a:rPr sz="1100" spc="-65" dirty="0">
                <a:cs typeface="Tahoma"/>
              </a:rPr>
              <a:t>e</a:t>
            </a:r>
            <a:r>
              <a:rPr sz="1100" spc="20" dirty="0">
                <a:cs typeface="Tahoma"/>
              </a:rPr>
              <a:t> </a:t>
            </a:r>
            <a:r>
              <a:rPr sz="1100" spc="-80" dirty="0">
                <a:cs typeface="Tahoma"/>
              </a:rPr>
              <a:t>seen</a:t>
            </a:r>
            <a:r>
              <a:rPr sz="1100" spc="15" dirty="0">
                <a:cs typeface="Tahoma"/>
              </a:rPr>
              <a:t> </a:t>
            </a:r>
            <a:r>
              <a:rPr lang="en-IN" sz="1100" spc="-35" dirty="0">
                <a:cs typeface="Tahoma"/>
              </a:rPr>
              <a:t>mostly</a:t>
            </a:r>
            <a:r>
              <a:rPr sz="1100" spc="15" dirty="0">
                <a:cs typeface="Tahoma"/>
              </a:rPr>
              <a:t> </a:t>
            </a:r>
            <a:r>
              <a:rPr sz="1100" spc="-45" dirty="0">
                <a:cs typeface="Tahoma"/>
              </a:rPr>
              <a:t>univ</a:t>
            </a:r>
            <a:r>
              <a:rPr sz="1100" spc="-80" dirty="0">
                <a:cs typeface="Tahoma"/>
              </a:rPr>
              <a:t>a</a:t>
            </a:r>
            <a:r>
              <a:rPr sz="1100" spc="-30" dirty="0">
                <a:cs typeface="Tahoma"/>
              </a:rPr>
              <a:t>riat</a:t>
            </a:r>
            <a:r>
              <a:rPr sz="1100" spc="-40" dirty="0">
                <a:cs typeface="Tahoma"/>
              </a:rPr>
              <a:t>e</a:t>
            </a:r>
            <a:r>
              <a:rPr sz="1100" spc="20" dirty="0">
                <a:cs typeface="Tahoma"/>
              </a:rPr>
              <a:t> </a:t>
            </a:r>
            <a:r>
              <a:rPr sz="1100" spc="-55" dirty="0">
                <a:cs typeface="Tahoma"/>
              </a:rPr>
              <a:t>nonp</a:t>
            </a:r>
            <a:r>
              <a:rPr sz="1100" spc="-85" dirty="0">
                <a:cs typeface="Tahoma"/>
              </a:rPr>
              <a:t>a</a:t>
            </a:r>
            <a:r>
              <a:rPr sz="1100" spc="-35" dirty="0">
                <a:cs typeface="Tahoma"/>
              </a:rPr>
              <a:t>rametric</a:t>
            </a:r>
            <a:r>
              <a:rPr sz="1100" spc="15" dirty="0">
                <a:cs typeface="Tahoma"/>
              </a:rPr>
              <a:t> </a:t>
            </a:r>
            <a:r>
              <a:rPr sz="1100" spc="-40" dirty="0">
                <a:cs typeface="Tahoma"/>
              </a:rPr>
              <a:t>tests</a:t>
            </a:r>
            <a:endParaRPr sz="1100" dirty="0">
              <a:cs typeface="Tahoma"/>
            </a:endParaRPr>
          </a:p>
          <a:p>
            <a:pPr marL="208915" indent="-171450">
              <a:lnSpc>
                <a:spcPct val="100000"/>
              </a:lnSpc>
              <a:spcBef>
                <a:spcPts val="35"/>
              </a:spcBef>
              <a:buClr>
                <a:srgbClr val="3333B2"/>
              </a:buClr>
              <a:buSzPct val="72727"/>
              <a:buFont typeface="Wingdings" panose="05000000000000000000" pitchFamily="2" charset="2"/>
              <a:buChar char="q"/>
              <a:tabLst>
                <a:tab pos="186690" algn="l"/>
              </a:tabLst>
            </a:pPr>
            <a:r>
              <a:rPr sz="1100" spc="-55" dirty="0">
                <a:cs typeface="Tahoma"/>
              </a:rPr>
              <a:t>Today,</a:t>
            </a:r>
            <a:r>
              <a:rPr sz="1100" spc="15" dirty="0">
                <a:cs typeface="Tahoma"/>
              </a:rPr>
              <a:t> </a:t>
            </a:r>
            <a:r>
              <a:rPr sz="1100" spc="-25" dirty="0">
                <a:cs typeface="Tahoma"/>
              </a:rPr>
              <a:t>we’ll</a:t>
            </a:r>
            <a:r>
              <a:rPr sz="1100" spc="15" dirty="0">
                <a:cs typeface="Tahoma"/>
              </a:rPr>
              <a:t> </a:t>
            </a:r>
            <a:r>
              <a:rPr sz="1100" spc="-50" dirty="0">
                <a:cs typeface="Tahoma"/>
              </a:rPr>
              <a:t>cover</a:t>
            </a:r>
            <a:r>
              <a:rPr sz="1100" spc="20" dirty="0">
                <a:cs typeface="Tahoma"/>
              </a:rPr>
              <a:t> </a:t>
            </a:r>
            <a:r>
              <a:rPr sz="1100" spc="-30" dirty="0">
                <a:cs typeface="Tahoma"/>
              </a:rPr>
              <a:t>multivariate</a:t>
            </a:r>
            <a:r>
              <a:rPr sz="1100" spc="10" dirty="0">
                <a:cs typeface="Tahoma"/>
              </a:rPr>
              <a:t> </a:t>
            </a:r>
            <a:r>
              <a:rPr sz="1100" spc="-40" dirty="0">
                <a:cs typeface="Tahoma"/>
              </a:rPr>
              <a:t>generalizations</a:t>
            </a:r>
            <a:endParaRPr sz="1100" dirty="0">
              <a:cs typeface="Tahoma"/>
            </a:endParaRPr>
          </a:p>
          <a:p>
            <a:pPr marL="208915" indent="-171450">
              <a:lnSpc>
                <a:spcPct val="100000"/>
              </a:lnSpc>
              <a:spcBef>
                <a:spcPts val="35"/>
              </a:spcBef>
              <a:buClr>
                <a:srgbClr val="3333B2"/>
              </a:buClr>
              <a:buSzPct val="72727"/>
              <a:buFont typeface="Wingdings" panose="05000000000000000000" pitchFamily="2" charset="2"/>
              <a:buChar char="q"/>
              <a:tabLst>
                <a:tab pos="186690" algn="l"/>
              </a:tabLst>
            </a:pPr>
            <a:r>
              <a:rPr sz="1100" spc="-55" dirty="0">
                <a:cs typeface="Tahoma"/>
              </a:rPr>
              <a:t>Two-sample</a:t>
            </a:r>
            <a:r>
              <a:rPr sz="1100" spc="-10" dirty="0">
                <a:cs typeface="Tahoma"/>
              </a:rPr>
              <a:t> </a:t>
            </a:r>
            <a:r>
              <a:rPr sz="1100" spc="-40" dirty="0">
                <a:cs typeface="Tahoma"/>
              </a:rPr>
              <a:t>tests</a:t>
            </a:r>
            <a:endParaRPr sz="1100" dirty="0">
              <a:cs typeface="Tahoma"/>
            </a:endParaRPr>
          </a:p>
          <a:p>
            <a:pPr marL="325755">
              <a:lnSpc>
                <a:spcPts val="1200"/>
              </a:lnSpc>
              <a:spcBef>
                <a:spcPts val="475"/>
              </a:spcBef>
            </a:pPr>
            <a:r>
              <a:rPr sz="1000" spc="-10" dirty="0">
                <a:cs typeface="Tahoma"/>
              </a:rPr>
              <a:t>Data</a:t>
            </a:r>
            <a:r>
              <a:rPr sz="1000" spc="25" dirty="0">
                <a:cs typeface="Tahoma"/>
              </a:rPr>
              <a:t> </a:t>
            </a:r>
            <a:r>
              <a:rPr sz="1000" spc="-55" dirty="0">
                <a:cs typeface="Tahoma"/>
              </a:rPr>
              <a:t>depth-based:</a:t>
            </a:r>
            <a:r>
              <a:rPr sz="1000" spc="130" dirty="0">
                <a:cs typeface="Tahoma"/>
              </a:rPr>
              <a:t> </a:t>
            </a:r>
            <a:r>
              <a:rPr sz="1000" spc="-45" dirty="0">
                <a:cs typeface="Tahoma"/>
              </a:rPr>
              <a:t>Tukey</a:t>
            </a:r>
            <a:r>
              <a:rPr sz="1000" spc="25" dirty="0">
                <a:cs typeface="Tahoma"/>
              </a:rPr>
              <a:t> </a:t>
            </a:r>
            <a:r>
              <a:rPr sz="1000" spc="-40" dirty="0">
                <a:cs typeface="Tahoma"/>
              </a:rPr>
              <a:t>depth</a:t>
            </a:r>
            <a:r>
              <a:rPr sz="1000" spc="30" dirty="0">
                <a:cs typeface="Tahoma"/>
              </a:rPr>
              <a:t> </a:t>
            </a:r>
            <a:r>
              <a:rPr sz="1000" spc="-30" dirty="0">
                <a:cs typeface="Tahoma"/>
              </a:rPr>
              <a:t>function</a:t>
            </a:r>
            <a:endParaRPr sz="1000" dirty="0">
              <a:cs typeface="Tahoma"/>
            </a:endParaRPr>
          </a:p>
          <a:p>
            <a:pPr marL="325755">
              <a:lnSpc>
                <a:spcPts val="1200"/>
              </a:lnSpc>
            </a:pPr>
            <a:r>
              <a:rPr sz="1000" spc="-50" dirty="0">
                <a:cs typeface="Tahoma"/>
              </a:rPr>
              <a:t>Graph-based:</a:t>
            </a:r>
            <a:r>
              <a:rPr sz="1000" spc="120" dirty="0">
                <a:cs typeface="Tahoma"/>
              </a:rPr>
              <a:t> </a:t>
            </a:r>
            <a:r>
              <a:rPr sz="1000" spc="-40" dirty="0">
                <a:cs typeface="Tahoma"/>
              </a:rPr>
              <a:t>Friedman</a:t>
            </a:r>
            <a:r>
              <a:rPr sz="1000" spc="15" dirty="0">
                <a:cs typeface="Tahoma"/>
              </a:rPr>
              <a:t> </a:t>
            </a:r>
            <a:r>
              <a:rPr sz="1000" spc="-50" dirty="0">
                <a:cs typeface="Tahoma"/>
              </a:rPr>
              <a:t>and</a:t>
            </a:r>
            <a:r>
              <a:rPr sz="1000" spc="10" dirty="0">
                <a:cs typeface="Tahoma"/>
              </a:rPr>
              <a:t> </a:t>
            </a:r>
            <a:r>
              <a:rPr sz="1000" spc="-30" dirty="0">
                <a:cs typeface="Tahoma"/>
              </a:rPr>
              <a:t>Rafsky</a:t>
            </a:r>
            <a:r>
              <a:rPr sz="1000" spc="15" dirty="0">
                <a:cs typeface="Tahoma"/>
              </a:rPr>
              <a:t> </a:t>
            </a:r>
            <a:r>
              <a:rPr sz="1000" spc="-25" dirty="0">
                <a:cs typeface="Tahoma"/>
              </a:rPr>
              <a:t>test</a:t>
            </a:r>
            <a:endParaRPr sz="1000" dirty="0">
              <a:cs typeface="Tahoma"/>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353D2-9664-474A-A964-46067C192C4D}"/>
              </a:ext>
            </a:extLst>
          </p:cNvPr>
          <p:cNvSpPr>
            <a:spLocks noGrp="1"/>
          </p:cNvSpPr>
          <p:nvPr>
            <p:ph type="title"/>
          </p:nvPr>
        </p:nvSpPr>
        <p:spPr>
          <a:xfrm>
            <a:off x="171450" y="130175"/>
            <a:ext cx="3631238" cy="215444"/>
          </a:xfrm>
        </p:spPr>
        <p:txBody>
          <a:bodyPr/>
          <a:lstStyle/>
          <a:p>
            <a:r>
              <a:rPr lang="en-IN" dirty="0"/>
              <a:t>Some other parametric tests</a:t>
            </a:r>
          </a:p>
        </p:txBody>
      </p:sp>
      <p:pic>
        <p:nvPicPr>
          <p:cNvPr id="5" name="Content Placeholder 4" descr="Table&#10;&#10;Description automatically generated">
            <a:extLst>
              <a:ext uri="{FF2B5EF4-FFF2-40B4-BE49-F238E27FC236}">
                <a16:creationId xmlns:a16="http://schemas.microsoft.com/office/drawing/2014/main" id="{8E280314-887D-4D74-8BF2-CAF4D4D4386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2450" y="1056483"/>
            <a:ext cx="3660841" cy="1283628"/>
          </a:xfrm>
        </p:spPr>
      </p:pic>
      <p:sp>
        <p:nvSpPr>
          <p:cNvPr id="6" name="TextBox 5">
            <a:extLst>
              <a:ext uri="{FF2B5EF4-FFF2-40B4-BE49-F238E27FC236}">
                <a16:creationId xmlns:a16="http://schemas.microsoft.com/office/drawing/2014/main" id="{456AF749-E538-4718-90B2-B6A632AFF259}"/>
              </a:ext>
            </a:extLst>
          </p:cNvPr>
          <p:cNvSpPr txBox="1"/>
          <p:nvPr/>
        </p:nvSpPr>
        <p:spPr>
          <a:xfrm>
            <a:off x="681931" y="2404267"/>
            <a:ext cx="3631238" cy="197105"/>
          </a:xfrm>
          <a:prstGeom prst="rect">
            <a:avLst/>
          </a:prstGeom>
          <a:noFill/>
        </p:spPr>
        <p:txBody>
          <a:bodyPr wrap="square" rtlCol="0">
            <a:spAutoFit/>
          </a:bodyPr>
          <a:lstStyle/>
          <a:p>
            <a:r>
              <a:rPr lang="en-US" sz="681" dirty="0"/>
              <a:t>α = the probability a confidence interval will not include the population parameter</a:t>
            </a:r>
            <a:endParaRPr lang="en-IN" sz="681" dirty="0"/>
          </a:p>
        </p:txBody>
      </p:sp>
    </p:spTree>
    <p:extLst>
      <p:ext uri="{BB962C8B-B14F-4D97-AF65-F5344CB8AC3E}">
        <p14:creationId xmlns:p14="http://schemas.microsoft.com/office/powerpoint/2010/main" val="26867390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53975"/>
            <a:ext cx="3200400" cy="232756"/>
          </a:xfrm>
          <a:prstGeom prst="rect">
            <a:avLst/>
          </a:prstGeom>
        </p:spPr>
        <p:txBody>
          <a:bodyPr vert="horz" wrap="square" lIns="0" tIns="17145" rIns="0" bIns="0" rtlCol="0">
            <a:spAutoFit/>
          </a:bodyPr>
          <a:lstStyle/>
          <a:p>
            <a:pPr marL="12700">
              <a:lnSpc>
                <a:spcPct val="100000"/>
              </a:lnSpc>
              <a:spcBef>
                <a:spcPts val="135"/>
              </a:spcBef>
            </a:pPr>
            <a:r>
              <a:rPr spc="-10" dirty="0"/>
              <a:t>Data</a:t>
            </a:r>
            <a:r>
              <a:rPr spc="20" dirty="0"/>
              <a:t> </a:t>
            </a:r>
            <a:r>
              <a:rPr spc="-10" dirty="0"/>
              <a:t>Depth-Based T</a:t>
            </a:r>
            <a:r>
              <a:rPr spc="-55" dirty="0"/>
              <a:t>wo-Sample</a:t>
            </a:r>
            <a:r>
              <a:rPr spc="20" dirty="0"/>
              <a:t> </a:t>
            </a:r>
            <a:r>
              <a:rPr spc="-50" dirty="0"/>
              <a:t>Tests</a:t>
            </a:r>
          </a:p>
        </p:txBody>
      </p:sp>
      <p:sp>
        <p:nvSpPr>
          <p:cNvPr id="3" name="object 3"/>
          <p:cNvSpPr txBox="1">
            <a:spLocks noGrp="1"/>
          </p:cNvSpPr>
          <p:nvPr>
            <p:ph type="body" idx="1"/>
          </p:nvPr>
        </p:nvSpPr>
        <p:spPr>
          <a:xfrm>
            <a:off x="323711" y="892175"/>
            <a:ext cx="3810140" cy="1781257"/>
          </a:xfrm>
          <a:prstGeom prst="rect">
            <a:avLst/>
          </a:prstGeom>
        </p:spPr>
        <p:txBody>
          <a:bodyPr vert="horz" wrap="square" lIns="0" tIns="11430" rIns="0" bIns="0" rtlCol="0">
            <a:spAutoFit/>
          </a:bodyPr>
          <a:lstStyle/>
          <a:p>
            <a:pPr marL="335915" indent="-171450">
              <a:lnSpc>
                <a:spcPct val="100000"/>
              </a:lnSpc>
              <a:spcBef>
                <a:spcPts val="90"/>
              </a:spcBef>
              <a:buClr>
                <a:srgbClr val="3333B2"/>
              </a:buClr>
              <a:buSzPct val="72727"/>
              <a:buFont typeface="Wingdings" panose="05000000000000000000" pitchFamily="2" charset="2"/>
              <a:buChar char="q"/>
              <a:tabLst>
                <a:tab pos="313690" algn="l"/>
              </a:tabLst>
            </a:pPr>
            <a:r>
              <a:rPr spc="-75" dirty="0">
                <a:latin typeface="+mn-lt"/>
              </a:rPr>
              <a:t>I</a:t>
            </a:r>
            <a:r>
              <a:rPr spc="-100" dirty="0">
                <a:latin typeface="+mn-lt"/>
              </a:rPr>
              <a:t>n</a:t>
            </a:r>
            <a:r>
              <a:rPr spc="15" dirty="0">
                <a:latin typeface="+mn-lt"/>
              </a:rPr>
              <a:t> </a:t>
            </a:r>
            <a:r>
              <a:rPr spc="-50" dirty="0">
                <a:latin typeface="+mn-lt"/>
              </a:rPr>
              <a:t>univ</a:t>
            </a:r>
            <a:r>
              <a:rPr spc="-85" dirty="0">
                <a:latin typeface="+mn-lt"/>
              </a:rPr>
              <a:t>a</a:t>
            </a:r>
            <a:r>
              <a:rPr spc="-35" dirty="0">
                <a:latin typeface="+mn-lt"/>
              </a:rPr>
              <a:t>riat</a:t>
            </a:r>
            <a:r>
              <a:rPr spc="-45" dirty="0">
                <a:latin typeface="+mn-lt"/>
              </a:rPr>
              <a:t>e</a:t>
            </a:r>
            <a:r>
              <a:rPr spc="15" dirty="0">
                <a:latin typeface="+mn-lt"/>
              </a:rPr>
              <a:t> </a:t>
            </a:r>
            <a:r>
              <a:rPr spc="-65" dirty="0">
                <a:latin typeface="+mn-lt"/>
              </a:rPr>
              <a:t>nonp</a:t>
            </a:r>
            <a:r>
              <a:rPr spc="-90" dirty="0">
                <a:latin typeface="+mn-lt"/>
              </a:rPr>
              <a:t>a</a:t>
            </a:r>
            <a:r>
              <a:rPr spc="-40" dirty="0">
                <a:latin typeface="+mn-lt"/>
              </a:rPr>
              <a:t>rametric</a:t>
            </a:r>
            <a:r>
              <a:rPr spc="15" dirty="0">
                <a:latin typeface="+mn-lt"/>
              </a:rPr>
              <a:t> </a:t>
            </a:r>
            <a:r>
              <a:rPr spc="-55" dirty="0">
                <a:latin typeface="+mn-lt"/>
              </a:rPr>
              <a:t>analysis</a:t>
            </a:r>
            <a:r>
              <a:rPr spc="-35" dirty="0">
                <a:latin typeface="+mn-lt"/>
              </a:rPr>
              <a:t>,</a:t>
            </a:r>
            <a:r>
              <a:rPr spc="15" dirty="0">
                <a:latin typeface="+mn-lt"/>
              </a:rPr>
              <a:t> </a:t>
            </a:r>
            <a:r>
              <a:rPr spc="-110" dirty="0">
                <a:latin typeface="+mn-lt"/>
              </a:rPr>
              <a:t>w</a:t>
            </a:r>
            <a:r>
              <a:rPr spc="-100" dirty="0">
                <a:latin typeface="+mn-lt"/>
              </a:rPr>
              <a:t>e</a:t>
            </a:r>
            <a:r>
              <a:rPr spc="20" dirty="0">
                <a:latin typeface="+mn-lt"/>
              </a:rPr>
              <a:t> </a:t>
            </a:r>
            <a:r>
              <a:rPr spc="-50" dirty="0">
                <a:latin typeface="+mn-lt"/>
              </a:rPr>
              <a:t>relie</a:t>
            </a:r>
            <a:r>
              <a:rPr spc="-65" dirty="0">
                <a:latin typeface="+mn-lt"/>
              </a:rPr>
              <a:t>d</a:t>
            </a:r>
            <a:r>
              <a:rPr spc="15" dirty="0">
                <a:latin typeface="+mn-lt"/>
              </a:rPr>
              <a:t> </a:t>
            </a:r>
            <a:r>
              <a:rPr spc="-50" dirty="0">
                <a:latin typeface="+mn-lt"/>
              </a:rPr>
              <a:t>heavily</a:t>
            </a:r>
            <a:r>
              <a:rPr spc="15" dirty="0">
                <a:latin typeface="+mn-lt"/>
              </a:rPr>
              <a:t> </a:t>
            </a:r>
            <a:r>
              <a:rPr spc="-60" dirty="0">
                <a:latin typeface="+mn-lt"/>
              </a:rPr>
              <a:t>on</a:t>
            </a:r>
            <a:r>
              <a:rPr spc="15" dirty="0">
                <a:latin typeface="+mn-lt"/>
              </a:rPr>
              <a:t> </a:t>
            </a:r>
            <a:r>
              <a:rPr spc="-55" dirty="0">
                <a:latin typeface="+mn-lt"/>
              </a:rPr>
              <a:t>ranks</a:t>
            </a:r>
            <a:endParaRPr lang="en-IN" dirty="0">
              <a:latin typeface="+mn-lt"/>
            </a:endParaRPr>
          </a:p>
          <a:p>
            <a:pPr marL="335915" indent="-171450">
              <a:lnSpc>
                <a:spcPct val="100000"/>
              </a:lnSpc>
              <a:spcBef>
                <a:spcPts val="90"/>
              </a:spcBef>
              <a:buClr>
                <a:srgbClr val="3333B2"/>
              </a:buClr>
              <a:buSzPct val="72727"/>
              <a:buFont typeface="Wingdings" panose="05000000000000000000" pitchFamily="2" charset="2"/>
              <a:buChar char="q"/>
              <a:tabLst>
                <a:tab pos="313690" algn="l"/>
              </a:tabLst>
            </a:pPr>
            <a:r>
              <a:rPr spc="-40" dirty="0">
                <a:latin typeface="+mn-lt"/>
              </a:rPr>
              <a:t>Ranks</a:t>
            </a:r>
            <a:r>
              <a:rPr spc="5" dirty="0">
                <a:latin typeface="+mn-lt"/>
              </a:rPr>
              <a:t> </a:t>
            </a:r>
            <a:r>
              <a:rPr spc="-70" dirty="0">
                <a:latin typeface="+mn-lt"/>
              </a:rPr>
              <a:t>are</a:t>
            </a:r>
            <a:r>
              <a:rPr spc="10" dirty="0">
                <a:latin typeface="+mn-lt"/>
              </a:rPr>
              <a:t> </a:t>
            </a:r>
            <a:r>
              <a:rPr spc="-40" dirty="0">
                <a:latin typeface="+mn-lt"/>
              </a:rPr>
              <a:t>straightforward</a:t>
            </a:r>
            <a:r>
              <a:rPr spc="10" dirty="0">
                <a:latin typeface="+mn-lt"/>
              </a:rPr>
              <a:t> </a:t>
            </a:r>
            <a:r>
              <a:rPr spc="-25" dirty="0">
                <a:latin typeface="+mn-lt"/>
              </a:rPr>
              <a:t>in</a:t>
            </a:r>
            <a:r>
              <a:rPr spc="5" dirty="0">
                <a:latin typeface="+mn-lt"/>
              </a:rPr>
              <a:t> </a:t>
            </a:r>
            <a:r>
              <a:rPr spc="-40" dirty="0">
                <a:latin typeface="+mn-lt"/>
              </a:rPr>
              <a:t>the</a:t>
            </a:r>
            <a:r>
              <a:rPr spc="10" dirty="0">
                <a:latin typeface="+mn-lt"/>
              </a:rPr>
              <a:t> </a:t>
            </a:r>
            <a:r>
              <a:rPr spc="-40" dirty="0">
                <a:latin typeface="+mn-lt"/>
              </a:rPr>
              <a:t>univariate</a:t>
            </a:r>
            <a:r>
              <a:rPr spc="10" dirty="0">
                <a:latin typeface="+mn-lt"/>
              </a:rPr>
              <a:t> </a:t>
            </a:r>
            <a:r>
              <a:rPr spc="-65" dirty="0">
                <a:latin typeface="+mn-lt"/>
              </a:rPr>
              <a:t>case</a:t>
            </a:r>
            <a:endParaRPr lang="en-IN" dirty="0">
              <a:latin typeface="+mn-lt"/>
            </a:endParaRPr>
          </a:p>
          <a:p>
            <a:pPr marL="335915" indent="-171450">
              <a:lnSpc>
                <a:spcPct val="100000"/>
              </a:lnSpc>
              <a:spcBef>
                <a:spcPts val="90"/>
              </a:spcBef>
              <a:buClr>
                <a:srgbClr val="3333B2"/>
              </a:buClr>
              <a:buSzPct val="72727"/>
              <a:buFont typeface="Wingdings" panose="05000000000000000000" pitchFamily="2" charset="2"/>
              <a:buChar char="q"/>
              <a:tabLst>
                <a:tab pos="313690" algn="l"/>
              </a:tabLst>
            </a:pPr>
            <a:r>
              <a:rPr spc="-50" dirty="0">
                <a:latin typeface="+mn-lt"/>
              </a:rPr>
              <a:t>We</a:t>
            </a:r>
            <a:r>
              <a:rPr spc="20" dirty="0">
                <a:latin typeface="+mn-lt"/>
              </a:rPr>
              <a:t> </a:t>
            </a:r>
            <a:r>
              <a:rPr spc="-40" dirty="0">
                <a:latin typeface="+mn-lt"/>
              </a:rPr>
              <a:t>just</a:t>
            </a:r>
            <a:r>
              <a:rPr spc="25" dirty="0">
                <a:latin typeface="+mn-lt"/>
              </a:rPr>
              <a:t> </a:t>
            </a:r>
            <a:r>
              <a:rPr spc="-80" dirty="0">
                <a:latin typeface="+mn-lt"/>
              </a:rPr>
              <a:t>use</a:t>
            </a:r>
            <a:r>
              <a:rPr spc="15" dirty="0">
                <a:latin typeface="+mn-lt"/>
              </a:rPr>
              <a:t> </a:t>
            </a:r>
            <a:r>
              <a:rPr spc="-45" dirty="0">
                <a:latin typeface="+mn-lt"/>
              </a:rPr>
              <a:t>the</a:t>
            </a:r>
            <a:r>
              <a:rPr spc="20" dirty="0">
                <a:latin typeface="+mn-lt"/>
              </a:rPr>
              <a:t> </a:t>
            </a:r>
            <a:r>
              <a:rPr spc="-35" dirty="0">
                <a:latin typeface="+mn-lt"/>
              </a:rPr>
              <a:t>natural</a:t>
            </a:r>
            <a:r>
              <a:rPr spc="20" dirty="0">
                <a:latin typeface="+mn-lt"/>
              </a:rPr>
              <a:t> </a:t>
            </a:r>
            <a:r>
              <a:rPr spc="-55" dirty="0">
                <a:latin typeface="+mn-lt"/>
              </a:rPr>
              <a:t>ordering</a:t>
            </a:r>
            <a:r>
              <a:rPr spc="25" dirty="0">
                <a:latin typeface="+mn-lt"/>
              </a:rPr>
              <a:t> </a:t>
            </a:r>
            <a:r>
              <a:rPr spc="-40" dirty="0">
                <a:latin typeface="+mn-lt"/>
              </a:rPr>
              <a:t>of</a:t>
            </a:r>
            <a:r>
              <a:rPr spc="15" dirty="0">
                <a:latin typeface="+mn-lt"/>
              </a:rPr>
              <a:t> </a:t>
            </a:r>
            <a:r>
              <a:rPr spc="-50" dirty="0">
                <a:latin typeface="+mn-lt"/>
              </a:rPr>
              <a:t>observations</a:t>
            </a:r>
            <a:r>
              <a:rPr spc="20" dirty="0">
                <a:latin typeface="+mn-lt"/>
              </a:rPr>
              <a:t> </a:t>
            </a:r>
            <a:r>
              <a:rPr spc="-50" dirty="0">
                <a:latin typeface="+mn-lt"/>
              </a:rPr>
              <a:t>along</a:t>
            </a:r>
            <a:r>
              <a:rPr spc="20" dirty="0">
                <a:latin typeface="+mn-lt"/>
              </a:rPr>
              <a:t> </a:t>
            </a:r>
            <a:r>
              <a:rPr spc="-45" dirty="0">
                <a:latin typeface="+mn-lt"/>
              </a:rPr>
              <a:t>the</a:t>
            </a:r>
            <a:r>
              <a:rPr spc="20" dirty="0">
                <a:latin typeface="+mn-lt"/>
              </a:rPr>
              <a:t> </a:t>
            </a:r>
            <a:r>
              <a:rPr spc="-50" dirty="0">
                <a:latin typeface="+mn-lt"/>
              </a:rPr>
              <a:t>real </a:t>
            </a:r>
            <a:r>
              <a:rPr spc="-330" dirty="0">
                <a:latin typeface="+mn-lt"/>
              </a:rPr>
              <a:t> </a:t>
            </a:r>
            <a:r>
              <a:rPr spc="-40" dirty="0">
                <a:latin typeface="+mn-lt"/>
              </a:rPr>
              <a:t>line</a:t>
            </a:r>
            <a:endParaRPr lang="en-IN" dirty="0">
              <a:latin typeface="+mn-lt"/>
            </a:endParaRPr>
          </a:p>
          <a:p>
            <a:pPr marL="335915" indent="-171450">
              <a:lnSpc>
                <a:spcPct val="100000"/>
              </a:lnSpc>
              <a:spcBef>
                <a:spcPts val="90"/>
              </a:spcBef>
              <a:buClr>
                <a:srgbClr val="3333B2"/>
              </a:buClr>
              <a:buSzPct val="72727"/>
              <a:buFont typeface="Wingdings" panose="05000000000000000000" pitchFamily="2" charset="2"/>
              <a:buChar char="q"/>
              <a:tabLst>
                <a:tab pos="313690" algn="l"/>
              </a:tabLst>
            </a:pPr>
            <a:r>
              <a:rPr spc="-20" dirty="0">
                <a:latin typeface="+mn-lt"/>
              </a:rPr>
              <a:t>Moving </a:t>
            </a:r>
            <a:r>
              <a:rPr spc="-45" dirty="0">
                <a:latin typeface="+mn-lt"/>
              </a:rPr>
              <a:t>from </a:t>
            </a:r>
            <a:r>
              <a:rPr spc="-40" dirty="0">
                <a:latin typeface="+mn-lt"/>
              </a:rPr>
              <a:t>univariate </a:t>
            </a:r>
            <a:r>
              <a:rPr spc="-15" dirty="0">
                <a:latin typeface="+mn-lt"/>
              </a:rPr>
              <a:t>to </a:t>
            </a:r>
            <a:r>
              <a:rPr spc="-30" dirty="0">
                <a:latin typeface="+mn-lt"/>
              </a:rPr>
              <a:t>multivariate </a:t>
            </a:r>
            <a:r>
              <a:rPr spc="-35" dirty="0">
                <a:latin typeface="+mn-lt"/>
              </a:rPr>
              <a:t>setting, </a:t>
            </a:r>
            <a:r>
              <a:rPr spc="-100" dirty="0">
                <a:latin typeface="+mn-lt"/>
              </a:rPr>
              <a:t>we</a:t>
            </a:r>
            <a:r>
              <a:rPr spc="-95" dirty="0">
                <a:latin typeface="+mn-lt"/>
              </a:rPr>
              <a:t> </a:t>
            </a:r>
            <a:r>
              <a:rPr spc="-75" dirty="0">
                <a:latin typeface="+mn-lt"/>
              </a:rPr>
              <a:t>need</a:t>
            </a:r>
            <a:r>
              <a:rPr spc="-70" dirty="0">
                <a:latin typeface="+mn-lt"/>
              </a:rPr>
              <a:t> </a:t>
            </a:r>
            <a:r>
              <a:rPr spc="-15" dirty="0">
                <a:latin typeface="+mn-lt"/>
              </a:rPr>
              <a:t>to </a:t>
            </a:r>
            <a:r>
              <a:rPr spc="-330" dirty="0">
                <a:latin typeface="+mn-lt"/>
              </a:rPr>
              <a:t> </a:t>
            </a:r>
            <a:r>
              <a:rPr spc="-65" dirty="0">
                <a:latin typeface="+mn-lt"/>
              </a:rPr>
              <a:t>make</a:t>
            </a:r>
            <a:r>
              <a:rPr spc="15" dirty="0">
                <a:latin typeface="+mn-lt"/>
              </a:rPr>
              <a:t> </a:t>
            </a:r>
            <a:r>
              <a:rPr spc="-70" dirty="0">
                <a:latin typeface="+mn-lt"/>
              </a:rPr>
              <a:t>some</a:t>
            </a:r>
            <a:r>
              <a:rPr spc="15" dirty="0">
                <a:latin typeface="+mn-lt"/>
              </a:rPr>
              <a:t> </a:t>
            </a:r>
            <a:r>
              <a:rPr spc="-70" dirty="0">
                <a:latin typeface="+mn-lt"/>
              </a:rPr>
              <a:t>more</a:t>
            </a:r>
            <a:r>
              <a:rPr spc="15" dirty="0">
                <a:latin typeface="+mn-lt"/>
              </a:rPr>
              <a:t> </a:t>
            </a:r>
            <a:r>
              <a:rPr spc="-40" dirty="0">
                <a:latin typeface="+mn-lt"/>
              </a:rPr>
              <a:t>considerations</a:t>
            </a:r>
            <a:endParaRPr lang="en-IN" dirty="0">
              <a:latin typeface="+mn-lt"/>
            </a:endParaRPr>
          </a:p>
          <a:p>
            <a:pPr marL="335915" indent="-171450">
              <a:lnSpc>
                <a:spcPct val="100000"/>
              </a:lnSpc>
              <a:spcBef>
                <a:spcPts val="90"/>
              </a:spcBef>
              <a:buClr>
                <a:srgbClr val="3333B2"/>
              </a:buClr>
              <a:buSzPct val="72727"/>
              <a:buFont typeface="Wingdings" panose="05000000000000000000" pitchFamily="2" charset="2"/>
              <a:buChar char="q"/>
              <a:tabLst>
                <a:tab pos="313690" algn="l"/>
              </a:tabLst>
            </a:pPr>
            <a:r>
              <a:rPr spc="-85" dirty="0">
                <a:latin typeface="+mn-lt"/>
              </a:rPr>
              <a:t>In</a:t>
            </a:r>
            <a:r>
              <a:rPr spc="10" dirty="0">
                <a:latin typeface="+mn-lt"/>
              </a:rPr>
              <a:t> </a:t>
            </a:r>
            <a:r>
              <a:rPr spc="-10" dirty="0">
                <a:latin typeface="+mn-lt"/>
                <a:cs typeface="Microsoft Sans Serif"/>
              </a:rPr>
              <a:t>R</a:t>
            </a:r>
            <a:r>
              <a:rPr i="1" spc="-15" baseline="27777" dirty="0">
                <a:latin typeface="+mn-lt"/>
                <a:cs typeface="Arial"/>
              </a:rPr>
              <a:t>d</a:t>
            </a:r>
            <a:r>
              <a:rPr i="1" spc="75" baseline="27777" dirty="0">
                <a:latin typeface="+mn-lt"/>
                <a:cs typeface="Arial"/>
              </a:rPr>
              <a:t> </a:t>
            </a:r>
            <a:r>
              <a:rPr spc="-50" dirty="0">
                <a:latin typeface="+mn-lt"/>
              </a:rPr>
              <a:t>there</a:t>
            </a:r>
            <a:r>
              <a:rPr spc="15" dirty="0">
                <a:latin typeface="+mn-lt"/>
              </a:rPr>
              <a:t> </a:t>
            </a:r>
            <a:r>
              <a:rPr spc="-35" dirty="0">
                <a:latin typeface="+mn-lt"/>
              </a:rPr>
              <a:t>is</a:t>
            </a:r>
            <a:r>
              <a:rPr spc="15" dirty="0">
                <a:latin typeface="+mn-lt"/>
              </a:rPr>
              <a:t> </a:t>
            </a:r>
            <a:r>
              <a:rPr spc="-55" dirty="0">
                <a:latin typeface="+mn-lt"/>
              </a:rPr>
              <a:t>no</a:t>
            </a:r>
            <a:r>
              <a:rPr spc="20" dirty="0">
                <a:latin typeface="+mn-lt"/>
              </a:rPr>
              <a:t> </a:t>
            </a:r>
            <a:r>
              <a:rPr spc="-35" dirty="0">
                <a:latin typeface="+mn-lt"/>
              </a:rPr>
              <a:t>natural</a:t>
            </a:r>
            <a:r>
              <a:rPr spc="15" dirty="0">
                <a:latin typeface="+mn-lt"/>
              </a:rPr>
              <a:t> </a:t>
            </a:r>
            <a:r>
              <a:rPr spc="-55" dirty="0">
                <a:latin typeface="+mn-lt"/>
              </a:rPr>
              <a:t>ordering</a:t>
            </a:r>
            <a:endParaRPr lang="en-IN" dirty="0">
              <a:latin typeface="+mn-lt"/>
              <a:cs typeface="Arial"/>
            </a:endParaRPr>
          </a:p>
          <a:p>
            <a:pPr marL="335915" indent="-171450">
              <a:lnSpc>
                <a:spcPct val="100000"/>
              </a:lnSpc>
              <a:spcBef>
                <a:spcPts val="90"/>
              </a:spcBef>
              <a:buClr>
                <a:srgbClr val="3333B2"/>
              </a:buClr>
              <a:buSzPct val="72727"/>
              <a:buFont typeface="Wingdings" panose="05000000000000000000" pitchFamily="2" charset="2"/>
              <a:buChar char="q"/>
              <a:tabLst>
                <a:tab pos="313690" algn="l"/>
              </a:tabLst>
            </a:pPr>
            <a:r>
              <a:rPr spc="-10" dirty="0">
                <a:latin typeface="+mn-lt"/>
              </a:rPr>
              <a:t>Just</a:t>
            </a:r>
            <a:r>
              <a:rPr spc="5" dirty="0">
                <a:latin typeface="+mn-lt"/>
              </a:rPr>
              <a:t> </a:t>
            </a:r>
            <a:r>
              <a:rPr spc="-55" dirty="0">
                <a:latin typeface="+mn-lt"/>
              </a:rPr>
              <a:t>a</a:t>
            </a:r>
            <a:r>
              <a:rPr spc="15" dirty="0">
                <a:latin typeface="+mn-lt"/>
              </a:rPr>
              <a:t> </a:t>
            </a:r>
            <a:r>
              <a:rPr spc="-40" dirty="0">
                <a:latin typeface="+mn-lt"/>
              </a:rPr>
              <a:t>straightforward</a:t>
            </a:r>
            <a:r>
              <a:rPr spc="15" dirty="0">
                <a:latin typeface="+mn-lt"/>
              </a:rPr>
              <a:t> </a:t>
            </a:r>
            <a:r>
              <a:rPr spc="-50" dirty="0">
                <a:latin typeface="+mn-lt"/>
              </a:rPr>
              <a:t>extension</a:t>
            </a:r>
            <a:r>
              <a:rPr spc="15" dirty="0">
                <a:latin typeface="+mn-lt"/>
              </a:rPr>
              <a:t> </a:t>
            </a:r>
            <a:r>
              <a:rPr spc="-35" dirty="0">
                <a:latin typeface="+mn-lt"/>
              </a:rPr>
              <a:t>of</a:t>
            </a:r>
            <a:r>
              <a:rPr spc="10" dirty="0">
                <a:latin typeface="+mn-lt"/>
              </a:rPr>
              <a:t> </a:t>
            </a:r>
            <a:r>
              <a:rPr spc="-40" dirty="0">
                <a:latin typeface="+mn-lt"/>
              </a:rPr>
              <a:t>the</a:t>
            </a:r>
            <a:r>
              <a:rPr spc="15" dirty="0">
                <a:latin typeface="+mn-lt"/>
              </a:rPr>
              <a:t> </a:t>
            </a:r>
            <a:r>
              <a:rPr spc="-50" dirty="0">
                <a:latin typeface="+mn-lt"/>
              </a:rPr>
              <a:t>median</a:t>
            </a:r>
            <a:r>
              <a:rPr spc="10" dirty="0">
                <a:latin typeface="+mn-lt"/>
              </a:rPr>
              <a:t> </a:t>
            </a:r>
            <a:r>
              <a:rPr spc="-15" dirty="0">
                <a:latin typeface="+mn-lt"/>
              </a:rPr>
              <a:t>to</a:t>
            </a:r>
            <a:r>
              <a:rPr spc="10" dirty="0">
                <a:latin typeface="+mn-lt"/>
              </a:rPr>
              <a:t> </a:t>
            </a:r>
            <a:r>
              <a:rPr spc="-55" dirty="0">
                <a:latin typeface="+mn-lt"/>
              </a:rPr>
              <a:t>define</a:t>
            </a:r>
            <a:r>
              <a:rPr spc="10" dirty="0">
                <a:latin typeface="+mn-lt"/>
              </a:rPr>
              <a:t> </a:t>
            </a:r>
            <a:r>
              <a:rPr spc="-55" dirty="0">
                <a:latin typeface="+mn-lt"/>
              </a:rPr>
              <a:t>a </a:t>
            </a:r>
            <a:r>
              <a:rPr spc="-330" dirty="0">
                <a:latin typeface="+mn-lt"/>
              </a:rPr>
              <a:t> </a:t>
            </a:r>
            <a:r>
              <a:rPr spc="-45" dirty="0">
                <a:latin typeface="+mn-lt"/>
              </a:rPr>
              <a:t>center</a:t>
            </a:r>
            <a:r>
              <a:rPr spc="15" dirty="0">
                <a:latin typeface="+mn-lt"/>
              </a:rPr>
              <a:t> </a:t>
            </a:r>
            <a:r>
              <a:rPr spc="-45" dirty="0">
                <a:latin typeface="+mn-lt"/>
              </a:rPr>
              <a:t>can</a:t>
            </a:r>
            <a:r>
              <a:rPr spc="20" dirty="0">
                <a:latin typeface="+mn-lt"/>
              </a:rPr>
              <a:t> </a:t>
            </a:r>
            <a:r>
              <a:rPr spc="-20" dirty="0">
                <a:latin typeface="+mn-lt"/>
              </a:rPr>
              <a:t>fail</a:t>
            </a:r>
            <a:endParaRPr lang="en-IN" dirty="0">
              <a:latin typeface="+mn-lt"/>
            </a:endParaRPr>
          </a:p>
          <a:p>
            <a:pPr marL="335915" indent="-171450">
              <a:lnSpc>
                <a:spcPct val="100000"/>
              </a:lnSpc>
              <a:spcBef>
                <a:spcPts val="90"/>
              </a:spcBef>
              <a:buClr>
                <a:srgbClr val="3333B2"/>
              </a:buClr>
              <a:buSzPct val="72727"/>
              <a:buFont typeface="Wingdings" panose="05000000000000000000" pitchFamily="2" charset="2"/>
              <a:buChar char="q"/>
              <a:tabLst>
                <a:tab pos="313690" algn="l"/>
              </a:tabLst>
            </a:pPr>
            <a:r>
              <a:rPr spc="55" dirty="0">
                <a:latin typeface="+mn-lt"/>
              </a:rPr>
              <a:t>A</a:t>
            </a:r>
            <a:r>
              <a:rPr spc="15" dirty="0">
                <a:latin typeface="+mn-lt"/>
              </a:rPr>
              <a:t> </a:t>
            </a:r>
            <a:r>
              <a:rPr spc="-10" dirty="0">
                <a:latin typeface="+mn-lt"/>
                <a:cs typeface="Microsoft Sans Serif"/>
              </a:rPr>
              <a:t>R</a:t>
            </a:r>
            <a:r>
              <a:rPr i="1" spc="-15" baseline="27777" dirty="0">
                <a:latin typeface="+mn-lt"/>
                <a:cs typeface="Arial"/>
              </a:rPr>
              <a:t>d</a:t>
            </a:r>
            <a:r>
              <a:rPr i="1" spc="82" baseline="27777" dirty="0">
                <a:latin typeface="+mn-lt"/>
                <a:cs typeface="Arial"/>
              </a:rPr>
              <a:t> </a:t>
            </a:r>
            <a:r>
              <a:rPr spc="-55" dirty="0">
                <a:latin typeface="+mn-lt"/>
              </a:rPr>
              <a:t>coordinate-wise</a:t>
            </a:r>
            <a:r>
              <a:rPr spc="15" dirty="0">
                <a:latin typeface="+mn-lt"/>
              </a:rPr>
              <a:t> </a:t>
            </a:r>
            <a:r>
              <a:rPr spc="-60" dirty="0">
                <a:latin typeface="+mn-lt"/>
              </a:rPr>
              <a:t>median</a:t>
            </a:r>
            <a:r>
              <a:rPr spc="15" dirty="0">
                <a:latin typeface="+mn-lt"/>
              </a:rPr>
              <a:t> </a:t>
            </a:r>
            <a:r>
              <a:rPr spc="-55" dirty="0">
                <a:latin typeface="+mn-lt"/>
              </a:rPr>
              <a:t>can</a:t>
            </a:r>
            <a:r>
              <a:rPr spc="20" dirty="0">
                <a:latin typeface="+mn-lt"/>
              </a:rPr>
              <a:t> </a:t>
            </a:r>
            <a:r>
              <a:rPr spc="-35" dirty="0">
                <a:latin typeface="+mn-lt"/>
              </a:rPr>
              <a:t>lie</a:t>
            </a:r>
            <a:r>
              <a:rPr spc="15" dirty="0">
                <a:latin typeface="+mn-lt"/>
              </a:rPr>
              <a:t> </a:t>
            </a:r>
            <a:r>
              <a:rPr spc="-50" dirty="0">
                <a:latin typeface="+mn-lt"/>
              </a:rPr>
              <a:t>outside</a:t>
            </a:r>
            <a:r>
              <a:rPr spc="15" dirty="0">
                <a:latin typeface="+mn-lt"/>
              </a:rPr>
              <a:t> </a:t>
            </a:r>
            <a:r>
              <a:rPr spc="-50" dirty="0">
                <a:latin typeface="+mn-lt"/>
              </a:rPr>
              <a:t>the</a:t>
            </a:r>
            <a:r>
              <a:rPr spc="20" dirty="0">
                <a:latin typeface="+mn-lt"/>
              </a:rPr>
              <a:t> </a:t>
            </a:r>
            <a:r>
              <a:rPr spc="-60" dirty="0">
                <a:latin typeface="+mn-lt"/>
              </a:rPr>
              <a:t>convex</a:t>
            </a:r>
            <a:r>
              <a:rPr spc="15" dirty="0">
                <a:latin typeface="+mn-lt"/>
              </a:rPr>
              <a:t> </a:t>
            </a:r>
            <a:r>
              <a:rPr spc="-35" dirty="0">
                <a:latin typeface="+mn-lt"/>
              </a:rPr>
              <a:t>hull</a:t>
            </a:r>
            <a:r>
              <a:rPr spc="15" dirty="0">
                <a:latin typeface="+mn-lt"/>
              </a:rPr>
              <a:t> </a:t>
            </a:r>
            <a:r>
              <a:rPr spc="-45" dirty="0">
                <a:latin typeface="+mn-lt"/>
              </a:rPr>
              <a:t>of </a:t>
            </a:r>
            <a:r>
              <a:rPr spc="-330" dirty="0">
                <a:latin typeface="+mn-lt"/>
              </a:rPr>
              <a:t> </a:t>
            </a:r>
            <a:r>
              <a:rPr spc="-40" dirty="0">
                <a:latin typeface="+mn-lt"/>
              </a:rPr>
              <a:t>the</a:t>
            </a:r>
            <a:r>
              <a:rPr spc="10" dirty="0">
                <a:latin typeface="+mn-lt"/>
              </a:rPr>
              <a:t> </a:t>
            </a:r>
            <a:r>
              <a:rPr spc="-40" dirty="0">
                <a:latin typeface="+mn-lt"/>
              </a:rPr>
              <a:t>data</a:t>
            </a:r>
            <a:endParaRPr dirty="0">
              <a:latin typeface="+mn-lt"/>
              <a:cs typeface="Arial"/>
            </a:endParaRP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822575" cy="244475"/>
          </a:xfrm>
          <a:prstGeom prst="rect">
            <a:avLst/>
          </a:prstGeom>
        </p:spPr>
        <p:txBody>
          <a:bodyPr vert="horz" wrap="square" lIns="0" tIns="17145" rIns="0" bIns="0" rtlCol="0">
            <a:spAutoFit/>
          </a:bodyPr>
          <a:lstStyle/>
          <a:p>
            <a:pPr marL="12700">
              <a:lnSpc>
                <a:spcPct val="100000"/>
              </a:lnSpc>
              <a:spcBef>
                <a:spcPts val="135"/>
              </a:spcBef>
            </a:pPr>
            <a:r>
              <a:rPr spc="-10" dirty="0"/>
              <a:t>Data</a:t>
            </a:r>
            <a:r>
              <a:rPr spc="20" dirty="0"/>
              <a:t> </a:t>
            </a:r>
            <a:r>
              <a:rPr spc="-35" dirty="0"/>
              <a:t>Depth-Based</a:t>
            </a:r>
            <a:r>
              <a:rPr spc="25" dirty="0"/>
              <a:t> </a:t>
            </a:r>
            <a:r>
              <a:rPr spc="-55" dirty="0"/>
              <a:t>Two-Sample</a:t>
            </a:r>
            <a:r>
              <a:rPr spc="20" dirty="0"/>
              <a:t> </a:t>
            </a:r>
            <a:r>
              <a:rPr spc="-50" dirty="0"/>
              <a:t>Tests</a:t>
            </a:r>
          </a:p>
        </p:txBody>
      </p:sp>
      <p:sp>
        <p:nvSpPr>
          <p:cNvPr id="3" name="object 3"/>
          <p:cNvSpPr txBox="1"/>
          <p:nvPr/>
        </p:nvSpPr>
        <p:spPr>
          <a:xfrm>
            <a:off x="323850" y="511175"/>
            <a:ext cx="4063862" cy="2564163"/>
          </a:xfrm>
          <a:prstGeom prst="rect">
            <a:avLst/>
          </a:prstGeom>
        </p:spPr>
        <p:txBody>
          <a:bodyPr vert="horz" wrap="square" lIns="0" tIns="78105" rIns="0" bIns="0" rtlCol="0">
            <a:spAutoFit/>
          </a:bodyPr>
          <a:lstStyle/>
          <a:p>
            <a:pPr marL="208915" indent="-171450">
              <a:lnSpc>
                <a:spcPct val="100000"/>
              </a:lnSpc>
              <a:spcBef>
                <a:spcPts val="615"/>
              </a:spcBef>
              <a:buClr>
                <a:srgbClr val="3333B2"/>
              </a:buClr>
              <a:buSzPct val="72727"/>
              <a:buFont typeface="Wingdings" panose="05000000000000000000" pitchFamily="2" charset="2"/>
              <a:buChar char="q"/>
              <a:tabLst>
                <a:tab pos="186690" algn="l"/>
              </a:tabLst>
            </a:pPr>
            <a:r>
              <a:rPr sz="1100" spc="-20" dirty="0">
                <a:cs typeface="Tahoma"/>
              </a:rPr>
              <a:t>The</a:t>
            </a:r>
            <a:r>
              <a:rPr sz="1100" spc="-15" dirty="0">
                <a:cs typeface="Tahoma"/>
              </a:rPr>
              <a:t> </a:t>
            </a:r>
            <a:r>
              <a:rPr sz="1100" spc="-50" dirty="0">
                <a:cs typeface="Tahoma"/>
              </a:rPr>
              <a:t>usual</a:t>
            </a:r>
            <a:r>
              <a:rPr sz="1100" spc="-5" dirty="0">
                <a:cs typeface="Tahoma"/>
              </a:rPr>
              <a:t> </a:t>
            </a:r>
            <a:r>
              <a:rPr sz="1100" spc="-55" dirty="0">
                <a:cs typeface="Tahoma"/>
              </a:rPr>
              <a:t>ranks:</a:t>
            </a:r>
            <a:endParaRPr sz="1100" dirty="0">
              <a:cs typeface="Tahoma"/>
            </a:endParaRPr>
          </a:p>
          <a:p>
            <a:pPr marL="497205" indent="-171450">
              <a:lnSpc>
                <a:spcPts val="1200"/>
              </a:lnSpc>
              <a:spcBef>
                <a:spcPts val="475"/>
              </a:spcBef>
              <a:buClr>
                <a:schemeClr val="tx2"/>
              </a:buClr>
              <a:buFont typeface="Arial" panose="020B0604020202020204" pitchFamily="34" charset="0"/>
              <a:buChar char="•"/>
            </a:pPr>
            <a:r>
              <a:rPr sz="1000" spc="-40" dirty="0">
                <a:cs typeface="Tahoma"/>
              </a:rPr>
              <a:t>We</a:t>
            </a:r>
            <a:r>
              <a:rPr sz="1000" spc="20" dirty="0">
                <a:cs typeface="Tahoma"/>
              </a:rPr>
              <a:t> </a:t>
            </a:r>
            <a:r>
              <a:rPr sz="1000" spc="-50" dirty="0">
                <a:cs typeface="Tahoma"/>
              </a:rPr>
              <a:t>ranked</a:t>
            </a:r>
            <a:r>
              <a:rPr sz="1000" spc="10" dirty="0">
                <a:cs typeface="Tahoma"/>
              </a:rPr>
              <a:t> </a:t>
            </a:r>
            <a:r>
              <a:rPr sz="1000" i="1" spc="-45" dirty="0">
                <a:cs typeface="Arial"/>
              </a:rPr>
              <a:t>n</a:t>
            </a:r>
            <a:r>
              <a:rPr sz="1000" i="1" spc="65" dirty="0">
                <a:cs typeface="Arial"/>
              </a:rPr>
              <a:t> </a:t>
            </a:r>
            <a:r>
              <a:rPr sz="1000" spc="-40" dirty="0">
                <a:cs typeface="Tahoma"/>
              </a:rPr>
              <a:t>observations</a:t>
            </a:r>
            <a:r>
              <a:rPr sz="1000" spc="15" dirty="0">
                <a:cs typeface="Tahoma"/>
              </a:rPr>
              <a:t> </a:t>
            </a:r>
            <a:r>
              <a:rPr sz="1000" spc="-20" dirty="0">
                <a:cs typeface="Tahoma"/>
              </a:rPr>
              <a:t>in</a:t>
            </a:r>
            <a:r>
              <a:rPr sz="1000" spc="20" dirty="0">
                <a:cs typeface="Tahoma"/>
              </a:rPr>
              <a:t> </a:t>
            </a:r>
            <a:r>
              <a:rPr sz="1000" spc="-45" dirty="0">
                <a:cs typeface="Tahoma"/>
              </a:rPr>
              <a:t>ascending</a:t>
            </a:r>
            <a:r>
              <a:rPr sz="1000" spc="15" dirty="0">
                <a:cs typeface="Tahoma"/>
              </a:rPr>
              <a:t> </a:t>
            </a:r>
            <a:r>
              <a:rPr sz="1000" spc="-55" dirty="0">
                <a:cs typeface="Tahoma"/>
              </a:rPr>
              <a:t>order</a:t>
            </a:r>
            <a:endParaRPr lang="en-US" sz="1000" dirty="0">
              <a:cs typeface="Tahoma"/>
            </a:endParaRPr>
          </a:p>
          <a:p>
            <a:pPr marL="497205" indent="-171450">
              <a:lnSpc>
                <a:spcPts val="1195"/>
              </a:lnSpc>
              <a:buFont typeface="Arial" panose="020B0604020202020204" pitchFamily="34" charset="0"/>
              <a:buChar char="•"/>
            </a:pPr>
            <a:r>
              <a:rPr lang="en-US" sz="1000" spc="15" dirty="0">
                <a:cs typeface="Tahoma"/>
              </a:rPr>
              <a:t>F</a:t>
            </a:r>
            <a:r>
              <a:rPr lang="en-US" sz="1000" spc="-35" dirty="0">
                <a:cs typeface="Tahoma"/>
              </a:rPr>
              <a:t>ro</a:t>
            </a:r>
            <a:r>
              <a:rPr lang="en-US" sz="1000" spc="-55" dirty="0">
                <a:cs typeface="Tahoma"/>
              </a:rPr>
              <a:t>m</a:t>
            </a:r>
            <a:r>
              <a:rPr lang="en-US" sz="1000" spc="15" dirty="0">
                <a:cs typeface="Tahoma"/>
              </a:rPr>
              <a:t> </a:t>
            </a:r>
            <a:r>
              <a:rPr lang="en-US" sz="1000" spc="-10" dirty="0">
                <a:cs typeface="Tahoma"/>
              </a:rPr>
              <a:t>that</a:t>
            </a:r>
            <a:r>
              <a:rPr lang="en-US" sz="1000" spc="20" dirty="0">
                <a:cs typeface="Tahoma"/>
              </a:rPr>
              <a:t> </a:t>
            </a:r>
            <a:r>
              <a:rPr lang="en-US" sz="1000" spc="-95" dirty="0">
                <a:cs typeface="Tahoma"/>
              </a:rPr>
              <a:t>w</a:t>
            </a:r>
            <a:r>
              <a:rPr lang="en-US" sz="1000" spc="-85" dirty="0">
                <a:cs typeface="Tahoma"/>
              </a:rPr>
              <a:t>e</a:t>
            </a:r>
            <a:r>
              <a:rPr lang="en-US" sz="1000" spc="15" dirty="0">
                <a:cs typeface="Tahoma"/>
              </a:rPr>
              <a:t> </a:t>
            </a:r>
            <a:r>
              <a:rPr lang="en-US" sz="1000" spc="-30" dirty="0">
                <a:cs typeface="Tahoma"/>
              </a:rPr>
              <a:t>constructed</a:t>
            </a:r>
            <a:r>
              <a:rPr lang="en-US" sz="1000" spc="15" dirty="0">
                <a:cs typeface="Tahoma"/>
              </a:rPr>
              <a:t> </a:t>
            </a:r>
            <a:r>
              <a:rPr lang="en-US" sz="1000" spc="-25" dirty="0">
                <a:cs typeface="Tahoma"/>
              </a:rPr>
              <a:t>test</a:t>
            </a:r>
            <a:r>
              <a:rPr lang="en-US" sz="1000" spc="20" dirty="0">
                <a:cs typeface="Tahoma"/>
              </a:rPr>
              <a:t> </a:t>
            </a:r>
            <a:r>
              <a:rPr lang="en-US" sz="1000" spc="-20" dirty="0">
                <a:cs typeface="Tahoma"/>
              </a:rPr>
              <a:t>statistics</a:t>
            </a:r>
            <a:endParaRPr lang="en-US" sz="1000" dirty="0">
              <a:cs typeface="Tahoma"/>
            </a:endParaRPr>
          </a:p>
          <a:p>
            <a:pPr marL="497205" indent="-171450">
              <a:lnSpc>
                <a:spcPts val="1195"/>
              </a:lnSpc>
              <a:buFont typeface="Arial" panose="020B0604020202020204" pitchFamily="34" charset="0"/>
              <a:buChar char="•"/>
            </a:pPr>
            <a:r>
              <a:rPr lang="en-US" sz="1000" spc="-30" dirty="0">
                <a:cs typeface="Tahoma"/>
              </a:rPr>
              <a:t>For</a:t>
            </a:r>
            <a:r>
              <a:rPr lang="en-US" sz="1000" spc="30" dirty="0">
                <a:cs typeface="Tahoma"/>
              </a:rPr>
              <a:t> </a:t>
            </a:r>
            <a:r>
              <a:rPr lang="en-US" sz="1000" spc="-40" dirty="0">
                <a:cs typeface="Tahoma"/>
              </a:rPr>
              <a:t>instance,</a:t>
            </a:r>
            <a:r>
              <a:rPr lang="en-US" sz="1000" spc="20" dirty="0">
                <a:cs typeface="Tahoma"/>
              </a:rPr>
              <a:t> </a:t>
            </a:r>
            <a:r>
              <a:rPr lang="en-US" sz="1000" spc="-35" dirty="0">
                <a:cs typeface="Tahoma"/>
              </a:rPr>
              <a:t>the</a:t>
            </a:r>
            <a:r>
              <a:rPr lang="en-US" sz="1000" spc="20" dirty="0">
                <a:cs typeface="Tahoma"/>
              </a:rPr>
              <a:t> </a:t>
            </a:r>
            <a:r>
              <a:rPr lang="en-US" sz="1000" spc="-45" dirty="0">
                <a:cs typeface="Tahoma"/>
              </a:rPr>
              <a:t>median</a:t>
            </a:r>
            <a:r>
              <a:rPr lang="en-US" sz="1000" spc="20" dirty="0">
                <a:cs typeface="Tahoma"/>
              </a:rPr>
              <a:t> </a:t>
            </a:r>
            <a:r>
              <a:rPr lang="en-US" sz="1000" spc="-35" dirty="0">
                <a:cs typeface="Tahoma"/>
              </a:rPr>
              <a:t>is</a:t>
            </a:r>
            <a:r>
              <a:rPr lang="en-US" sz="1000" spc="30" dirty="0">
                <a:cs typeface="Tahoma"/>
              </a:rPr>
              <a:t> </a:t>
            </a:r>
            <a:r>
              <a:rPr lang="en-US" sz="1000" spc="-50" dirty="0">
                <a:cs typeface="Tahoma"/>
              </a:rPr>
              <a:t>defined</a:t>
            </a:r>
            <a:r>
              <a:rPr lang="en-US" sz="1000" spc="25" dirty="0">
                <a:cs typeface="Tahoma"/>
              </a:rPr>
              <a:t> </a:t>
            </a:r>
            <a:r>
              <a:rPr lang="en-US" sz="1000" spc="-60" dirty="0">
                <a:cs typeface="Tahoma"/>
              </a:rPr>
              <a:t>as</a:t>
            </a:r>
            <a:r>
              <a:rPr lang="en-US" sz="1000" spc="20" dirty="0">
                <a:cs typeface="Tahoma"/>
              </a:rPr>
              <a:t> </a:t>
            </a:r>
            <a:r>
              <a:rPr lang="en-US" sz="1000" spc="-35" dirty="0">
                <a:cs typeface="Tahoma"/>
              </a:rPr>
              <a:t>the</a:t>
            </a:r>
            <a:r>
              <a:rPr lang="en-US" sz="1000" spc="20" dirty="0">
                <a:cs typeface="Tahoma"/>
              </a:rPr>
              <a:t> </a:t>
            </a:r>
            <a:r>
              <a:rPr lang="en-US" sz="1000" spc="-55" dirty="0">
                <a:cs typeface="Tahoma"/>
              </a:rPr>
              <a:t>order</a:t>
            </a:r>
            <a:r>
              <a:rPr lang="en-US" sz="1000" spc="30" dirty="0">
                <a:cs typeface="Tahoma"/>
              </a:rPr>
              <a:t> </a:t>
            </a:r>
            <a:r>
              <a:rPr lang="en-US" sz="1000" spc="-20" dirty="0">
                <a:cs typeface="Tahoma"/>
              </a:rPr>
              <a:t>statistics</a:t>
            </a:r>
            <a:r>
              <a:rPr lang="en-US" sz="1000" spc="20" dirty="0">
                <a:cs typeface="Tahoma"/>
              </a:rPr>
              <a:t> </a:t>
            </a:r>
            <a:r>
              <a:rPr lang="en-US" sz="1000" spc="-30" dirty="0">
                <a:cs typeface="Tahoma"/>
              </a:rPr>
              <a:t>of </a:t>
            </a:r>
            <a:r>
              <a:rPr lang="en-US" sz="1000" spc="-300" dirty="0">
                <a:cs typeface="Tahoma"/>
              </a:rPr>
              <a:t> </a:t>
            </a:r>
            <a:r>
              <a:rPr lang="en-US" sz="1000" spc="-35" dirty="0">
                <a:cs typeface="Tahoma"/>
              </a:rPr>
              <a:t>rank</a:t>
            </a:r>
            <a:r>
              <a:rPr lang="en-US" sz="1000" spc="15" dirty="0">
                <a:cs typeface="Tahoma"/>
              </a:rPr>
              <a:t> </a:t>
            </a:r>
            <a:r>
              <a:rPr lang="en-US" sz="1000" dirty="0">
                <a:cs typeface="Tahoma"/>
              </a:rPr>
              <a:t>(</a:t>
            </a:r>
            <a:r>
              <a:rPr lang="en-US" sz="1000" i="1" spc="-45" dirty="0">
                <a:cs typeface="Arial"/>
              </a:rPr>
              <a:t>n </a:t>
            </a:r>
            <a:r>
              <a:rPr lang="en-US" sz="1000" spc="45" dirty="0">
                <a:cs typeface="Tahoma"/>
              </a:rPr>
              <a:t>+</a:t>
            </a:r>
            <a:r>
              <a:rPr lang="en-US" sz="1000" spc="-95" dirty="0">
                <a:cs typeface="Tahoma"/>
              </a:rPr>
              <a:t> </a:t>
            </a:r>
            <a:r>
              <a:rPr lang="en-US" sz="1000" spc="-50" dirty="0">
                <a:cs typeface="Tahoma"/>
              </a:rPr>
              <a:t>1</a:t>
            </a:r>
            <a:r>
              <a:rPr lang="en-US" sz="1000" spc="-5" dirty="0">
                <a:cs typeface="Tahoma"/>
              </a:rPr>
              <a:t>)</a:t>
            </a:r>
            <a:r>
              <a:rPr lang="en-US" sz="1000" i="1" spc="40" dirty="0">
                <a:cs typeface="Verdana"/>
              </a:rPr>
              <a:t>/</a:t>
            </a:r>
            <a:r>
              <a:rPr lang="en-US" sz="1000" spc="-50" dirty="0">
                <a:cs typeface="Tahoma"/>
              </a:rPr>
              <a:t>2</a:t>
            </a:r>
            <a:r>
              <a:rPr lang="en-US" sz="1000" spc="15" dirty="0">
                <a:cs typeface="Tahoma"/>
              </a:rPr>
              <a:t> </a:t>
            </a:r>
            <a:r>
              <a:rPr lang="en-US" sz="1000" spc="-55" dirty="0">
                <a:cs typeface="Tahoma"/>
              </a:rPr>
              <a:t>(whe</a:t>
            </a:r>
            <a:r>
              <a:rPr lang="en-US" sz="1000" spc="-50" dirty="0">
                <a:cs typeface="Tahoma"/>
              </a:rPr>
              <a:t>n</a:t>
            </a:r>
            <a:r>
              <a:rPr lang="en-US" sz="1000" spc="20" dirty="0">
                <a:cs typeface="Tahoma"/>
              </a:rPr>
              <a:t> </a:t>
            </a:r>
            <a:r>
              <a:rPr lang="en-US" sz="1000" i="1" spc="-45" dirty="0">
                <a:cs typeface="Arial"/>
              </a:rPr>
              <a:t>n</a:t>
            </a:r>
            <a:r>
              <a:rPr lang="en-US" sz="1000" i="1" spc="65" dirty="0">
                <a:cs typeface="Arial"/>
              </a:rPr>
              <a:t> </a:t>
            </a:r>
            <a:r>
              <a:rPr lang="en-US" sz="1000" spc="-25" dirty="0">
                <a:cs typeface="Tahoma"/>
              </a:rPr>
              <a:t>i</a:t>
            </a:r>
            <a:r>
              <a:rPr lang="en-US" sz="1000" spc="-40" dirty="0">
                <a:cs typeface="Tahoma"/>
              </a:rPr>
              <a:t>s</a:t>
            </a:r>
            <a:r>
              <a:rPr lang="en-US" sz="1000" spc="15" dirty="0">
                <a:cs typeface="Tahoma"/>
              </a:rPr>
              <a:t> </a:t>
            </a:r>
            <a:r>
              <a:rPr lang="en-US" sz="1000" spc="-20" dirty="0">
                <a:cs typeface="Tahoma"/>
              </a:rPr>
              <a:t>o</a:t>
            </a:r>
            <a:r>
              <a:rPr lang="en-US" sz="1000" spc="-30" dirty="0">
                <a:cs typeface="Tahoma"/>
              </a:rPr>
              <a:t>dd)</a:t>
            </a:r>
            <a:endParaRPr lang="en-US" sz="1000" dirty="0">
              <a:cs typeface="Tahoma"/>
            </a:endParaRPr>
          </a:p>
          <a:p>
            <a:pPr marL="497205" indent="-171450">
              <a:lnSpc>
                <a:spcPts val="1150"/>
              </a:lnSpc>
              <a:buFont typeface="Arial" panose="020B0604020202020204" pitchFamily="34" charset="0"/>
              <a:buChar char="•"/>
            </a:pPr>
            <a:r>
              <a:rPr lang="en-US" sz="1000" spc="-15" dirty="0">
                <a:cs typeface="Tahoma"/>
              </a:rPr>
              <a:t>The</a:t>
            </a:r>
            <a:r>
              <a:rPr lang="en-US" sz="1000" spc="10" dirty="0">
                <a:cs typeface="Tahoma"/>
              </a:rPr>
              <a:t> </a:t>
            </a:r>
            <a:r>
              <a:rPr lang="en-US" sz="1000" spc="-45" dirty="0">
                <a:cs typeface="Tahoma"/>
              </a:rPr>
              <a:t>median</a:t>
            </a:r>
            <a:r>
              <a:rPr lang="en-US" sz="1000" spc="10" dirty="0">
                <a:cs typeface="Tahoma"/>
              </a:rPr>
              <a:t> </a:t>
            </a:r>
            <a:r>
              <a:rPr lang="en-US" sz="1000" spc="-40" dirty="0">
                <a:cs typeface="Tahoma"/>
              </a:rPr>
              <a:t>can</a:t>
            </a:r>
            <a:r>
              <a:rPr lang="en-US" sz="1000" spc="15" dirty="0">
                <a:cs typeface="Tahoma"/>
              </a:rPr>
              <a:t> </a:t>
            </a:r>
            <a:r>
              <a:rPr lang="en-US" sz="1000" spc="-50" dirty="0">
                <a:cs typeface="Tahoma"/>
              </a:rPr>
              <a:t>be</a:t>
            </a:r>
            <a:r>
              <a:rPr lang="en-US" sz="1000" spc="15" dirty="0">
                <a:cs typeface="Tahoma"/>
              </a:rPr>
              <a:t> </a:t>
            </a:r>
            <a:r>
              <a:rPr lang="en-US" sz="1000" spc="-40" dirty="0">
                <a:cs typeface="Tahoma"/>
              </a:rPr>
              <a:t>computed</a:t>
            </a:r>
            <a:r>
              <a:rPr lang="en-US" sz="1000" spc="15" dirty="0">
                <a:cs typeface="Tahoma"/>
              </a:rPr>
              <a:t> </a:t>
            </a:r>
            <a:r>
              <a:rPr lang="en-US" sz="1000" spc="-20" dirty="0">
                <a:cs typeface="Tahoma"/>
              </a:rPr>
              <a:t>in</a:t>
            </a:r>
            <a:r>
              <a:rPr lang="en-US" sz="1000" spc="10" dirty="0">
                <a:cs typeface="Tahoma"/>
              </a:rPr>
              <a:t> </a:t>
            </a:r>
            <a:r>
              <a:rPr lang="en-US" sz="1000" i="1" spc="-5" dirty="0">
                <a:cs typeface="Arial"/>
              </a:rPr>
              <a:t>O</a:t>
            </a:r>
            <a:r>
              <a:rPr lang="en-US" sz="1000" spc="-5" dirty="0">
                <a:cs typeface="Tahoma"/>
              </a:rPr>
              <a:t>(</a:t>
            </a:r>
            <a:r>
              <a:rPr lang="en-US" sz="1000" i="1" spc="-5" dirty="0">
                <a:cs typeface="Arial"/>
              </a:rPr>
              <a:t>n</a:t>
            </a:r>
            <a:r>
              <a:rPr lang="en-US" sz="1000" spc="-5" dirty="0">
                <a:cs typeface="Tahoma"/>
              </a:rPr>
              <a:t>)</a:t>
            </a:r>
            <a:r>
              <a:rPr lang="en-US" sz="1000" spc="10" dirty="0">
                <a:cs typeface="Tahoma"/>
              </a:rPr>
              <a:t> </a:t>
            </a:r>
            <a:r>
              <a:rPr lang="en-US" sz="1000" spc="-25" dirty="0">
                <a:cs typeface="Tahoma"/>
              </a:rPr>
              <a:t>time</a:t>
            </a:r>
            <a:endParaRPr lang="en-US" sz="1000" dirty="0">
              <a:cs typeface="Tahoma"/>
            </a:endParaRPr>
          </a:p>
          <a:p>
            <a:pPr marL="497205" marR="62230" indent="-171450">
              <a:lnSpc>
                <a:spcPts val="1200"/>
              </a:lnSpc>
              <a:spcBef>
                <a:spcPts val="40"/>
              </a:spcBef>
              <a:buFont typeface="Arial" panose="020B0604020202020204" pitchFamily="34" charset="0"/>
              <a:buChar char="•"/>
            </a:pPr>
            <a:r>
              <a:rPr lang="en-US" sz="1000" spc="-15" dirty="0">
                <a:cs typeface="Tahoma"/>
              </a:rPr>
              <a:t>The</a:t>
            </a:r>
            <a:r>
              <a:rPr lang="en-US" sz="1000" spc="15" dirty="0">
                <a:cs typeface="Tahoma"/>
              </a:rPr>
              <a:t> </a:t>
            </a:r>
            <a:r>
              <a:rPr lang="en-US" sz="1000" spc="-50" dirty="0">
                <a:cs typeface="Tahoma"/>
              </a:rPr>
              <a:t>problem</a:t>
            </a:r>
            <a:r>
              <a:rPr lang="en-US" sz="1000" spc="20" dirty="0">
                <a:cs typeface="Tahoma"/>
              </a:rPr>
              <a:t> </a:t>
            </a:r>
            <a:r>
              <a:rPr lang="en-US" sz="1000" spc="-35" dirty="0">
                <a:cs typeface="Tahoma"/>
              </a:rPr>
              <a:t>is</a:t>
            </a:r>
            <a:r>
              <a:rPr lang="en-US" sz="1000" spc="15" dirty="0">
                <a:cs typeface="Tahoma"/>
              </a:rPr>
              <a:t> </a:t>
            </a:r>
            <a:r>
              <a:rPr lang="en-US" sz="1000" spc="-10" dirty="0">
                <a:cs typeface="Tahoma"/>
              </a:rPr>
              <a:t>that</a:t>
            </a:r>
            <a:r>
              <a:rPr lang="en-US" sz="1000" spc="15" dirty="0">
                <a:cs typeface="Tahoma"/>
              </a:rPr>
              <a:t> </a:t>
            </a:r>
            <a:r>
              <a:rPr lang="en-US" sz="1000" spc="-35" dirty="0">
                <a:cs typeface="Tahoma"/>
              </a:rPr>
              <a:t>generalizing</a:t>
            </a:r>
            <a:r>
              <a:rPr lang="en-US" sz="1000" spc="15" dirty="0">
                <a:cs typeface="Tahoma"/>
              </a:rPr>
              <a:t> </a:t>
            </a:r>
            <a:r>
              <a:rPr lang="en-US" sz="1000" spc="-20" dirty="0">
                <a:cs typeface="Tahoma"/>
              </a:rPr>
              <a:t>this</a:t>
            </a:r>
            <a:r>
              <a:rPr lang="en-US" sz="1000" spc="20" dirty="0">
                <a:cs typeface="Tahoma"/>
              </a:rPr>
              <a:t> </a:t>
            </a:r>
            <a:r>
              <a:rPr lang="en-US" sz="1000" spc="-10" dirty="0">
                <a:cs typeface="Tahoma"/>
              </a:rPr>
              <a:t>to</a:t>
            </a:r>
            <a:r>
              <a:rPr lang="en-US" sz="1000" spc="15" dirty="0">
                <a:cs typeface="Tahoma"/>
              </a:rPr>
              <a:t> </a:t>
            </a:r>
            <a:r>
              <a:rPr lang="en-US" sz="1000" spc="-45" dirty="0">
                <a:cs typeface="Tahoma"/>
              </a:rPr>
              <a:t>higher</a:t>
            </a:r>
            <a:r>
              <a:rPr lang="en-US" sz="1000" spc="15" dirty="0">
                <a:cs typeface="Tahoma"/>
              </a:rPr>
              <a:t> </a:t>
            </a:r>
            <a:r>
              <a:rPr lang="en-US" sz="1000" spc="-45" dirty="0">
                <a:cs typeface="Tahoma"/>
              </a:rPr>
              <a:t>dimension</a:t>
            </a:r>
            <a:r>
              <a:rPr lang="en-US" sz="1000" spc="15" dirty="0">
                <a:cs typeface="Tahoma"/>
              </a:rPr>
              <a:t> </a:t>
            </a:r>
            <a:r>
              <a:rPr lang="en-US" sz="1000" spc="-35" dirty="0">
                <a:cs typeface="Tahoma"/>
              </a:rPr>
              <a:t>is not</a:t>
            </a:r>
            <a:r>
              <a:rPr lang="en-US" sz="1000" spc="-295" dirty="0">
                <a:cs typeface="Tahoma"/>
              </a:rPr>
              <a:t> </a:t>
            </a:r>
            <a:r>
              <a:rPr lang="en-US" sz="1000" spc="-35" dirty="0">
                <a:cs typeface="Tahoma"/>
              </a:rPr>
              <a:t>straightforward</a:t>
            </a:r>
            <a:endParaRPr lang="en-US" sz="1000" dirty="0">
              <a:cs typeface="Tahoma"/>
            </a:endParaRPr>
          </a:p>
          <a:p>
            <a:pPr marL="208915" indent="-171450">
              <a:lnSpc>
                <a:spcPct val="100000"/>
              </a:lnSpc>
              <a:spcBef>
                <a:spcPts val="505"/>
              </a:spcBef>
              <a:buClr>
                <a:srgbClr val="3333B2"/>
              </a:buClr>
              <a:buSzPct val="72727"/>
              <a:buFont typeface="Wingdings" panose="05000000000000000000" pitchFamily="2" charset="2"/>
              <a:buChar char="q"/>
              <a:tabLst>
                <a:tab pos="186690" algn="l"/>
              </a:tabLst>
            </a:pPr>
            <a:r>
              <a:rPr sz="1100" spc="-35" dirty="0">
                <a:cs typeface="Tahoma"/>
              </a:rPr>
              <a:t>So</a:t>
            </a:r>
            <a:r>
              <a:rPr sz="1100" spc="10" dirty="0">
                <a:cs typeface="Tahoma"/>
              </a:rPr>
              <a:t> </a:t>
            </a:r>
            <a:r>
              <a:rPr sz="1100" spc="-100" dirty="0">
                <a:cs typeface="Tahoma"/>
              </a:rPr>
              <a:t>we</a:t>
            </a:r>
            <a:r>
              <a:rPr sz="1100" spc="15" dirty="0">
                <a:cs typeface="Tahoma"/>
              </a:rPr>
              <a:t> </a:t>
            </a:r>
            <a:r>
              <a:rPr sz="1100" spc="-45" dirty="0">
                <a:cs typeface="Tahoma"/>
              </a:rPr>
              <a:t>consider</a:t>
            </a:r>
            <a:r>
              <a:rPr sz="1100" spc="15" dirty="0">
                <a:cs typeface="Tahoma"/>
              </a:rPr>
              <a:t> </a:t>
            </a:r>
            <a:r>
              <a:rPr sz="1100" spc="-55" dirty="0">
                <a:cs typeface="Tahoma"/>
              </a:rPr>
              <a:t>a</a:t>
            </a:r>
            <a:r>
              <a:rPr sz="1100" spc="10" dirty="0">
                <a:cs typeface="Tahoma"/>
              </a:rPr>
              <a:t> </a:t>
            </a:r>
            <a:r>
              <a:rPr sz="1100" spc="-45" dirty="0">
                <a:cs typeface="Tahoma"/>
              </a:rPr>
              <a:t>different</a:t>
            </a:r>
            <a:r>
              <a:rPr sz="1100" spc="20" dirty="0">
                <a:cs typeface="Tahoma"/>
              </a:rPr>
              <a:t> </a:t>
            </a:r>
            <a:r>
              <a:rPr sz="1100" spc="-40" dirty="0">
                <a:cs typeface="Tahoma"/>
              </a:rPr>
              <a:t>ranking</a:t>
            </a:r>
            <a:r>
              <a:rPr sz="1100" spc="15" dirty="0">
                <a:cs typeface="Tahoma"/>
              </a:rPr>
              <a:t> </a:t>
            </a:r>
            <a:r>
              <a:rPr sz="1100" spc="-55" dirty="0">
                <a:cs typeface="Tahoma"/>
              </a:rPr>
              <a:t>system</a:t>
            </a:r>
            <a:endParaRPr sz="1100" dirty="0">
              <a:cs typeface="Tahoma"/>
            </a:endParaRPr>
          </a:p>
          <a:p>
            <a:pPr marL="208915" indent="-171450">
              <a:lnSpc>
                <a:spcPct val="100000"/>
              </a:lnSpc>
              <a:spcBef>
                <a:spcPts val="35"/>
              </a:spcBef>
              <a:buClr>
                <a:srgbClr val="3333B2"/>
              </a:buClr>
              <a:buSzPct val="72727"/>
              <a:buFont typeface="Wingdings" panose="05000000000000000000" pitchFamily="2" charset="2"/>
              <a:buChar char="q"/>
              <a:tabLst>
                <a:tab pos="186690" algn="l"/>
              </a:tabLst>
            </a:pPr>
            <a:r>
              <a:rPr sz="1100" spc="-50" dirty="0">
                <a:cs typeface="Tahoma"/>
              </a:rPr>
              <a:t>We</a:t>
            </a:r>
            <a:r>
              <a:rPr sz="1100" spc="5" dirty="0">
                <a:cs typeface="Tahoma"/>
              </a:rPr>
              <a:t> </a:t>
            </a:r>
            <a:r>
              <a:rPr sz="1100" spc="-40" dirty="0">
                <a:cs typeface="Tahoma"/>
              </a:rPr>
              <a:t>rank</a:t>
            </a:r>
            <a:r>
              <a:rPr sz="1100" spc="10" dirty="0">
                <a:cs typeface="Tahoma"/>
              </a:rPr>
              <a:t> </a:t>
            </a:r>
            <a:r>
              <a:rPr sz="1100" spc="-45" dirty="0">
                <a:cs typeface="Tahoma"/>
              </a:rPr>
              <a:t>observations</a:t>
            </a:r>
            <a:r>
              <a:rPr sz="1100" dirty="0">
                <a:cs typeface="Tahoma"/>
              </a:rPr>
              <a:t> </a:t>
            </a:r>
            <a:r>
              <a:rPr sz="1100" spc="-70" dirty="0">
                <a:cs typeface="Tahoma"/>
              </a:rPr>
              <a:t>as</a:t>
            </a:r>
            <a:r>
              <a:rPr sz="1100" spc="10" dirty="0">
                <a:cs typeface="Tahoma"/>
              </a:rPr>
              <a:t> </a:t>
            </a:r>
            <a:r>
              <a:rPr sz="1100" spc="-50" dirty="0">
                <a:cs typeface="Tahoma"/>
              </a:rPr>
              <a:t>assigning</a:t>
            </a:r>
            <a:endParaRPr sz="1100" dirty="0">
              <a:cs typeface="Tahoma"/>
            </a:endParaRPr>
          </a:p>
          <a:p>
            <a:pPr marL="497205" indent="-171450">
              <a:lnSpc>
                <a:spcPts val="1200"/>
              </a:lnSpc>
              <a:spcBef>
                <a:spcPts val="475"/>
              </a:spcBef>
              <a:buFont typeface="Arial" panose="020B0604020202020204" pitchFamily="34" charset="0"/>
              <a:buChar char="•"/>
            </a:pPr>
            <a:r>
              <a:rPr sz="1000" spc="-35" dirty="0">
                <a:cs typeface="Tahoma"/>
              </a:rPr>
              <a:t>the</a:t>
            </a:r>
            <a:r>
              <a:rPr sz="1000" spc="10" dirty="0">
                <a:cs typeface="Tahoma"/>
              </a:rPr>
              <a:t> </a:t>
            </a:r>
            <a:r>
              <a:rPr sz="1000" spc="-35" dirty="0">
                <a:cs typeface="Tahoma"/>
              </a:rPr>
              <a:t>most</a:t>
            </a:r>
            <a:r>
              <a:rPr sz="1000" spc="20" dirty="0">
                <a:cs typeface="Tahoma"/>
              </a:rPr>
              <a:t> </a:t>
            </a:r>
            <a:r>
              <a:rPr sz="1000" spc="-50" dirty="0">
                <a:cs typeface="Tahoma"/>
              </a:rPr>
              <a:t>extreme</a:t>
            </a:r>
            <a:r>
              <a:rPr sz="1000" spc="15" dirty="0">
                <a:cs typeface="Tahoma"/>
              </a:rPr>
              <a:t> </a:t>
            </a:r>
            <a:r>
              <a:rPr sz="1000" spc="-40" dirty="0">
                <a:cs typeface="Tahoma"/>
              </a:rPr>
              <a:t>observation</a:t>
            </a:r>
            <a:r>
              <a:rPr sz="1000" spc="15" dirty="0">
                <a:cs typeface="Tahoma"/>
              </a:rPr>
              <a:t> </a:t>
            </a:r>
            <a:r>
              <a:rPr sz="1000" spc="-40" dirty="0">
                <a:cs typeface="Tahoma"/>
              </a:rPr>
              <a:t>depth</a:t>
            </a:r>
            <a:r>
              <a:rPr sz="1000" spc="15" dirty="0">
                <a:cs typeface="Tahoma"/>
              </a:rPr>
              <a:t> </a:t>
            </a:r>
            <a:r>
              <a:rPr sz="1000" spc="-50" dirty="0">
                <a:cs typeface="Tahoma"/>
              </a:rPr>
              <a:t>1</a:t>
            </a:r>
            <a:endParaRPr sz="1000" dirty="0">
              <a:cs typeface="Tahoma"/>
            </a:endParaRPr>
          </a:p>
          <a:p>
            <a:pPr marL="497205" indent="-171450">
              <a:lnSpc>
                <a:spcPts val="1195"/>
              </a:lnSpc>
              <a:buFont typeface="Arial" panose="020B0604020202020204" pitchFamily="34" charset="0"/>
              <a:buChar char="•"/>
            </a:pPr>
            <a:r>
              <a:rPr sz="1000" spc="-35" dirty="0">
                <a:cs typeface="Tahoma"/>
              </a:rPr>
              <a:t>the</a:t>
            </a:r>
            <a:r>
              <a:rPr sz="1000" spc="15" dirty="0">
                <a:cs typeface="Tahoma"/>
              </a:rPr>
              <a:t> </a:t>
            </a:r>
            <a:r>
              <a:rPr sz="1000" spc="-50" dirty="0">
                <a:cs typeface="Tahoma"/>
              </a:rPr>
              <a:t>second</a:t>
            </a:r>
            <a:r>
              <a:rPr sz="1000" spc="15" dirty="0">
                <a:cs typeface="Tahoma"/>
              </a:rPr>
              <a:t> </a:t>
            </a:r>
            <a:r>
              <a:rPr sz="1000" spc="-35" dirty="0">
                <a:cs typeface="Tahoma"/>
              </a:rPr>
              <a:t>smallest</a:t>
            </a:r>
            <a:r>
              <a:rPr sz="1000" spc="20" dirty="0">
                <a:cs typeface="Tahoma"/>
              </a:rPr>
              <a:t> </a:t>
            </a:r>
            <a:r>
              <a:rPr sz="1000" spc="-50" dirty="0">
                <a:cs typeface="Tahoma"/>
              </a:rPr>
              <a:t>and</a:t>
            </a:r>
            <a:r>
              <a:rPr sz="1000" spc="15" dirty="0">
                <a:cs typeface="Tahoma"/>
              </a:rPr>
              <a:t> </a:t>
            </a:r>
            <a:r>
              <a:rPr sz="1000" spc="-50" dirty="0">
                <a:cs typeface="Tahoma"/>
              </a:rPr>
              <a:t>second</a:t>
            </a:r>
            <a:r>
              <a:rPr sz="1000" spc="15" dirty="0">
                <a:cs typeface="Tahoma"/>
              </a:rPr>
              <a:t> </a:t>
            </a:r>
            <a:r>
              <a:rPr sz="1000" spc="-45" dirty="0">
                <a:cs typeface="Tahoma"/>
              </a:rPr>
              <a:t>largest</a:t>
            </a:r>
            <a:r>
              <a:rPr sz="1000" spc="20" dirty="0">
                <a:cs typeface="Tahoma"/>
              </a:rPr>
              <a:t> </a:t>
            </a:r>
            <a:r>
              <a:rPr sz="1000" spc="-40" dirty="0">
                <a:cs typeface="Tahoma"/>
              </a:rPr>
              <a:t>observations</a:t>
            </a:r>
            <a:r>
              <a:rPr sz="1000" spc="20" dirty="0">
                <a:cs typeface="Tahoma"/>
              </a:rPr>
              <a:t> </a:t>
            </a:r>
            <a:r>
              <a:rPr sz="1000" spc="-40" dirty="0">
                <a:cs typeface="Tahoma"/>
              </a:rPr>
              <a:t>depth</a:t>
            </a:r>
            <a:r>
              <a:rPr sz="1000" spc="15" dirty="0">
                <a:cs typeface="Tahoma"/>
              </a:rPr>
              <a:t> </a:t>
            </a:r>
            <a:r>
              <a:rPr sz="1000" spc="-50" dirty="0">
                <a:cs typeface="Tahoma"/>
              </a:rPr>
              <a:t>2</a:t>
            </a:r>
            <a:endParaRPr sz="1000" dirty="0">
              <a:cs typeface="Tahoma"/>
            </a:endParaRPr>
          </a:p>
          <a:p>
            <a:pPr marL="497205" indent="-171450">
              <a:lnSpc>
                <a:spcPts val="1200"/>
              </a:lnSpc>
              <a:buFont typeface="Arial" panose="020B0604020202020204" pitchFamily="34" charset="0"/>
              <a:buChar char="•"/>
            </a:pPr>
            <a:r>
              <a:rPr sz="1000" dirty="0">
                <a:cs typeface="Tahoma"/>
              </a:rPr>
              <a:t>Until</a:t>
            </a:r>
            <a:r>
              <a:rPr sz="1000" spc="15" dirty="0">
                <a:cs typeface="Tahoma"/>
              </a:rPr>
              <a:t> </a:t>
            </a:r>
            <a:r>
              <a:rPr sz="1000" spc="-90" dirty="0">
                <a:cs typeface="Tahoma"/>
              </a:rPr>
              <a:t>we</a:t>
            </a:r>
            <a:r>
              <a:rPr sz="1000" spc="15" dirty="0">
                <a:cs typeface="Tahoma"/>
              </a:rPr>
              <a:t> </a:t>
            </a:r>
            <a:r>
              <a:rPr sz="1000" spc="-55" dirty="0">
                <a:cs typeface="Tahoma"/>
              </a:rPr>
              <a:t>end</a:t>
            </a:r>
            <a:r>
              <a:rPr sz="1000" spc="15" dirty="0">
                <a:cs typeface="Tahoma"/>
              </a:rPr>
              <a:t> </a:t>
            </a:r>
            <a:r>
              <a:rPr sz="1000" spc="-45" dirty="0">
                <a:cs typeface="Tahoma"/>
              </a:rPr>
              <a:t>up</a:t>
            </a:r>
            <a:r>
              <a:rPr sz="1000" spc="15" dirty="0">
                <a:cs typeface="Tahoma"/>
              </a:rPr>
              <a:t> </a:t>
            </a:r>
            <a:r>
              <a:rPr sz="1000" spc="-20" dirty="0">
                <a:cs typeface="Tahoma"/>
              </a:rPr>
              <a:t>with</a:t>
            </a:r>
            <a:r>
              <a:rPr sz="1000" spc="20" dirty="0">
                <a:cs typeface="Tahoma"/>
              </a:rPr>
              <a:t> </a:t>
            </a:r>
            <a:r>
              <a:rPr sz="1000" spc="-35" dirty="0">
                <a:cs typeface="Tahoma"/>
              </a:rPr>
              <a:t>the</a:t>
            </a:r>
            <a:r>
              <a:rPr sz="1000" spc="15" dirty="0">
                <a:cs typeface="Tahoma"/>
              </a:rPr>
              <a:t> </a:t>
            </a:r>
            <a:r>
              <a:rPr sz="1000" spc="-55" dirty="0">
                <a:cs typeface="Tahoma"/>
              </a:rPr>
              <a:t>deepest</a:t>
            </a:r>
            <a:r>
              <a:rPr sz="1000" spc="20" dirty="0">
                <a:cs typeface="Tahoma"/>
              </a:rPr>
              <a:t> </a:t>
            </a:r>
            <a:r>
              <a:rPr sz="1000" spc="-35" dirty="0">
                <a:cs typeface="Tahoma"/>
              </a:rPr>
              <a:t>observation,</a:t>
            </a:r>
            <a:r>
              <a:rPr sz="1000" spc="15" dirty="0">
                <a:cs typeface="Tahoma"/>
              </a:rPr>
              <a:t> </a:t>
            </a:r>
            <a:r>
              <a:rPr sz="1000" spc="-35" dirty="0">
                <a:cs typeface="Tahoma"/>
              </a:rPr>
              <a:t>the</a:t>
            </a:r>
            <a:r>
              <a:rPr sz="1000" spc="15" dirty="0">
                <a:cs typeface="Tahoma"/>
              </a:rPr>
              <a:t> </a:t>
            </a:r>
            <a:r>
              <a:rPr sz="1000" spc="-45" dirty="0">
                <a:cs typeface="Tahoma"/>
              </a:rPr>
              <a:t>median</a:t>
            </a:r>
            <a:endParaRPr sz="1000" dirty="0">
              <a:cs typeface="Tahoma"/>
            </a:endParaRPr>
          </a:p>
          <a:p>
            <a:pPr marL="208915" indent="-171450">
              <a:lnSpc>
                <a:spcPct val="100000"/>
              </a:lnSpc>
              <a:spcBef>
                <a:spcPts val="555"/>
              </a:spcBef>
              <a:buClr>
                <a:srgbClr val="3333B2"/>
              </a:buClr>
              <a:buSzPct val="72727"/>
              <a:buFont typeface="Wingdings" panose="05000000000000000000" pitchFamily="2" charset="2"/>
              <a:buChar char="q"/>
              <a:tabLst>
                <a:tab pos="186690" algn="l"/>
              </a:tabLst>
            </a:pPr>
            <a:r>
              <a:rPr sz="1100" spc="-10" dirty="0">
                <a:cs typeface="Tahoma"/>
              </a:rPr>
              <a:t>This</a:t>
            </a:r>
            <a:r>
              <a:rPr sz="1100" spc="20" dirty="0">
                <a:cs typeface="Tahoma"/>
              </a:rPr>
              <a:t> </a:t>
            </a:r>
            <a:r>
              <a:rPr sz="1100" spc="-45" dirty="0">
                <a:cs typeface="Tahoma"/>
              </a:rPr>
              <a:t>can</a:t>
            </a:r>
            <a:r>
              <a:rPr sz="1100" spc="25" dirty="0">
                <a:cs typeface="Tahoma"/>
              </a:rPr>
              <a:t> </a:t>
            </a:r>
            <a:r>
              <a:rPr sz="1100" spc="-60" dirty="0">
                <a:cs typeface="Tahoma"/>
              </a:rPr>
              <a:t>be</a:t>
            </a:r>
            <a:r>
              <a:rPr sz="1100" spc="25" dirty="0">
                <a:cs typeface="Tahoma"/>
              </a:rPr>
              <a:t> </a:t>
            </a:r>
            <a:r>
              <a:rPr sz="1100" spc="-60" dirty="0">
                <a:cs typeface="Tahoma"/>
              </a:rPr>
              <a:t>extended</a:t>
            </a:r>
            <a:r>
              <a:rPr sz="1100" spc="25" dirty="0">
                <a:cs typeface="Tahoma"/>
              </a:rPr>
              <a:t> </a:t>
            </a:r>
            <a:r>
              <a:rPr sz="1100" spc="-15" dirty="0">
                <a:cs typeface="Tahoma"/>
              </a:rPr>
              <a:t>to</a:t>
            </a:r>
            <a:r>
              <a:rPr sz="1100" spc="20" dirty="0">
                <a:cs typeface="Tahoma"/>
              </a:rPr>
              <a:t> </a:t>
            </a:r>
            <a:r>
              <a:rPr sz="1100" spc="-50" dirty="0">
                <a:cs typeface="Tahoma"/>
              </a:rPr>
              <a:t>higher</a:t>
            </a:r>
            <a:r>
              <a:rPr sz="1100" spc="20" dirty="0">
                <a:cs typeface="Tahoma"/>
              </a:rPr>
              <a:t> </a:t>
            </a:r>
            <a:r>
              <a:rPr sz="1100" spc="-55" dirty="0">
                <a:cs typeface="Tahoma"/>
              </a:rPr>
              <a:t>dimensions</a:t>
            </a:r>
            <a:r>
              <a:rPr sz="1100" spc="25" dirty="0">
                <a:cs typeface="Tahoma"/>
              </a:rPr>
              <a:t> </a:t>
            </a:r>
            <a:r>
              <a:rPr sz="1100" spc="-70" dirty="0">
                <a:cs typeface="Tahoma"/>
              </a:rPr>
              <a:t>more</a:t>
            </a:r>
            <a:r>
              <a:rPr sz="1100" spc="20" dirty="0">
                <a:cs typeface="Tahoma"/>
              </a:rPr>
              <a:t> </a:t>
            </a:r>
            <a:r>
              <a:rPr sz="1100" spc="-45" dirty="0">
                <a:cs typeface="Tahoma"/>
              </a:rPr>
              <a:t>easily</a:t>
            </a:r>
            <a:endParaRPr sz="1100" dirty="0">
              <a:cs typeface="Tahoma"/>
            </a:endParaRPr>
          </a:p>
        </p:txBody>
      </p:sp>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926E-2381-454A-ADCD-3C5CCB1EC9AF}"/>
              </a:ext>
            </a:extLst>
          </p:cNvPr>
          <p:cNvSpPr>
            <a:spLocks noGrp="1"/>
          </p:cNvSpPr>
          <p:nvPr>
            <p:ph type="title"/>
          </p:nvPr>
        </p:nvSpPr>
        <p:spPr>
          <a:xfrm>
            <a:off x="95300" y="53975"/>
            <a:ext cx="4419498" cy="215444"/>
          </a:xfrm>
        </p:spPr>
        <p:txBody>
          <a:bodyPr/>
          <a:lstStyle/>
          <a:p>
            <a:r>
              <a:rPr lang="en-IN" spc="-10" dirty="0"/>
              <a:t>Depth Function</a:t>
            </a:r>
            <a:endParaRPr lang="en-CA" spc="-10" dirty="0"/>
          </a:p>
        </p:txBody>
      </p:sp>
      <p:sp>
        <p:nvSpPr>
          <p:cNvPr id="3" name="Text Placeholder 2">
            <a:extLst>
              <a:ext uri="{FF2B5EF4-FFF2-40B4-BE49-F238E27FC236}">
                <a16:creationId xmlns:a16="http://schemas.microsoft.com/office/drawing/2014/main" id="{91404797-A1D8-4CEB-A6A8-42134B878CE8}"/>
              </a:ext>
            </a:extLst>
          </p:cNvPr>
          <p:cNvSpPr>
            <a:spLocks noGrp="1"/>
          </p:cNvSpPr>
          <p:nvPr>
            <p:ph type="body" idx="1"/>
          </p:nvPr>
        </p:nvSpPr>
        <p:spPr>
          <a:xfrm>
            <a:off x="323850" y="739775"/>
            <a:ext cx="3810140" cy="2369880"/>
          </a:xfrm>
        </p:spPr>
        <p:txBody>
          <a:bodyPr/>
          <a:lstStyle/>
          <a:p>
            <a:pPr marL="171450" indent="-171450" algn="l">
              <a:buClr>
                <a:schemeClr val="tx2"/>
              </a:buClr>
              <a:buFont typeface="Wingdings" panose="05000000000000000000" pitchFamily="2" charset="2"/>
              <a:buChar char="q"/>
            </a:pPr>
            <a:r>
              <a:rPr lang="en-US" b="0" i="0" u="none" strike="noStrike" baseline="0" dirty="0">
                <a:solidFill>
                  <a:srgbClr val="231F20"/>
                </a:solidFill>
                <a:latin typeface="+mn-lt"/>
              </a:rPr>
              <a:t>Let </a:t>
            </a:r>
            <a:r>
              <a:rPr lang="en-US" b="0" i="1" u="none" strike="noStrike" baseline="0" dirty="0">
                <a:solidFill>
                  <a:srgbClr val="231F20"/>
                </a:solidFill>
                <a:latin typeface="+mn-lt"/>
              </a:rPr>
              <a:t>X </a:t>
            </a:r>
            <a:r>
              <a:rPr lang="en-US" b="0" i="0" u="none" strike="noStrike" baseline="0" dirty="0">
                <a:solidFill>
                  <a:srgbClr val="231F20"/>
                </a:solidFill>
                <a:latin typeface="+mn-lt"/>
              </a:rPr>
              <a:t>∈ R</a:t>
            </a:r>
            <a:r>
              <a:rPr lang="en-US" b="0" i="1" u="none" strike="noStrike" baseline="30000" dirty="0">
                <a:solidFill>
                  <a:srgbClr val="231F20"/>
                </a:solidFill>
                <a:latin typeface="+mn-lt"/>
              </a:rPr>
              <a:t>d</a:t>
            </a:r>
            <a:r>
              <a:rPr lang="en-US" b="0" i="0" u="none" strike="noStrike" baseline="0" dirty="0">
                <a:solidFill>
                  <a:srgbClr val="231F20"/>
                </a:solidFill>
                <a:latin typeface="+mn-lt"/>
              </a:rPr>
              <a:t>; </a:t>
            </a:r>
            <a:r>
              <a:rPr lang="en-US" b="0" i="1" u="none" strike="noStrike" baseline="0" dirty="0">
                <a:solidFill>
                  <a:srgbClr val="231F20"/>
                </a:solidFill>
                <a:latin typeface="+mn-lt"/>
              </a:rPr>
              <a:t>d&gt;</a:t>
            </a:r>
            <a:r>
              <a:rPr lang="en-US" b="0" i="0" u="none" strike="noStrike" baseline="0" dirty="0">
                <a:solidFill>
                  <a:srgbClr val="231F20"/>
                </a:solidFill>
                <a:latin typeface="+mn-lt"/>
              </a:rPr>
              <a:t>1, be a </a:t>
            </a:r>
            <a:r>
              <a:rPr lang="en-US" b="0" i="1" u="none" strike="noStrike" baseline="0" dirty="0">
                <a:solidFill>
                  <a:srgbClr val="231F20"/>
                </a:solidFill>
                <a:latin typeface="+mn-lt"/>
              </a:rPr>
              <a:t>d </a:t>
            </a:r>
            <a:r>
              <a:rPr lang="en-US" b="0" i="0" u="none" strike="noStrike" baseline="0" dirty="0">
                <a:solidFill>
                  <a:srgbClr val="231F20"/>
                </a:solidFill>
                <a:latin typeface="+mn-lt"/>
              </a:rPr>
              <a:t>variate random variable having distribution </a:t>
            </a:r>
            <a:r>
              <a:rPr lang="en-US" b="0" i="1" u="none" strike="noStrike" baseline="0" dirty="0">
                <a:solidFill>
                  <a:srgbClr val="231F20"/>
                </a:solidFill>
                <a:latin typeface="+mn-lt"/>
              </a:rPr>
              <a:t>F(</a:t>
            </a:r>
            <a:r>
              <a:rPr lang="en-US" b="0" i="0" u="none" strike="noStrike" baseline="0" dirty="0">
                <a:solidFill>
                  <a:srgbClr val="231F20"/>
                </a:solidFill>
                <a:latin typeface="+mn-lt"/>
              </a:rPr>
              <a:t>·</a:t>
            </a:r>
            <a:r>
              <a:rPr lang="en-US" b="0" i="1" u="none" strike="noStrike" baseline="0" dirty="0">
                <a:solidFill>
                  <a:srgbClr val="231F20"/>
                </a:solidFill>
                <a:latin typeface="+mn-lt"/>
              </a:rPr>
              <a:t>)</a:t>
            </a:r>
            <a:r>
              <a:rPr lang="en-US" b="0" i="0" u="none" strike="noStrike" baseline="0" dirty="0">
                <a:solidFill>
                  <a:srgbClr val="231F20"/>
                </a:solidFill>
                <a:latin typeface="+mn-lt"/>
              </a:rPr>
              <a:t>.</a:t>
            </a:r>
          </a:p>
          <a:p>
            <a:pPr marL="171450" indent="-171450" algn="l">
              <a:buClr>
                <a:schemeClr val="tx2"/>
              </a:buClr>
              <a:buFont typeface="Wingdings" panose="05000000000000000000" pitchFamily="2" charset="2"/>
              <a:buChar char="q"/>
            </a:pPr>
            <a:r>
              <a:rPr lang="en-US" b="0" i="0" u="none" strike="noStrike" baseline="0" dirty="0">
                <a:solidFill>
                  <a:srgbClr val="231F20"/>
                </a:solidFill>
                <a:latin typeface="+mn-lt"/>
              </a:rPr>
              <a:t>Centrality or </a:t>
            </a:r>
            <a:r>
              <a:rPr lang="en-US" b="0" i="0" u="none" strike="noStrike" baseline="0" dirty="0" err="1">
                <a:solidFill>
                  <a:srgbClr val="231F20"/>
                </a:solidFill>
                <a:latin typeface="+mn-lt"/>
              </a:rPr>
              <a:t>outlyingness</a:t>
            </a:r>
            <a:r>
              <a:rPr lang="en-US" b="0" i="0" u="none" strike="noStrike" baseline="0" dirty="0">
                <a:solidFill>
                  <a:srgbClr val="231F20"/>
                </a:solidFill>
                <a:latin typeface="+mn-lt"/>
              </a:rPr>
              <a:t> of a given observation with respect to the given distribution function </a:t>
            </a:r>
            <a:r>
              <a:rPr lang="en-US" b="0" i="1" u="none" strike="noStrike" baseline="0" dirty="0">
                <a:solidFill>
                  <a:srgbClr val="231F20"/>
                </a:solidFill>
                <a:latin typeface="+mn-lt"/>
              </a:rPr>
              <a:t>F(</a:t>
            </a:r>
            <a:r>
              <a:rPr lang="en-US" b="0" i="0" u="none" strike="noStrike" baseline="0" dirty="0">
                <a:solidFill>
                  <a:srgbClr val="231F20"/>
                </a:solidFill>
                <a:latin typeface="+mn-lt"/>
              </a:rPr>
              <a:t>·</a:t>
            </a:r>
            <a:r>
              <a:rPr lang="en-US" b="0" i="1" u="none" strike="noStrike" baseline="0" dirty="0">
                <a:solidFill>
                  <a:srgbClr val="231F20"/>
                </a:solidFill>
                <a:latin typeface="+mn-lt"/>
              </a:rPr>
              <a:t>) </a:t>
            </a:r>
            <a:r>
              <a:rPr lang="en-US" b="0" i="0" u="none" strike="noStrike" baseline="0" dirty="0">
                <a:solidFill>
                  <a:srgbClr val="231F20"/>
                </a:solidFill>
                <a:latin typeface="+mn-lt"/>
              </a:rPr>
              <a:t>can be measured using the notion of data depth function </a:t>
            </a:r>
            <a:r>
              <a:rPr lang="en-US" b="0" i="1" u="none" strike="noStrike" baseline="0" dirty="0">
                <a:solidFill>
                  <a:srgbClr val="231F20"/>
                </a:solidFill>
                <a:latin typeface="+mn-lt"/>
              </a:rPr>
              <a:t>D(</a:t>
            </a:r>
            <a:r>
              <a:rPr lang="en-US" b="0" i="0" u="none" strike="noStrike" baseline="0" dirty="0">
                <a:solidFill>
                  <a:srgbClr val="231F20"/>
                </a:solidFill>
                <a:latin typeface="+mn-lt"/>
              </a:rPr>
              <a:t>·, </a:t>
            </a:r>
            <a:r>
              <a:rPr lang="en-US" b="0" i="1" u="none" strike="noStrike" baseline="0" dirty="0">
                <a:solidFill>
                  <a:srgbClr val="231F20"/>
                </a:solidFill>
                <a:latin typeface="+mn-lt"/>
              </a:rPr>
              <a:t>F)</a:t>
            </a:r>
            <a:r>
              <a:rPr lang="en-US" b="0" i="0" u="none" strike="noStrike" baseline="0" dirty="0">
                <a:solidFill>
                  <a:srgbClr val="231F20"/>
                </a:solidFill>
                <a:latin typeface="+mn-lt"/>
              </a:rPr>
              <a:t>. </a:t>
            </a:r>
            <a:endParaRPr lang="en-US" dirty="0">
              <a:solidFill>
                <a:srgbClr val="231F20"/>
              </a:solidFill>
              <a:latin typeface="+mn-lt"/>
            </a:endParaRPr>
          </a:p>
          <a:p>
            <a:pPr marL="171450" indent="-171450" algn="l">
              <a:buClr>
                <a:schemeClr val="tx2"/>
              </a:buClr>
              <a:buFont typeface="Wingdings" panose="05000000000000000000" pitchFamily="2" charset="2"/>
              <a:buChar char="q"/>
            </a:pPr>
            <a:r>
              <a:rPr lang="en-US" dirty="0">
                <a:solidFill>
                  <a:srgbClr val="231F20"/>
                </a:solidFill>
                <a:latin typeface="+mn-lt"/>
              </a:rPr>
              <a:t>A typical depth function will be a bounded nonnegative function of the form D : R</a:t>
            </a:r>
            <a:r>
              <a:rPr lang="en-US" baseline="30000" dirty="0">
                <a:solidFill>
                  <a:srgbClr val="231F20"/>
                </a:solidFill>
                <a:latin typeface="+mn-lt"/>
              </a:rPr>
              <a:t>d</a:t>
            </a:r>
            <a:r>
              <a:rPr lang="en-US" dirty="0">
                <a:solidFill>
                  <a:srgbClr val="231F20"/>
                </a:solidFill>
                <a:latin typeface="+mn-lt"/>
              </a:rPr>
              <a:t> × F → R</a:t>
            </a:r>
            <a:endParaRPr lang="en-US" b="0" i="0" u="none" strike="noStrike" baseline="0" dirty="0">
              <a:solidFill>
                <a:srgbClr val="231F20"/>
              </a:solidFill>
              <a:latin typeface="+mn-lt"/>
            </a:endParaRPr>
          </a:p>
          <a:p>
            <a:pPr marL="171450" indent="-171450" algn="l">
              <a:buClr>
                <a:schemeClr val="tx2"/>
              </a:buClr>
              <a:buFont typeface="Wingdings" panose="05000000000000000000" pitchFamily="2" charset="2"/>
              <a:buChar char="q"/>
            </a:pPr>
            <a:r>
              <a:rPr lang="en-US" b="0" i="0" u="none" strike="noStrike" baseline="0" dirty="0">
                <a:solidFill>
                  <a:srgbClr val="231F20"/>
                </a:solidFill>
                <a:latin typeface="+mn-lt"/>
              </a:rPr>
              <a:t>If </a:t>
            </a:r>
            <a:r>
              <a:rPr lang="en-US" b="0" i="1" u="none" strike="noStrike" baseline="0" dirty="0">
                <a:solidFill>
                  <a:srgbClr val="231F20"/>
                </a:solidFill>
                <a:latin typeface="+mn-lt"/>
              </a:rPr>
              <a:t>x </a:t>
            </a:r>
            <a:r>
              <a:rPr lang="en-US" b="0" i="0" u="none" strike="noStrike" baseline="0" dirty="0">
                <a:solidFill>
                  <a:srgbClr val="231F20"/>
                </a:solidFill>
                <a:latin typeface="+mn-lt"/>
              </a:rPr>
              <a:t>∈ R</a:t>
            </a:r>
            <a:r>
              <a:rPr lang="en-US" b="0" i="1" u="none" strike="noStrike" baseline="30000" dirty="0">
                <a:solidFill>
                  <a:srgbClr val="231F20"/>
                </a:solidFill>
                <a:latin typeface="+mn-lt"/>
              </a:rPr>
              <a:t>d</a:t>
            </a:r>
            <a:r>
              <a:rPr lang="en-US" b="0" i="1" u="none" strike="noStrike" baseline="0" dirty="0">
                <a:solidFill>
                  <a:srgbClr val="231F20"/>
                </a:solidFill>
                <a:latin typeface="+mn-lt"/>
              </a:rPr>
              <a:t> </a:t>
            </a:r>
            <a:r>
              <a:rPr lang="en-US" b="0" i="0" u="none" strike="noStrike" baseline="0" dirty="0">
                <a:solidFill>
                  <a:srgbClr val="231F20"/>
                </a:solidFill>
                <a:latin typeface="+mn-lt"/>
              </a:rPr>
              <a:t>then depth of point </a:t>
            </a:r>
            <a:r>
              <a:rPr lang="en-US" b="0" i="1" u="none" strike="noStrike" baseline="0" dirty="0">
                <a:solidFill>
                  <a:srgbClr val="231F20"/>
                </a:solidFill>
                <a:latin typeface="+mn-lt"/>
              </a:rPr>
              <a:t>x </a:t>
            </a:r>
            <a:r>
              <a:rPr lang="en-US" b="0" i="0" u="none" strike="noStrike" baseline="0" dirty="0">
                <a:solidFill>
                  <a:srgbClr val="231F20"/>
                </a:solidFill>
                <a:latin typeface="+mn-lt"/>
              </a:rPr>
              <a:t>will measure how deep/central the point </a:t>
            </a:r>
            <a:r>
              <a:rPr lang="en-US" b="0" i="1" u="none" strike="noStrike" baseline="0" dirty="0">
                <a:solidFill>
                  <a:srgbClr val="231F20"/>
                </a:solidFill>
                <a:latin typeface="+mn-lt"/>
              </a:rPr>
              <a:t>x </a:t>
            </a:r>
            <a:r>
              <a:rPr lang="en-US" b="0" i="0" u="none" strike="noStrike" baseline="0" dirty="0">
                <a:solidFill>
                  <a:srgbClr val="231F20"/>
                </a:solidFill>
                <a:latin typeface="+mn-lt"/>
              </a:rPr>
              <a:t>is with respect to distribution </a:t>
            </a:r>
            <a:r>
              <a:rPr lang="en-US" b="0" i="1" u="none" strike="noStrike" baseline="0" dirty="0">
                <a:solidFill>
                  <a:srgbClr val="231F20"/>
                </a:solidFill>
                <a:latin typeface="+mn-lt"/>
              </a:rPr>
              <a:t>F(</a:t>
            </a:r>
            <a:r>
              <a:rPr lang="en-US" b="0" i="0" u="none" strike="noStrike" baseline="0" dirty="0">
                <a:solidFill>
                  <a:srgbClr val="231F20"/>
                </a:solidFill>
                <a:latin typeface="+mn-lt"/>
              </a:rPr>
              <a:t>·</a:t>
            </a:r>
            <a:r>
              <a:rPr lang="en-US" b="0" i="1" u="none" strike="noStrike" baseline="0" dirty="0">
                <a:solidFill>
                  <a:srgbClr val="231F20"/>
                </a:solidFill>
                <a:latin typeface="+mn-lt"/>
              </a:rPr>
              <a:t>)</a:t>
            </a:r>
            <a:r>
              <a:rPr lang="en-US" b="0" i="0" u="none" strike="noStrike" baseline="0" dirty="0">
                <a:solidFill>
                  <a:srgbClr val="231F20"/>
                </a:solidFill>
                <a:latin typeface="+mn-lt"/>
              </a:rPr>
              <a:t>. </a:t>
            </a:r>
          </a:p>
          <a:p>
            <a:pPr marL="171450" indent="-171450" algn="l">
              <a:buClr>
                <a:schemeClr val="tx2"/>
              </a:buClr>
              <a:buFont typeface="Wingdings" panose="05000000000000000000" pitchFamily="2" charset="2"/>
              <a:buChar char="q"/>
            </a:pPr>
            <a:r>
              <a:rPr lang="en-US" b="0" i="0" u="none" strike="noStrike" baseline="0" dirty="0">
                <a:solidFill>
                  <a:srgbClr val="231F20"/>
                </a:solidFill>
                <a:latin typeface="+mn-lt"/>
              </a:rPr>
              <a:t>Suppose </a:t>
            </a:r>
            <a:r>
              <a:rPr lang="en-US" b="0" i="1" u="none" strike="noStrike" baseline="0" dirty="0">
                <a:solidFill>
                  <a:srgbClr val="231F20"/>
                </a:solidFill>
                <a:latin typeface="+mn-lt"/>
              </a:rPr>
              <a:t>x</a:t>
            </a:r>
            <a:r>
              <a:rPr lang="en-US" b="0" i="1" u="none" strike="noStrike" baseline="-25000" dirty="0">
                <a:solidFill>
                  <a:srgbClr val="231F20"/>
                </a:solidFill>
                <a:latin typeface="+mn-lt"/>
              </a:rPr>
              <a:t>i</a:t>
            </a:r>
            <a:r>
              <a:rPr lang="en-US" b="0" i="1" u="none" strike="noStrike" baseline="0" dirty="0">
                <a:solidFill>
                  <a:srgbClr val="231F20"/>
                </a:solidFill>
                <a:latin typeface="+mn-lt"/>
              </a:rPr>
              <a:t> </a:t>
            </a:r>
            <a:r>
              <a:rPr lang="en-US" b="0" i="0" u="none" strike="noStrike" baseline="0" dirty="0">
                <a:solidFill>
                  <a:srgbClr val="231F20"/>
                </a:solidFill>
                <a:latin typeface="+mn-lt"/>
              </a:rPr>
              <a:t>∈ R</a:t>
            </a:r>
            <a:r>
              <a:rPr lang="en-US" b="0" i="1" u="none" strike="noStrike" baseline="30000" dirty="0">
                <a:solidFill>
                  <a:srgbClr val="231F20"/>
                </a:solidFill>
                <a:latin typeface="+mn-lt"/>
              </a:rPr>
              <a:t>d</a:t>
            </a:r>
            <a:r>
              <a:rPr lang="en-US" b="0" i="0" u="none" strike="noStrike" baseline="0" dirty="0">
                <a:solidFill>
                  <a:srgbClr val="231F20"/>
                </a:solidFill>
                <a:latin typeface="+mn-lt"/>
              </a:rPr>
              <a:t>; </a:t>
            </a:r>
            <a:r>
              <a:rPr lang="en-US" b="0" i="1" u="none" strike="noStrike" baseline="0" dirty="0" err="1">
                <a:solidFill>
                  <a:srgbClr val="231F20"/>
                </a:solidFill>
                <a:latin typeface="+mn-lt"/>
              </a:rPr>
              <a:t>i</a:t>
            </a:r>
            <a:r>
              <a:rPr lang="en-US" b="0" i="1" u="none" strike="noStrike" baseline="0" dirty="0">
                <a:solidFill>
                  <a:srgbClr val="231F20"/>
                </a:solidFill>
                <a:latin typeface="+mn-lt"/>
              </a:rPr>
              <a:t> </a:t>
            </a:r>
            <a:r>
              <a:rPr lang="en-US" b="0" i="0" u="none" strike="noStrike" baseline="0" dirty="0">
                <a:solidFill>
                  <a:srgbClr val="231F20"/>
                </a:solidFill>
                <a:latin typeface="+mn-lt"/>
              </a:rPr>
              <a:t>= 1, 2, 3, </a:t>
            </a:r>
            <a:r>
              <a:rPr lang="en-US" b="0" i="1" u="none" strike="noStrike" baseline="0" dirty="0">
                <a:solidFill>
                  <a:srgbClr val="231F20"/>
                </a:solidFill>
                <a:latin typeface="+mn-lt"/>
              </a:rPr>
              <a:t>. . . </a:t>
            </a:r>
            <a:r>
              <a:rPr lang="en-US" b="0" i="0" u="none" strike="noStrike" baseline="0" dirty="0">
                <a:solidFill>
                  <a:srgbClr val="231F20"/>
                </a:solidFill>
                <a:latin typeface="+mn-lt"/>
              </a:rPr>
              <a:t>., </a:t>
            </a:r>
            <a:r>
              <a:rPr lang="en-US" b="0" i="1" u="none" strike="noStrike" baseline="0" dirty="0">
                <a:solidFill>
                  <a:srgbClr val="231F20"/>
                </a:solidFill>
                <a:latin typeface="+mn-lt"/>
              </a:rPr>
              <a:t>n </a:t>
            </a:r>
            <a:r>
              <a:rPr lang="en-US" b="0" i="0" u="none" strike="noStrike" baseline="0" dirty="0">
                <a:solidFill>
                  <a:srgbClr val="231F20"/>
                </a:solidFill>
                <a:latin typeface="+mn-lt"/>
              </a:rPr>
              <a:t>be the </a:t>
            </a:r>
            <a:r>
              <a:rPr lang="en-US" b="0" i="1" u="none" strike="noStrike" baseline="0" dirty="0">
                <a:solidFill>
                  <a:srgbClr val="231F20"/>
                </a:solidFill>
                <a:latin typeface="+mn-lt"/>
              </a:rPr>
              <a:t>n </a:t>
            </a:r>
            <a:r>
              <a:rPr lang="en-US" b="0" i="0" u="none" strike="noStrike" baseline="0" dirty="0">
                <a:solidFill>
                  <a:srgbClr val="231F20"/>
                </a:solidFill>
                <a:latin typeface="+mn-lt"/>
              </a:rPr>
              <a:t>observations on </a:t>
            </a:r>
            <a:r>
              <a:rPr lang="en-US" b="0" i="1" u="none" strike="noStrike" baseline="0" dirty="0">
                <a:solidFill>
                  <a:srgbClr val="231F20"/>
                </a:solidFill>
                <a:latin typeface="+mn-lt"/>
              </a:rPr>
              <a:t>F(</a:t>
            </a:r>
            <a:r>
              <a:rPr lang="en-US" b="0" i="0" u="none" strike="noStrike" baseline="0" dirty="0">
                <a:solidFill>
                  <a:srgbClr val="231F20"/>
                </a:solidFill>
                <a:latin typeface="+mn-lt"/>
              </a:rPr>
              <a:t>·</a:t>
            </a:r>
            <a:r>
              <a:rPr lang="en-US" b="0" i="1" u="none" strike="noStrike" baseline="0" dirty="0">
                <a:solidFill>
                  <a:srgbClr val="231F20"/>
                </a:solidFill>
                <a:latin typeface="+mn-lt"/>
              </a:rPr>
              <a:t>) </a:t>
            </a:r>
            <a:r>
              <a:rPr lang="en-US" b="0" i="0" u="none" strike="noStrike" baseline="0" dirty="0">
                <a:solidFill>
                  <a:srgbClr val="231F20"/>
                </a:solidFill>
                <a:latin typeface="+mn-lt"/>
              </a:rPr>
              <a:t>then </a:t>
            </a:r>
            <a:r>
              <a:rPr lang="en-US" b="0" i="1" u="none" strike="noStrike" baseline="0" dirty="0">
                <a:solidFill>
                  <a:srgbClr val="231F20"/>
                </a:solidFill>
                <a:latin typeface="+mn-lt"/>
              </a:rPr>
              <a:t>D(x</a:t>
            </a:r>
            <a:r>
              <a:rPr lang="en-US" b="0" i="1" u="none" strike="noStrike" baseline="-25000" dirty="0">
                <a:solidFill>
                  <a:srgbClr val="231F20"/>
                </a:solidFill>
                <a:latin typeface="+mn-lt"/>
              </a:rPr>
              <a:t>i</a:t>
            </a:r>
            <a:r>
              <a:rPr lang="en-US" b="0" i="0" u="none" strike="noStrike" baseline="0" dirty="0">
                <a:solidFill>
                  <a:srgbClr val="231F20"/>
                </a:solidFill>
                <a:latin typeface="+mn-lt"/>
              </a:rPr>
              <a:t>, </a:t>
            </a:r>
            <a:r>
              <a:rPr lang="en-US" b="0" i="1" u="none" strike="noStrike" baseline="0" dirty="0">
                <a:solidFill>
                  <a:srgbClr val="231F20"/>
                </a:solidFill>
                <a:latin typeface="+mn-lt"/>
              </a:rPr>
              <a:t>F) </a:t>
            </a:r>
            <a:r>
              <a:rPr lang="en-US" b="0" i="0" u="none" strike="noStrike" baseline="0" dirty="0">
                <a:solidFill>
                  <a:srgbClr val="231F20"/>
                </a:solidFill>
                <a:latin typeface="+mn-lt"/>
              </a:rPr>
              <a:t>provides a </a:t>
            </a:r>
            <a:r>
              <a:rPr lang="en-US" b="0" i="0" u="none" strike="noStrike" baseline="0" dirty="0" err="1">
                <a:solidFill>
                  <a:srgbClr val="231F20"/>
                </a:solidFill>
                <a:latin typeface="+mn-lt"/>
              </a:rPr>
              <a:t>centre</a:t>
            </a:r>
            <a:r>
              <a:rPr lang="en-US" b="0" i="0" u="none" strike="noStrike" baseline="0" dirty="0">
                <a:solidFill>
                  <a:srgbClr val="231F20"/>
                </a:solidFill>
                <a:latin typeface="+mn-lt"/>
              </a:rPr>
              <a:t> outward ranking of these </a:t>
            </a:r>
            <a:r>
              <a:rPr lang="en-US" b="0" i="1" u="none" strike="noStrike" baseline="0" dirty="0">
                <a:solidFill>
                  <a:srgbClr val="231F20"/>
                </a:solidFill>
                <a:latin typeface="+mn-lt"/>
              </a:rPr>
              <a:t>n </a:t>
            </a:r>
            <a:r>
              <a:rPr lang="en-US" b="0" i="0" u="none" strike="noStrike" baseline="0" dirty="0">
                <a:solidFill>
                  <a:srgbClr val="231F20"/>
                </a:solidFill>
                <a:latin typeface="+mn-lt"/>
              </a:rPr>
              <a:t>observations. </a:t>
            </a:r>
          </a:p>
          <a:p>
            <a:pPr marL="171450" indent="-171450" algn="l">
              <a:buClr>
                <a:schemeClr val="tx2"/>
              </a:buClr>
              <a:buFont typeface="Wingdings" panose="05000000000000000000" pitchFamily="2" charset="2"/>
              <a:buChar char="q"/>
            </a:pPr>
            <a:r>
              <a:rPr lang="en-US" b="0" i="0" u="none" strike="noStrike" baseline="0" dirty="0">
                <a:solidFill>
                  <a:srgbClr val="231F20"/>
                </a:solidFill>
                <a:latin typeface="+mn-lt"/>
              </a:rPr>
              <a:t>Larger is the depth value, deeper/central is the corresponding observation with respect to the distribution </a:t>
            </a:r>
            <a:r>
              <a:rPr lang="en-US" b="0" i="1" u="none" strike="noStrike" baseline="0" dirty="0">
                <a:solidFill>
                  <a:srgbClr val="231F20"/>
                </a:solidFill>
                <a:latin typeface="+mn-lt"/>
              </a:rPr>
              <a:t>F(</a:t>
            </a:r>
            <a:r>
              <a:rPr lang="en-US" b="0" i="0" u="none" strike="noStrike" baseline="0" dirty="0">
                <a:solidFill>
                  <a:srgbClr val="231F20"/>
                </a:solidFill>
                <a:latin typeface="+mn-lt"/>
              </a:rPr>
              <a:t>·</a:t>
            </a:r>
            <a:r>
              <a:rPr lang="en-US" b="0" i="1" u="none" strike="noStrike" baseline="0" dirty="0">
                <a:solidFill>
                  <a:srgbClr val="231F20"/>
                </a:solidFill>
                <a:latin typeface="+mn-lt"/>
              </a:rPr>
              <a:t>)</a:t>
            </a:r>
            <a:r>
              <a:rPr lang="en-US" b="0" i="0" u="none" strike="noStrike" baseline="0" dirty="0">
                <a:solidFill>
                  <a:srgbClr val="231F20"/>
                </a:solidFill>
                <a:latin typeface="+mn-lt"/>
              </a:rPr>
              <a:t>.</a:t>
            </a:r>
            <a:endParaRPr lang="en-CA" dirty="0">
              <a:latin typeface="+mn-lt"/>
            </a:endParaRPr>
          </a:p>
        </p:txBody>
      </p:sp>
    </p:spTree>
    <p:extLst>
      <p:ext uri="{BB962C8B-B14F-4D97-AF65-F5344CB8AC3E}">
        <p14:creationId xmlns:p14="http://schemas.microsoft.com/office/powerpoint/2010/main" val="4059204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822575" cy="232756"/>
          </a:xfrm>
          <a:prstGeom prst="rect">
            <a:avLst/>
          </a:prstGeom>
        </p:spPr>
        <p:txBody>
          <a:bodyPr vert="horz" wrap="square" lIns="0" tIns="17145" rIns="0" bIns="0" rtlCol="0">
            <a:spAutoFit/>
          </a:bodyPr>
          <a:lstStyle/>
          <a:p>
            <a:pPr marL="12700">
              <a:lnSpc>
                <a:spcPct val="100000"/>
              </a:lnSpc>
              <a:spcBef>
                <a:spcPts val="135"/>
              </a:spcBef>
            </a:pPr>
            <a:r>
              <a:rPr lang="en-CA" spc="-10" dirty="0"/>
              <a:t>Properties of Depth Function</a:t>
            </a:r>
            <a:endParaRPr lang="en-CA" spc="-50" dirty="0"/>
          </a:p>
        </p:txBody>
      </p:sp>
      <p:sp>
        <p:nvSpPr>
          <p:cNvPr id="3" name="object 3"/>
          <p:cNvSpPr txBox="1"/>
          <p:nvPr/>
        </p:nvSpPr>
        <p:spPr>
          <a:xfrm>
            <a:off x="400050" y="1064004"/>
            <a:ext cx="3810000" cy="1535036"/>
          </a:xfrm>
          <a:prstGeom prst="rect">
            <a:avLst/>
          </a:prstGeom>
        </p:spPr>
        <p:txBody>
          <a:bodyPr vert="horz" wrap="square" lIns="0" tIns="11430" rIns="0" bIns="0" rtlCol="0">
            <a:spAutoFit/>
          </a:bodyPr>
          <a:lstStyle/>
          <a:p>
            <a:pPr marL="171450" indent="-171450" algn="l">
              <a:buClr>
                <a:schemeClr val="tx2"/>
              </a:buClr>
              <a:buFont typeface="Wingdings" panose="05000000000000000000" pitchFamily="2" charset="2"/>
              <a:buChar char="q"/>
            </a:pPr>
            <a:r>
              <a:rPr lang="en-US" sz="1100" b="0" i="0" u="none" strike="noStrike" baseline="0" dirty="0">
                <a:solidFill>
                  <a:srgbClr val="231F20"/>
                </a:solidFill>
                <a:latin typeface="MinionPro-Regular"/>
              </a:rPr>
              <a:t>Affine invariance: If </a:t>
            </a:r>
            <a:r>
              <a:rPr lang="en-US" sz="1100" b="0" i="1" u="none" strike="noStrike" baseline="0" dirty="0">
                <a:solidFill>
                  <a:srgbClr val="231F20"/>
                </a:solidFill>
                <a:latin typeface="MinionPro-It"/>
              </a:rPr>
              <a:t>D</a:t>
            </a:r>
            <a:r>
              <a:rPr lang="en-US" sz="1100" b="0" i="1" u="none" strike="noStrike" baseline="0" dirty="0">
                <a:solidFill>
                  <a:srgbClr val="231F20"/>
                </a:solidFill>
                <a:latin typeface="RMTMI"/>
              </a:rPr>
              <a:t>(</a:t>
            </a:r>
            <a:r>
              <a:rPr lang="en-US" sz="1100" b="0" i="1" u="none" strike="noStrike" baseline="0" dirty="0">
                <a:solidFill>
                  <a:srgbClr val="231F20"/>
                </a:solidFill>
                <a:latin typeface="MinionPro-It"/>
              </a:rPr>
              <a:t>AX </a:t>
            </a:r>
            <a:r>
              <a:rPr lang="en-US" sz="1100" b="0" i="0" u="none" strike="noStrike" baseline="0" dirty="0">
                <a:solidFill>
                  <a:srgbClr val="231F20"/>
                </a:solidFill>
                <a:latin typeface="MTSY"/>
              </a:rPr>
              <a:t>+ </a:t>
            </a:r>
            <a:r>
              <a:rPr lang="en-US" sz="1100" b="0" i="1" u="none" strike="noStrike" baseline="0" dirty="0">
                <a:solidFill>
                  <a:srgbClr val="231F20"/>
                </a:solidFill>
                <a:latin typeface="MinionPro-It"/>
              </a:rPr>
              <a:t>b</a:t>
            </a:r>
            <a:r>
              <a:rPr lang="en-US" sz="1100" b="0" i="0" u="none" strike="noStrike" baseline="0" dirty="0">
                <a:solidFill>
                  <a:srgbClr val="231F20"/>
                </a:solidFill>
                <a:latin typeface="MinionPro-Regular"/>
              </a:rPr>
              <a:t>, </a:t>
            </a:r>
            <a:r>
              <a:rPr lang="en-US" sz="1100" b="0" i="1" u="none" strike="noStrike" baseline="0" dirty="0" err="1">
                <a:solidFill>
                  <a:srgbClr val="231F20"/>
                </a:solidFill>
                <a:latin typeface="MinionPro-It"/>
              </a:rPr>
              <a:t>F</a:t>
            </a:r>
            <a:r>
              <a:rPr lang="en-US" sz="1100" b="0" i="1" u="none" strike="noStrike" baseline="-25000" dirty="0" err="1">
                <a:solidFill>
                  <a:srgbClr val="231F20"/>
                </a:solidFill>
                <a:latin typeface="MinionPro-It"/>
              </a:rPr>
              <a:t>AX</a:t>
            </a:r>
            <a:r>
              <a:rPr lang="en-US" sz="1100" b="0" i="0" u="none" strike="noStrike" baseline="-25000" dirty="0" err="1">
                <a:solidFill>
                  <a:srgbClr val="231F20"/>
                </a:solidFill>
                <a:latin typeface="MTSY"/>
              </a:rPr>
              <a:t>+</a:t>
            </a:r>
            <a:r>
              <a:rPr lang="en-US" sz="1100" b="0" i="1" u="none" strike="noStrike" baseline="-25000" dirty="0" err="1">
                <a:solidFill>
                  <a:srgbClr val="231F20"/>
                </a:solidFill>
                <a:latin typeface="MinionPro-It"/>
              </a:rPr>
              <a:t>b</a:t>
            </a:r>
            <a:r>
              <a:rPr lang="en-US" sz="1100" b="0" i="1" u="none" strike="noStrike" baseline="0" dirty="0">
                <a:solidFill>
                  <a:srgbClr val="231F20"/>
                </a:solidFill>
                <a:latin typeface="RMTMI"/>
              </a:rPr>
              <a:t>) </a:t>
            </a:r>
            <a:r>
              <a:rPr lang="en-US" sz="1100" b="0" i="0" u="none" strike="noStrike" baseline="0" dirty="0">
                <a:solidFill>
                  <a:srgbClr val="231F20"/>
                </a:solidFill>
                <a:latin typeface="MTSY"/>
              </a:rPr>
              <a:t>= </a:t>
            </a:r>
            <a:r>
              <a:rPr lang="en-US" sz="1100" b="0" i="1" u="none" strike="noStrike" baseline="0" dirty="0">
                <a:solidFill>
                  <a:srgbClr val="231F20"/>
                </a:solidFill>
                <a:latin typeface="MinionPro-It"/>
              </a:rPr>
              <a:t>D</a:t>
            </a:r>
            <a:r>
              <a:rPr lang="en-US" sz="1100" b="0" i="1" u="none" strike="noStrike" baseline="0" dirty="0">
                <a:solidFill>
                  <a:srgbClr val="231F20"/>
                </a:solidFill>
                <a:latin typeface="RMTMI"/>
              </a:rPr>
              <a:t>(</a:t>
            </a:r>
            <a:r>
              <a:rPr lang="en-US" sz="1100" b="0" i="1" u="none" strike="noStrike" baseline="0" dirty="0">
                <a:solidFill>
                  <a:srgbClr val="231F20"/>
                </a:solidFill>
                <a:latin typeface="MinionPro-It"/>
              </a:rPr>
              <a:t>X</a:t>
            </a:r>
            <a:r>
              <a:rPr lang="en-US" sz="1100" b="0" i="0" u="none" strike="noStrike" baseline="0" dirty="0">
                <a:solidFill>
                  <a:srgbClr val="231F20"/>
                </a:solidFill>
                <a:latin typeface="MinionPro-Regular"/>
              </a:rPr>
              <a:t>, </a:t>
            </a:r>
            <a:r>
              <a:rPr lang="en-US" sz="1100" b="0" i="1" u="none" strike="noStrike" baseline="0" dirty="0">
                <a:solidFill>
                  <a:srgbClr val="231F20"/>
                </a:solidFill>
                <a:latin typeface="MinionPro-It"/>
              </a:rPr>
              <a:t>F</a:t>
            </a:r>
            <a:r>
              <a:rPr lang="en-US" sz="1100" b="0" i="1" u="none" strike="noStrike" baseline="-25000" dirty="0">
                <a:solidFill>
                  <a:srgbClr val="231F20"/>
                </a:solidFill>
                <a:latin typeface="MinionPro-It"/>
              </a:rPr>
              <a:t>X</a:t>
            </a:r>
            <a:r>
              <a:rPr lang="en-US" sz="1100" b="0" i="1" u="none" strike="noStrike" baseline="0" dirty="0">
                <a:solidFill>
                  <a:srgbClr val="231F20"/>
                </a:solidFill>
                <a:latin typeface="RMTMI"/>
              </a:rPr>
              <a:t>) </a:t>
            </a:r>
            <a:r>
              <a:rPr lang="en-US" sz="1100" b="0" i="0" u="none" strike="noStrike" baseline="0" dirty="0">
                <a:solidFill>
                  <a:srgbClr val="231F20"/>
                </a:solidFill>
                <a:latin typeface="MinionPro-Regular"/>
              </a:rPr>
              <a:t>for any random vector </a:t>
            </a:r>
            <a:r>
              <a:rPr lang="en-US" sz="1100" b="0" i="1" u="none" strike="noStrike" baseline="0" dirty="0">
                <a:solidFill>
                  <a:srgbClr val="231F20"/>
                </a:solidFill>
                <a:latin typeface="MinionPro-It"/>
              </a:rPr>
              <a:t>X </a:t>
            </a:r>
            <a:r>
              <a:rPr lang="en-US" sz="1100" b="0" i="0" u="none" strike="noStrike" baseline="0" dirty="0">
                <a:solidFill>
                  <a:srgbClr val="231F20"/>
                </a:solidFill>
                <a:latin typeface="MTSY"/>
              </a:rPr>
              <a:t>∈ </a:t>
            </a:r>
            <a:r>
              <a:rPr lang="en-US" sz="1100" b="0" i="0" u="none" strike="noStrike" baseline="0" dirty="0">
                <a:solidFill>
                  <a:srgbClr val="231F20"/>
                </a:solidFill>
                <a:latin typeface="MSBM10"/>
              </a:rPr>
              <a:t>R</a:t>
            </a:r>
            <a:r>
              <a:rPr lang="en-US" sz="1100" b="0" i="1" u="none" strike="noStrike" baseline="30000" dirty="0">
                <a:solidFill>
                  <a:srgbClr val="231F20"/>
                </a:solidFill>
                <a:latin typeface="MinionPro-It"/>
              </a:rPr>
              <a:t>d</a:t>
            </a:r>
            <a:r>
              <a:rPr lang="en-US" sz="1100" b="0" i="0" u="none" strike="noStrike" baseline="0" dirty="0">
                <a:solidFill>
                  <a:srgbClr val="231F20"/>
                </a:solidFill>
                <a:latin typeface="MinionPro-Regular"/>
              </a:rPr>
              <a:t>, any </a:t>
            </a:r>
            <a:r>
              <a:rPr lang="en-US" sz="1100" b="0" i="1" u="none" strike="noStrike" baseline="0" dirty="0">
                <a:solidFill>
                  <a:srgbClr val="231F20"/>
                </a:solidFill>
                <a:latin typeface="MinionPro-It"/>
              </a:rPr>
              <a:t>d </a:t>
            </a:r>
            <a:r>
              <a:rPr lang="en-US" sz="1100" b="0" i="0" u="none" strike="noStrike" baseline="0" dirty="0">
                <a:solidFill>
                  <a:srgbClr val="231F20"/>
                </a:solidFill>
                <a:latin typeface="MTSY"/>
              </a:rPr>
              <a:t>× </a:t>
            </a:r>
            <a:r>
              <a:rPr lang="en-US" sz="1100" b="0" i="1" u="none" strike="noStrike" baseline="0" dirty="0">
                <a:solidFill>
                  <a:srgbClr val="231F20"/>
                </a:solidFill>
                <a:latin typeface="MinionPro-It"/>
              </a:rPr>
              <a:t>d </a:t>
            </a:r>
            <a:r>
              <a:rPr lang="en-US" sz="1100" b="0" i="0" u="none" strike="noStrike" baseline="0" dirty="0">
                <a:solidFill>
                  <a:srgbClr val="231F20"/>
                </a:solidFill>
                <a:latin typeface="MinionPro-Regular"/>
              </a:rPr>
              <a:t>nonsingular matrix </a:t>
            </a:r>
            <a:r>
              <a:rPr lang="en-US" sz="1100" b="0" i="1" u="none" strike="noStrike" baseline="0" dirty="0">
                <a:solidFill>
                  <a:srgbClr val="231F20"/>
                </a:solidFill>
                <a:latin typeface="MinionPro-It"/>
              </a:rPr>
              <a:t>A </a:t>
            </a:r>
            <a:r>
              <a:rPr lang="en-US" sz="1100" b="0" i="0" u="none" strike="noStrike" baseline="0" dirty="0">
                <a:solidFill>
                  <a:srgbClr val="231F20"/>
                </a:solidFill>
                <a:latin typeface="MinionPro-Regular"/>
              </a:rPr>
              <a:t>and </a:t>
            </a:r>
            <a:r>
              <a:rPr lang="en-US" sz="1100" b="0" i="1" u="none" strike="noStrike" baseline="0" dirty="0">
                <a:solidFill>
                  <a:srgbClr val="231F20"/>
                </a:solidFill>
                <a:latin typeface="MinionPro-It"/>
              </a:rPr>
              <a:t>b </a:t>
            </a:r>
            <a:r>
              <a:rPr lang="en-US" sz="1100" b="0" i="0" u="none" strike="noStrike" baseline="0" dirty="0">
                <a:solidFill>
                  <a:srgbClr val="231F20"/>
                </a:solidFill>
                <a:latin typeface="MTSY"/>
              </a:rPr>
              <a:t>∈ </a:t>
            </a:r>
            <a:r>
              <a:rPr lang="en-US" sz="1100" b="0" i="0" u="none" strike="noStrike" baseline="0" dirty="0">
                <a:solidFill>
                  <a:srgbClr val="231F20"/>
                </a:solidFill>
                <a:latin typeface="MSBM10"/>
              </a:rPr>
              <a:t>R</a:t>
            </a:r>
            <a:r>
              <a:rPr lang="en-US" sz="1100" b="0" i="1" u="none" strike="noStrike" baseline="30000" dirty="0">
                <a:solidFill>
                  <a:srgbClr val="231F20"/>
                </a:solidFill>
                <a:latin typeface="MinionPro-It"/>
              </a:rPr>
              <a:t>d</a:t>
            </a:r>
            <a:r>
              <a:rPr lang="en-US" sz="1100" b="0" i="1" u="none" strike="noStrike" baseline="0" dirty="0">
                <a:solidFill>
                  <a:srgbClr val="231F20"/>
                </a:solidFill>
                <a:latin typeface="MinionPro-It"/>
              </a:rPr>
              <a:t> </a:t>
            </a:r>
            <a:r>
              <a:rPr lang="en-US" sz="1100" b="0" i="0" u="none" strike="noStrike" baseline="0" dirty="0">
                <a:solidFill>
                  <a:srgbClr val="231F20"/>
                </a:solidFill>
                <a:latin typeface="MinionPro-Regular"/>
              </a:rPr>
              <a:t>then </a:t>
            </a:r>
            <a:r>
              <a:rPr lang="en-US" sz="1100" b="0" i="1" u="none" strike="noStrike" baseline="0" dirty="0">
                <a:solidFill>
                  <a:srgbClr val="231F20"/>
                </a:solidFill>
                <a:latin typeface="MinionPro-It"/>
              </a:rPr>
              <a:t>D </a:t>
            </a:r>
            <a:r>
              <a:rPr lang="en-US" sz="1100" b="0" i="0" u="none" strike="noStrike" baseline="0" dirty="0">
                <a:solidFill>
                  <a:srgbClr val="231F20"/>
                </a:solidFill>
                <a:latin typeface="MinionPro-Regular"/>
              </a:rPr>
              <a:t>is to be called as affine invariant.</a:t>
            </a:r>
          </a:p>
          <a:p>
            <a:pPr marL="171450" indent="-171450" algn="l">
              <a:buClr>
                <a:schemeClr val="tx2"/>
              </a:buClr>
              <a:buFont typeface="Wingdings" panose="05000000000000000000" pitchFamily="2" charset="2"/>
              <a:buChar char="q"/>
            </a:pPr>
            <a:r>
              <a:rPr lang="en-US" sz="1100" b="0" i="0" u="none" strike="noStrike" baseline="0" dirty="0">
                <a:solidFill>
                  <a:srgbClr val="231F20"/>
                </a:solidFill>
                <a:latin typeface="MinionPro-Regular"/>
              </a:rPr>
              <a:t>Maximality at the </a:t>
            </a:r>
            <a:r>
              <a:rPr lang="en-US" sz="1100" b="0" i="0" u="none" strike="noStrike" baseline="0" dirty="0" err="1">
                <a:solidFill>
                  <a:srgbClr val="231F20"/>
                </a:solidFill>
                <a:latin typeface="MinionPro-Regular"/>
              </a:rPr>
              <a:t>centre</a:t>
            </a:r>
            <a:r>
              <a:rPr lang="en-US" sz="1100" b="0" i="0" u="none" strike="noStrike" baseline="0" dirty="0">
                <a:solidFill>
                  <a:srgbClr val="231F20"/>
                </a:solidFill>
                <a:latin typeface="MinionPro-Regular"/>
              </a:rPr>
              <a:t>: For any distribution function </a:t>
            </a:r>
            <a:r>
              <a:rPr lang="en-US" sz="1100" b="0" i="1" u="none" strike="noStrike" baseline="0" dirty="0">
                <a:solidFill>
                  <a:srgbClr val="231F20"/>
                </a:solidFill>
                <a:latin typeface="MinionPro-It"/>
              </a:rPr>
              <a:t>F </a:t>
            </a:r>
            <a:r>
              <a:rPr lang="en-US" sz="1100" b="0" i="0" u="none" strike="noStrike" baseline="0" dirty="0">
                <a:solidFill>
                  <a:srgbClr val="231F20"/>
                </a:solidFill>
                <a:latin typeface="MinionPro-Regular"/>
              </a:rPr>
              <a:t>having </a:t>
            </a:r>
            <a:r>
              <a:rPr lang="en-US" sz="1100" b="0" i="0" u="none" strike="noStrike" baseline="0" dirty="0" err="1">
                <a:solidFill>
                  <a:srgbClr val="231F20"/>
                </a:solidFill>
                <a:latin typeface="MinionPro-Regular"/>
              </a:rPr>
              <a:t>centre</a:t>
            </a:r>
            <a:r>
              <a:rPr lang="en-US" sz="1100" b="0" i="0" u="none" strike="noStrike" baseline="0" dirty="0">
                <a:solidFill>
                  <a:srgbClr val="231F20"/>
                </a:solidFill>
                <a:latin typeface="MinionPro-Regular"/>
              </a:rPr>
              <a:t> </a:t>
            </a:r>
            <a:r>
              <a:rPr lang="en-US" sz="1100" b="0" i="1" u="none" strike="noStrike" baseline="0" dirty="0">
                <a:solidFill>
                  <a:srgbClr val="231F20"/>
                </a:solidFill>
                <a:latin typeface="RMTMI"/>
              </a:rPr>
              <a:t>μ</a:t>
            </a:r>
            <a:r>
              <a:rPr lang="en-US" sz="1100" b="0" i="0" u="none" strike="noStrike" baseline="0" dirty="0">
                <a:solidFill>
                  <a:srgbClr val="231F20"/>
                </a:solidFill>
                <a:latin typeface="MinionPro-Regular"/>
              </a:rPr>
              <a:t>; </a:t>
            </a:r>
            <a:r>
              <a:rPr lang="en-US" sz="1100" b="0" i="1" u="none" strike="noStrike" baseline="0" dirty="0">
                <a:solidFill>
                  <a:srgbClr val="231F20"/>
                </a:solidFill>
                <a:latin typeface="MinionPro-It"/>
              </a:rPr>
              <a:t>D</a:t>
            </a:r>
            <a:r>
              <a:rPr lang="en-US" sz="1100" b="0" i="1" u="none" strike="noStrike" baseline="0" dirty="0">
                <a:solidFill>
                  <a:srgbClr val="231F20"/>
                </a:solidFill>
                <a:latin typeface="RMTMI"/>
              </a:rPr>
              <a:t>(μ</a:t>
            </a:r>
            <a:r>
              <a:rPr lang="en-US" sz="1100" b="0" i="0" u="none" strike="noStrike" baseline="0" dirty="0">
                <a:solidFill>
                  <a:srgbClr val="231F20"/>
                </a:solidFill>
                <a:latin typeface="MinionPro-Regular"/>
              </a:rPr>
              <a:t>, </a:t>
            </a:r>
            <a:r>
              <a:rPr lang="en-US" sz="1100" b="0" i="1" u="none" strike="noStrike" baseline="0" dirty="0">
                <a:solidFill>
                  <a:srgbClr val="231F20"/>
                </a:solidFill>
                <a:latin typeface="MinionPro-It"/>
              </a:rPr>
              <a:t>F</a:t>
            </a:r>
            <a:r>
              <a:rPr lang="en-US" sz="1100" b="0" i="1" u="none" strike="noStrike" baseline="0" dirty="0">
                <a:solidFill>
                  <a:srgbClr val="231F20"/>
                </a:solidFill>
                <a:latin typeface="RMTMI"/>
              </a:rPr>
              <a:t>) </a:t>
            </a:r>
            <a:r>
              <a:rPr lang="en-US" sz="1100" b="0" i="0" u="none" strike="noStrike" baseline="0" dirty="0">
                <a:solidFill>
                  <a:srgbClr val="231F20"/>
                </a:solidFill>
                <a:latin typeface="MTSY"/>
              </a:rPr>
              <a:t>= </a:t>
            </a:r>
            <a:r>
              <a:rPr lang="en-US" sz="1100" b="0" i="0" u="none" strike="noStrike" baseline="0" dirty="0" err="1">
                <a:solidFill>
                  <a:srgbClr val="231F20"/>
                </a:solidFill>
                <a:latin typeface="MinionPro-Regular"/>
              </a:rPr>
              <a:t>sup</a:t>
            </a:r>
            <a:r>
              <a:rPr lang="en-US" sz="1100" b="0" i="1" u="none" strike="noStrike" baseline="-25000" dirty="0" err="1">
                <a:solidFill>
                  <a:srgbClr val="231F20"/>
                </a:solidFill>
                <a:latin typeface="MinionPro-It"/>
              </a:rPr>
              <a:t>x</a:t>
            </a:r>
            <a:r>
              <a:rPr lang="en-US" sz="1100" b="0" i="0" u="none" strike="noStrike" baseline="-25000" dirty="0" err="1">
                <a:solidFill>
                  <a:srgbClr val="231F20"/>
                </a:solidFill>
                <a:latin typeface="MTSY"/>
              </a:rPr>
              <a:t>∈</a:t>
            </a:r>
            <a:r>
              <a:rPr lang="en-US" sz="1100" b="0" i="0" u="none" strike="noStrike" baseline="-25000" dirty="0" err="1">
                <a:solidFill>
                  <a:srgbClr val="231F20"/>
                </a:solidFill>
                <a:latin typeface="MSBM7"/>
              </a:rPr>
              <a:t>R</a:t>
            </a:r>
            <a:r>
              <a:rPr lang="en-US" sz="1100" b="0" i="1" u="none" strike="noStrike" baseline="-25000" dirty="0" err="1">
                <a:solidFill>
                  <a:srgbClr val="231F20"/>
                </a:solidFill>
                <a:latin typeface="MinionPro-It"/>
              </a:rPr>
              <a:t>d</a:t>
            </a:r>
            <a:r>
              <a:rPr lang="en-US" sz="1100" b="0" i="1" u="none" strike="noStrike" baseline="-25000" dirty="0">
                <a:solidFill>
                  <a:srgbClr val="231F20"/>
                </a:solidFill>
                <a:latin typeface="MinionPro-It"/>
              </a:rPr>
              <a:t> </a:t>
            </a:r>
            <a:r>
              <a:rPr lang="en-US" sz="1100" b="0" i="1" u="none" strike="noStrike" baseline="0" dirty="0">
                <a:solidFill>
                  <a:srgbClr val="231F20"/>
                </a:solidFill>
                <a:latin typeface="MinionPro-It"/>
              </a:rPr>
              <a:t>D</a:t>
            </a:r>
            <a:r>
              <a:rPr lang="en-US" sz="1100" b="0" i="1" u="none" strike="noStrike" baseline="0" dirty="0">
                <a:solidFill>
                  <a:srgbClr val="231F20"/>
                </a:solidFill>
                <a:latin typeface="RMTMI"/>
              </a:rPr>
              <a:t>(</a:t>
            </a:r>
            <a:r>
              <a:rPr lang="en-US" sz="1100" b="0" i="1" u="none" strike="noStrike" baseline="0" dirty="0">
                <a:solidFill>
                  <a:srgbClr val="231F20"/>
                </a:solidFill>
                <a:latin typeface="MinionPro-It"/>
              </a:rPr>
              <a:t>x</a:t>
            </a:r>
            <a:r>
              <a:rPr lang="en-US" sz="1100" b="0" i="0" u="none" strike="noStrike" baseline="0" dirty="0">
                <a:solidFill>
                  <a:srgbClr val="231F20"/>
                </a:solidFill>
                <a:latin typeface="MinionPro-Regular"/>
              </a:rPr>
              <a:t>, </a:t>
            </a:r>
            <a:r>
              <a:rPr lang="en-US" sz="1100" b="0" i="1" u="none" strike="noStrike" baseline="0" dirty="0">
                <a:solidFill>
                  <a:srgbClr val="231F20"/>
                </a:solidFill>
                <a:latin typeface="MinionPro-It"/>
              </a:rPr>
              <a:t>F</a:t>
            </a:r>
            <a:r>
              <a:rPr lang="en-US" sz="1100" b="0" i="1" u="none" strike="noStrike" baseline="0" dirty="0">
                <a:solidFill>
                  <a:srgbClr val="231F20"/>
                </a:solidFill>
                <a:latin typeface="RMTMI"/>
              </a:rPr>
              <a:t>)</a:t>
            </a:r>
            <a:r>
              <a:rPr lang="en-US" sz="1100" b="0" i="0" u="none" strike="noStrike" baseline="0" dirty="0">
                <a:solidFill>
                  <a:srgbClr val="231F20"/>
                </a:solidFill>
                <a:latin typeface="MinionPro-Regular"/>
              </a:rPr>
              <a:t>.</a:t>
            </a:r>
          </a:p>
          <a:p>
            <a:pPr marL="171450" indent="-171450" algn="l">
              <a:buClr>
                <a:schemeClr val="tx2"/>
              </a:buClr>
              <a:buFont typeface="Wingdings" panose="05000000000000000000" pitchFamily="2" charset="2"/>
              <a:buChar char="q"/>
            </a:pPr>
            <a:r>
              <a:rPr lang="en-US" sz="1100" b="0" i="0" u="none" strike="noStrike" baseline="0" dirty="0">
                <a:solidFill>
                  <a:srgbClr val="231F20"/>
                </a:solidFill>
                <a:latin typeface="MinionPro-Regular"/>
              </a:rPr>
              <a:t>Monotonicity relative to the deepest point: For any distribution function </a:t>
            </a:r>
            <a:r>
              <a:rPr lang="en-US" sz="1100" b="0" i="1" u="none" strike="noStrike" baseline="0" dirty="0">
                <a:solidFill>
                  <a:srgbClr val="231F20"/>
                </a:solidFill>
                <a:latin typeface="MinionPro-It"/>
              </a:rPr>
              <a:t>F </a:t>
            </a:r>
            <a:r>
              <a:rPr lang="en-US" sz="1100" b="0" i="0" u="none" strike="noStrike" baseline="0" dirty="0">
                <a:solidFill>
                  <a:srgbClr val="231F20"/>
                </a:solidFill>
                <a:latin typeface="MinionPro-Regular"/>
              </a:rPr>
              <a:t>having </a:t>
            </a:r>
            <a:r>
              <a:rPr lang="en-CA" sz="1100" b="0" i="0" u="none" strike="noStrike" baseline="0" dirty="0">
                <a:solidFill>
                  <a:srgbClr val="231F20"/>
                </a:solidFill>
                <a:latin typeface="MinionPro-Regular"/>
              </a:rPr>
              <a:t>centre </a:t>
            </a:r>
            <a:r>
              <a:rPr lang="el-GR" sz="1100" b="0" i="1" u="none" strike="noStrike" baseline="0" dirty="0">
                <a:solidFill>
                  <a:srgbClr val="231F20"/>
                </a:solidFill>
                <a:latin typeface="RMTMI"/>
              </a:rPr>
              <a:t>μ</a:t>
            </a:r>
            <a:r>
              <a:rPr lang="el-GR" sz="1100" b="0" i="0" u="none" strike="noStrike" baseline="0" dirty="0">
                <a:solidFill>
                  <a:srgbClr val="231F20"/>
                </a:solidFill>
                <a:latin typeface="MinionPro-Regular"/>
              </a:rPr>
              <a:t>, </a:t>
            </a:r>
            <a:r>
              <a:rPr lang="en-CA" sz="1100" b="0" i="1" u="none" strike="noStrike" baseline="0" dirty="0">
                <a:solidFill>
                  <a:srgbClr val="231F20"/>
                </a:solidFill>
                <a:latin typeface="MinionPro-It"/>
              </a:rPr>
              <a:t>D</a:t>
            </a:r>
            <a:r>
              <a:rPr lang="en-CA" sz="1100" b="0" i="1" u="none" strike="noStrike" baseline="0" dirty="0">
                <a:solidFill>
                  <a:srgbClr val="231F20"/>
                </a:solidFill>
                <a:latin typeface="RMTMI"/>
              </a:rPr>
              <a:t>(</a:t>
            </a:r>
            <a:r>
              <a:rPr lang="en-CA" sz="1100" b="0" i="1" u="none" strike="noStrike" baseline="0" dirty="0">
                <a:solidFill>
                  <a:srgbClr val="231F20"/>
                </a:solidFill>
                <a:latin typeface="MinionPro-It"/>
              </a:rPr>
              <a:t>x</a:t>
            </a:r>
            <a:r>
              <a:rPr lang="en-CA" sz="1100" b="0" i="0" u="none" strike="noStrike" baseline="0" dirty="0">
                <a:solidFill>
                  <a:srgbClr val="231F20"/>
                </a:solidFill>
                <a:latin typeface="MinionPro-Regular"/>
              </a:rPr>
              <a:t>; </a:t>
            </a:r>
            <a:r>
              <a:rPr lang="en-CA" sz="1100" b="0" i="1" u="none" strike="noStrike" baseline="0" dirty="0">
                <a:solidFill>
                  <a:srgbClr val="231F20"/>
                </a:solidFill>
                <a:latin typeface="MinionPro-It"/>
              </a:rPr>
              <a:t>F</a:t>
            </a:r>
            <a:r>
              <a:rPr lang="en-CA" sz="1100" b="0" i="1" u="none" strike="noStrike" baseline="0" dirty="0">
                <a:solidFill>
                  <a:srgbClr val="231F20"/>
                </a:solidFill>
                <a:latin typeface="RMTMI"/>
              </a:rPr>
              <a:t>) &lt; </a:t>
            </a:r>
            <a:r>
              <a:rPr lang="en-CA" sz="1100" b="0" i="1" u="none" strike="noStrike" baseline="0" dirty="0">
                <a:solidFill>
                  <a:srgbClr val="231F20"/>
                </a:solidFill>
                <a:latin typeface="MinionPro-It"/>
              </a:rPr>
              <a:t>D</a:t>
            </a:r>
            <a:r>
              <a:rPr lang="en-CA" sz="1100" b="0" i="1" u="none" strike="noStrike" baseline="0" dirty="0">
                <a:solidFill>
                  <a:srgbClr val="231F20"/>
                </a:solidFill>
                <a:latin typeface="RMTMI"/>
              </a:rPr>
              <a:t>(</a:t>
            </a:r>
            <a:r>
              <a:rPr lang="el-GR" sz="1100" b="0" i="1" u="none" strike="noStrike" baseline="0" dirty="0">
                <a:solidFill>
                  <a:srgbClr val="231F20"/>
                </a:solidFill>
                <a:latin typeface="RMTMI"/>
              </a:rPr>
              <a:t>μ </a:t>
            </a:r>
            <a:r>
              <a:rPr lang="el-GR" sz="1100" b="0" i="0" u="none" strike="noStrike" baseline="0" dirty="0">
                <a:solidFill>
                  <a:srgbClr val="231F20"/>
                </a:solidFill>
                <a:latin typeface="MTSY"/>
              </a:rPr>
              <a:t>+ </a:t>
            </a:r>
            <a:r>
              <a:rPr lang="el-GR" sz="1100" b="0" i="1" u="none" strike="noStrike" baseline="0" dirty="0">
                <a:solidFill>
                  <a:srgbClr val="231F20"/>
                </a:solidFill>
                <a:latin typeface="RMTMI"/>
              </a:rPr>
              <a:t>α(</a:t>
            </a:r>
            <a:r>
              <a:rPr lang="en-CA" sz="1100" b="0" i="1" u="none" strike="noStrike" baseline="0" dirty="0">
                <a:solidFill>
                  <a:srgbClr val="231F20"/>
                </a:solidFill>
                <a:latin typeface="MinionPro-It"/>
              </a:rPr>
              <a:t>x </a:t>
            </a:r>
            <a:r>
              <a:rPr lang="en-CA" sz="1100" b="0" i="0" u="none" strike="noStrike" baseline="0" dirty="0">
                <a:solidFill>
                  <a:srgbClr val="231F20"/>
                </a:solidFill>
                <a:latin typeface="MTSY"/>
              </a:rPr>
              <a:t>− </a:t>
            </a:r>
            <a:r>
              <a:rPr lang="el-GR" sz="1100" b="0" i="1" u="none" strike="noStrike" baseline="0" dirty="0">
                <a:solidFill>
                  <a:srgbClr val="231F20"/>
                </a:solidFill>
                <a:latin typeface="RMTMI"/>
              </a:rPr>
              <a:t>μ)</a:t>
            </a:r>
            <a:r>
              <a:rPr lang="el-GR" sz="1100" b="0" i="0" u="none" strike="noStrike" baseline="0" dirty="0">
                <a:solidFill>
                  <a:srgbClr val="231F20"/>
                </a:solidFill>
                <a:latin typeface="MinionPro-Regular"/>
              </a:rPr>
              <a:t>; </a:t>
            </a:r>
            <a:r>
              <a:rPr lang="en-CA" sz="1100" b="0" i="1" u="none" strike="noStrike" baseline="0" dirty="0">
                <a:solidFill>
                  <a:srgbClr val="231F20"/>
                </a:solidFill>
                <a:latin typeface="MinionPro-It"/>
              </a:rPr>
              <a:t>F</a:t>
            </a:r>
            <a:r>
              <a:rPr lang="en-CA" sz="1100" b="0" i="1" u="none" strike="noStrike" baseline="0" dirty="0">
                <a:solidFill>
                  <a:srgbClr val="231F20"/>
                </a:solidFill>
                <a:latin typeface="RMTMI"/>
              </a:rPr>
              <a:t>) </a:t>
            </a:r>
            <a:r>
              <a:rPr lang="en-CA" sz="1100" b="0" i="0" u="none" strike="noStrike" baseline="0" dirty="0">
                <a:solidFill>
                  <a:srgbClr val="231F20"/>
                </a:solidFill>
                <a:latin typeface="MinionPro-Regular"/>
              </a:rPr>
              <a:t>holds for 0 </a:t>
            </a:r>
            <a:r>
              <a:rPr lang="en-CA" sz="1100" b="0" i="0" u="none" strike="noStrike" baseline="0" dirty="0">
                <a:solidFill>
                  <a:srgbClr val="231F20"/>
                </a:solidFill>
                <a:latin typeface="MTSY"/>
              </a:rPr>
              <a:t>≤ </a:t>
            </a:r>
            <a:r>
              <a:rPr lang="el-GR" sz="1100" b="0" i="1" u="none" strike="noStrike" baseline="0" dirty="0">
                <a:solidFill>
                  <a:srgbClr val="231F20"/>
                </a:solidFill>
                <a:latin typeface="RMTMI"/>
              </a:rPr>
              <a:t>α &lt; </a:t>
            </a:r>
            <a:r>
              <a:rPr lang="el-GR" sz="1100" b="0" i="0" u="none" strike="noStrike" baseline="0" dirty="0">
                <a:solidFill>
                  <a:srgbClr val="231F20"/>
                </a:solidFill>
                <a:latin typeface="MinionPro-Regular"/>
              </a:rPr>
              <a:t>1.</a:t>
            </a:r>
            <a:endParaRPr lang="en-IN" sz="1100" dirty="0">
              <a:solidFill>
                <a:srgbClr val="231F20"/>
              </a:solidFill>
              <a:latin typeface="MinionPro-Regular"/>
            </a:endParaRPr>
          </a:p>
          <a:p>
            <a:pPr marL="171450" indent="-171450" algn="l">
              <a:buClr>
                <a:schemeClr val="tx2"/>
              </a:buClr>
              <a:buFont typeface="Wingdings" panose="05000000000000000000" pitchFamily="2" charset="2"/>
              <a:buChar char="q"/>
            </a:pPr>
            <a:r>
              <a:rPr lang="en-US" sz="1100" b="0" i="0" u="none" strike="noStrike" baseline="0" dirty="0">
                <a:solidFill>
                  <a:srgbClr val="231F20"/>
                </a:solidFill>
                <a:latin typeface="MinionPro-Regular"/>
              </a:rPr>
              <a:t>Vanishing at infinity: </a:t>
            </a:r>
            <a:r>
              <a:rPr lang="en-US" sz="1100" b="0" i="1" u="none" strike="noStrike" baseline="0" dirty="0">
                <a:solidFill>
                  <a:srgbClr val="231F20"/>
                </a:solidFill>
                <a:latin typeface="MinionPro-It"/>
              </a:rPr>
              <a:t>D</a:t>
            </a:r>
            <a:r>
              <a:rPr lang="en-US" sz="1100" b="0" i="1" u="none" strike="noStrike" baseline="0" dirty="0">
                <a:solidFill>
                  <a:srgbClr val="231F20"/>
                </a:solidFill>
                <a:latin typeface="RMTMI"/>
              </a:rPr>
              <a:t>(</a:t>
            </a:r>
            <a:r>
              <a:rPr lang="en-US" sz="1100" b="0" i="1" u="none" strike="noStrike" baseline="0" dirty="0">
                <a:solidFill>
                  <a:srgbClr val="231F20"/>
                </a:solidFill>
                <a:latin typeface="MinionPro-It"/>
              </a:rPr>
              <a:t>x</a:t>
            </a:r>
            <a:r>
              <a:rPr lang="en-US" sz="1100" b="0" i="0" u="none" strike="noStrike" baseline="0" dirty="0">
                <a:solidFill>
                  <a:srgbClr val="231F20"/>
                </a:solidFill>
                <a:latin typeface="MinionPro-Regular"/>
              </a:rPr>
              <a:t>; </a:t>
            </a:r>
            <a:r>
              <a:rPr lang="en-US" sz="1100" b="0" i="1" u="none" strike="noStrike" baseline="0" dirty="0">
                <a:solidFill>
                  <a:srgbClr val="231F20"/>
                </a:solidFill>
                <a:latin typeface="MinionPro-It"/>
              </a:rPr>
              <a:t>F</a:t>
            </a:r>
            <a:r>
              <a:rPr lang="en-US" sz="1100" b="0" i="1" u="none" strike="noStrike" baseline="0" dirty="0">
                <a:solidFill>
                  <a:srgbClr val="231F20"/>
                </a:solidFill>
                <a:latin typeface="RMTMI"/>
              </a:rPr>
              <a:t>) </a:t>
            </a:r>
            <a:r>
              <a:rPr lang="en-US" sz="1100" b="0" i="0" u="none" strike="noStrike" baseline="0" dirty="0">
                <a:solidFill>
                  <a:srgbClr val="231F20"/>
                </a:solidFill>
                <a:latin typeface="MTSY"/>
              </a:rPr>
              <a:t>→ </a:t>
            </a:r>
            <a:r>
              <a:rPr lang="en-US" sz="1100" b="0" i="0" u="none" strike="noStrike" baseline="0" dirty="0">
                <a:solidFill>
                  <a:srgbClr val="231F20"/>
                </a:solidFill>
                <a:latin typeface="MinionPro-Regular"/>
              </a:rPr>
              <a:t>0 as </a:t>
            </a:r>
            <a:r>
              <a:rPr lang="en-US" sz="1100" b="0" i="0" u="none" strike="noStrike" baseline="0" dirty="0">
                <a:solidFill>
                  <a:srgbClr val="231F20"/>
                </a:solidFill>
                <a:latin typeface="MTSY"/>
              </a:rPr>
              <a:t>||</a:t>
            </a:r>
            <a:r>
              <a:rPr lang="en-US" sz="1100" b="0" i="1" u="none" strike="noStrike" baseline="0" dirty="0">
                <a:solidFill>
                  <a:srgbClr val="231F20"/>
                </a:solidFill>
                <a:latin typeface="MinionPro-It"/>
              </a:rPr>
              <a:t>x</a:t>
            </a:r>
            <a:r>
              <a:rPr lang="en-US" sz="1100" b="0" i="0" u="none" strike="noStrike" baseline="0" dirty="0">
                <a:solidFill>
                  <a:srgbClr val="231F20"/>
                </a:solidFill>
                <a:latin typeface="MTSY"/>
              </a:rPr>
              <a:t>|| → ∞</a:t>
            </a:r>
            <a:r>
              <a:rPr lang="en-US" sz="1100" b="0" i="0" u="none" strike="noStrike" baseline="0" dirty="0">
                <a:solidFill>
                  <a:srgbClr val="231F20"/>
                </a:solidFill>
                <a:latin typeface="MinionPro-Regular"/>
              </a:rPr>
              <a:t>, for every </a:t>
            </a:r>
            <a:r>
              <a:rPr lang="en-US" sz="1100" b="0" i="1" u="none" strike="noStrike" baseline="0" dirty="0">
                <a:solidFill>
                  <a:srgbClr val="231F20"/>
                </a:solidFill>
                <a:latin typeface="MinionPro-It"/>
              </a:rPr>
              <a:t>F</a:t>
            </a:r>
            <a:r>
              <a:rPr lang="en-US" sz="1100" b="0" i="0" u="none" strike="noStrike" baseline="0" dirty="0">
                <a:solidFill>
                  <a:srgbClr val="231F20"/>
                </a:solidFill>
                <a:latin typeface="MinionPro-Regular"/>
              </a:rPr>
              <a:t>.</a:t>
            </a:r>
            <a:endParaRPr sz="1100" dirty="0">
              <a:latin typeface="MingLiU_HKSCS-ExtB"/>
              <a:cs typeface="MingLiU_HKSCS-ExtB"/>
            </a:endParaRPr>
          </a:p>
        </p:txBody>
      </p:sp>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822575" cy="232756"/>
          </a:xfrm>
          <a:prstGeom prst="rect">
            <a:avLst/>
          </a:prstGeom>
        </p:spPr>
        <p:txBody>
          <a:bodyPr vert="horz" wrap="square" lIns="0" tIns="17145" rIns="0" bIns="0" rtlCol="0">
            <a:spAutoFit/>
          </a:bodyPr>
          <a:lstStyle/>
          <a:p>
            <a:pPr marL="12700">
              <a:lnSpc>
                <a:spcPct val="100000"/>
              </a:lnSpc>
              <a:spcBef>
                <a:spcPts val="135"/>
              </a:spcBef>
            </a:pPr>
            <a:r>
              <a:rPr lang="en-IN" spc="-10" dirty="0" err="1"/>
              <a:t>Mahalanobis</a:t>
            </a:r>
            <a:r>
              <a:rPr lang="en-IN" spc="-10" dirty="0"/>
              <a:t> Depth Function</a:t>
            </a:r>
            <a:endParaRPr spc="-50" dirty="0"/>
          </a:p>
        </p:txBody>
      </p:sp>
      <p:sp>
        <p:nvSpPr>
          <p:cNvPr id="3" name="object 3"/>
          <p:cNvSpPr txBox="1"/>
          <p:nvPr/>
        </p:nvSpPr>
        <p:spPr>
          <a:xfrm>
            <a:off x="462598" y="853381"/>
            <a:ext cx="3684904" cy="1460656"/>
          </a:xfrm>
          <a:prstGeom prst="rect">
            <a:avLst/>
          </a:prstGeom>
        </p:spPr>
        <p:txBody>
          <a:bodyPr vert="horz" wrap="square" lIns="0" tIns="11430" rIns="0" bIns="0" rtlCol="0">
            <a:spAutoFit/>
          </a:bodyPr>
          <a:lstStyle/>
          <a:p>
            <a:pPr marL="208915" indent="-171450">
              <a:lnSpc>
                <a:spcPct val="100000"/>
              </a:lnSpc>
              <a:spcBef>
                <a:spcPts val="90"/>
              </a:spcBef>
              <a:buClr>
                <a:srgbClr val="3333B2"/>
              </a:buClr>
              <a:buSzPct val="72727"/>
              <a:buFont typeface="Wingdings" panose="05000000000000000000" pitchFamily="2" charset="2"/>
              <a:buChar char="q"/>
              <a:tabLst>
                <a:tab pos="186690" algn="l"/>
              </a:tabLst>
            </a:pPr>
            <a:r>
              <a:rPr lang="en-US" sz="1100" dirty="0"/>
              <a:t>The </a:t>
            </a:r>
            <a:r>
              <a:rPr lang="en-US" sz="1100" dirty="0" err="1"/>
              <a:t>Mahalanobis</a:t>
            </a:r>
            <a:r>
              <a:rPr lang="en-US" sz="1100" dirty="0"/>
              <a:t> depth is perhaps the most common depth function associated with multivariate normal theory. </a:t>
            </a:r>
          </a:p>
          <a:p>
            <a:pPr marL="208915" indent="-171450">
              <a:lnSpc>
                <a:spcPct val="100000"/>
              </a:lnSpc>
              <a:spcBef>
                <a:spcPts val="90"/>
              </a:spcBef>
              <a:buClr>
                <a:srgbClr val="3333B2"/>
              </a:buClr>
              <a:buSzPct val="72727"/>
              <a:buFont typeface="Wingdings" panose="05000000000000000000" pitchFamily="2" charset="2"/>
              <a:buChar char="q"/>
              <a:tabLst>
                <a:tab pos="186690" algn="l"/>
              </a:tabLst>
            </a:pPr>
            <a:r>
              <a:rPr lang="en-CA" sz="1100" dirty="0" err="1"/>
              <a:t>Mahalanobis</a:t>
            </a:r>
            <a:r>
              <a:rPr lang="en-CA" sz="1100" dirty="0"/>
              <a:t> norm (</a:t>
            </a:r>
            <a:r>
              <a:rPr lang="en-CA" sz="1100" dirty="0" err="1"/>
              <a:t>Mahalanobis</a:t>
            </a:r>
            <a:r>
              <a:rPr lang="en-CA" sz="1100" dirty="0"/>
              <a:t> (1936)) || · ||M as:</a:t>
            </a:r>
          </a:p>
          <a:p>
            <a:pPr marL="37465">
              <a:lnSpc>
                <a:spcPct val="100000"/>
              </a:lnSpc>
              <a:spcBef>
                <a:spcPts val="90"/>
              </a:spcBef>
              <a:buClr>
                <a:srgbClr val="3333B2"/>
              </a:buClr>
              <a:buSzPct val="72727"/>
              <a:tabLst>
                <a:tab pos="186690" algn="l"/>
              </a:tabLst>
            </a:pPr>
            <a:endParaRPr lang="en-US" sz="1100" dirty="0"/>
          </a:p>
          <a:p>
            <a:pPr marL="37465">
              <a:lnSpc>
                <a:spcPct val="100000"/>
              </a:lnSpc>
              <a:spcBef>
                <a:spcPts val="90"/>
              </a:spcBef>
              <a:buClr>
                <a:srgbClr val="3333B2"/>
              </a:buClr>
              <a:buSzPct val="72727"/>
              <a:tabLst>
                <a:tab pos="186690" algn="l"/>
              </a:tabLst>
            </a:pPr>
            <a:endParaRPr lang="en-US" sz="1100" dirty="0"/>
          </a:p>
          <a:p>
            <a:pPr marL="208915" indent="-171450">
              <a:lnSpc>
                <a:spcPct val="100000"/>
              </a:lnSpc>
              <a:spcBef>
                <a:spcPts val="90"/>
              </a:spcBef>
              <a:buClr>
                <a:srgbClr val="3333B2"/>
              </a:buClr>
              <a:buSzPct val="72727"/>
              <a:buFont typeface="Wingdings" panose="05000000000000000000" pitchFamily="2" charset="2"/>
              <a:buChar char="q"/>
              <a:tabLst>
                <a:tab pos="186690" algn="l"/>
              </a:tabLst>
            </a:pPr>
            <a:r>
              <a:rPr lang="en-US" sz="1200" dirty="0"/>
              <a:t>F is the given distribution and µ(F) and Σ(F) are corresponding location and covariance measures,</a:t>
            </a:r>
            <a:endParaRPr lang="en-IN" sz="1200" i="1" baseline="27777" dirty="0">
              <a:cs typeface="Arial"/>
            </a:endParaRPr>
          </a:p>
          <a:p>
            <a:pPr marL="208915" indent="-171450">
              <a:lnSpc>
                <a:spcPct val="100000"/>
              </a:lnSpc>
              <a:spcBef>
                <a:spcPts val="90"/>
              </a:spcBef>
              <a:buClr>
                <a:srgbClr val="3333B2"/>
              </a:buClr>
              <a:buSzPct val="72727"/>
              <a:buFont typeface="Wingdings" panose="05000000000000000000" pitchFamily="2" charset="2"/>
              <a:buChar char="q"/>
              <a:tabLst>
                <a:tab pos="186690" algn="l"/>
              </a:tabLst>
            </a:pPr>
            <a:r>
              <a:rPr lang="en-US" sz="1100" dirty="0"/>
              <a:t>The </a:t>
            </a:r>
            <a:r>
              <a:rPr lang="en-US" sz="1100" dirty="0" err="1"/>
              <a:t>Mahalanobis</a:t>
            </a:r>
            <a:r>
              <a:rPr lang="en-US" sz="1100" dirty="0"/>
              <a:t> depth is defined as</a:t>
            </a:r>
            <a:endParaRPr lang="en-US" sz="1100" dirty="0">
              <a:cs typeface="MingLiU_HKSCS-ExtB"/>
            </a:endParaRPr>
          </a:p>
        </p:txBody>
      </p:sp>
      <p:pic>
        <p:nvPicPr>
          <p:cNvPr id="5" name="Picture 4">
            <a:extLst>
              <a:ext uri="{FF2B5EF4-FFF2-40B4-BE49-F238E27FC236}">
                <a16:creationId xmlns:a16="http://schemas.microsoft.com/office/drawing/2014/main" id="{90EC7851-2584-4E36-BCDB-15C11062D5C3}"/>
              </a:ext>
            </a:extLst>
          </p:cNvPr>
          <p:cNvPicPr>
            <a:picLocks noChangeAspect="1"/>
          </p:cNvPicPr>
          <p:nvPr/>
        </p:nvPicPr>
        <p:blipFill>
          <a:blip r:embed="rId2"/>
          <a:stretch>
            <a:fillRect/>
          </a:stretch>
        </p:blipFill>
        <p:spPr>
          <a:xfrm>
            <a:off x="1277651" y="2448247"/>
            <a:ext cx="1910253" cy="413888"/>
          </a:xfrm>
          <a:prstGeom prst="rect">
            <a:avLst/>
          </a:prstGeom>
        </p:spPr>
      </p:pic>
      <p:pic>
        <p:nvPicPr>
          <p:cNvPr id="7" name="Picture 6">
            <a:extLst>
              <a:ext uri="{FF2B5EF4-FFF2-40B4-BE49-F238E27FC236}">
                <a16:creationId xmlns:a16="http://schemas.microsoft.com/office/drawing/2014/main" id="{4B2054C3-07B8-41E3-92CF-DEFA8A68EEBB}"/>
              </a:ext>
            </a:extLst>
          </p:cNvPr>
          <p:cNvPicPr>
            <a:picLocks noChangeAspect="1"/>
          </p:cNvPicPr>
          <p:nvPr/>
        </p:nvPicPr>
        <p:blipFill>
          <a:blip r:embed="rId3"/>
          <a:stretch>
            <a:fillRect/>
          </a:stretch>
        </p:blipFill>
        <p:spPr>
          <a:xfrm>
            <a:off x="1085850" y="1437043"/>
            <a:ext cx="2293857" cy="293332"/>
          </a:xfrm>
          <a:prstGeom prst="rect">
            <a:avLst/>
          </a:prstGeom>
        </p:spPr>
      </p:pic>
    </p:spTree>
    <p:extLst>
      <p:ext uri="{BB962C8B-B14F-4D97-AF65-F5344CB8AC3E}">
        <p14:creationId xmlns:p14="http://schemas.microsoft.com/office/powerpoint/2010/main" val="2852336703"/>
      </p:ext>
    </p:extLst>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822575" cy="232756"/>
          </a:xfrm>
          <a:prstGeom prst="rect">
            <a:avLst/>
          </a:prstGeom>
        </p:spPr>
        <p:txBody>
          <a:bodyPr vert="horz" wrap="square" lIns="0" tIns="17145" rIns="0" bIns="0" rtlCol="0">
            <a:spAutoFit/>
          </a:bodyPr>
          <a:lstStyle/>
          <a:p>
            <a:pPr marL="12700">
              <a:lnSpc>
                <a:spcPct val="100000"/>
              </a:lnSpc>
              <a:spcBef>
                <a:spcPts val="135"/>
              </a:spcBef>
            </a:pPr>
            <a:r>
              <a:rPr lang="en-IN" spc="-10" dirty="0"/>
              <a:t>Tukey Depth Function</a:t>
            </a:r>
            <a:endParaRPr spc="-50" dirty="0"/>
          </a:p>
        </p:txBody>
      </p:sp>
      <p:sp>
        <p:nvSpPr>
          <p:cNvPr id="3" name="object 3"/>
          <p:cNvSpPr txBox="1"/>
          <p:nvPr/>
        </p:nvSpPr>
        <p:spPr>
          <a:xfrm>
            <a:off x="450989" y="1064004"/>
            <a:ext cx="3684904" cy="1219565"/>
          </a:xfrm>
          <a:prstGeom prst="rect">
            <a:avLst/>
          </a:prstGeom>
        </p:spPr>
        <p:txBody>
          <a:bodyPr vert="horz" wrap="square" lIns="0" tIns="11430" rIns="0" bIns="0" rtlCol="0">
            <a:spAutoFit/>
          </a:bodyPr>
          <a:lstStyle/>
          <a:p>
            <a:pPr marL="208915" indent="-171450">
              <a:lnSpc>
                <a:spcPct val="100000"/>
              </a:lnSpc>
              <a:spcBef>
                <a:spcPts val="90"/>
              </a:spcBef>
              <a:buClr>
                <a:srgbClr val="3333B2"/>
              </a:buClr>
              <a:buSzPct val="72727"/>
              <a:buFont typeface="Wingdings" panose="05000000000000000000" pitchFamily="2" charset="2"/>
              <a:buChar char="q"/>
              <a:tabLst>
                <a:tab pos="186690" algn="l"/>
              </a:tabLst>
            </a:pPr>
            <a:r>
              <a:rPr sz="1100" spc="-50" dirty="0">
                <a:cs typeface="Tahoma"/>
              </a:rPr>
              <a:t>Tukey</a:t>
            </a:r>
            <a:r>
              <a:rPr sz="1100" spc="20" dirty="0">
                <a:cs typeface="Tahoma"/>
              </a:rPr>
              <a:t> </a:t>
            </a:r>
            <a:r>
              <a:rPr sz="1100" spc="-65" dirty="0">
                <a:cs typeface="Tahoma"/>
              </a:rPr>
              <a:t>propsed</a:t>
            </a:r>
            <a:r>
              <a:rPr sz="1100" spc="25" dirty="0">
                <a:cs typeface="Tahoma"/>
              </a:rPr>
              <a:t> </a:t>
            </a:r>
            <a:r>
              <a:rPr sz="1100" spc="-40" dirty="0">
                <a:cs typeface="Tahoma"/>
              </a:rPr>
              <a:t>the</a:t>
            </a:r>
            <a:r>
              <a:rPr sz="1100" spc="25" dirty="0">
                <a:cs typeface="Tahoma"/>
              </a:rPr>
              <a:t> </a:t>
            </a:r>
            <a:r>
              <a:rPr sz="1100" b="1" spc="-35" dirty="0">
                <a:cs typeface="Trebuchet MS"/>
              </a:rPr>
              <a:t>depth</a:t>
            </a:r>
            <a:r>
              <a:rPr sz="1100" b="1" spc="65" dirty="0">
                <a:cs typeface="Trebuchet MS"/>
              </a:rPr>
              <a:t> </a:t>
            </a:r>
            <a:r>
              <a:rPr sz="1100" b="1" spc="-35" dirty="0">
                <a:cs typeface="Trebuchet MS"/>
              </a:rPr>
              <a:t>function</a:t>
            </a:r>
            <a:endParaRPr lang="en-IN" sz="1100" dirty="0">
              <a:cs typeface="Tahoma"/>
            </a:endParaRPr>
          </a:p>
          <a:p>
            <a:pPr marL="208915" indent="-171450">
              <a:lnSpc>
                <a:spcPct val="100000"/>
              </a:lnSpc>
              <a:spcBef>
                <a:spcPts val="90"/>
              </a:spcBef>
              <a:buClr>
                <a:srgbClr val="3333B2"/>
              </a:buClr>
              <a:buSzPct val="72727"/>
              <a:buFont typeface="Wingdings" panose="05000000000000000000" pitchFamily="2" charset="2"/>
              <a:buChar char="q"/>
              <a:tabLst>
                <a:tab pos="186690" algn="l"/>
              </a:tabLst>
            </a:pPr>
            <a:r>
              <a:rPr sz="1100" spc="-50" dirty="0">
                <a:cs typeface="Tahoma"/>
              </a:rPr>
              <a:t>Take</a:t>
            </a:r>
            <a:r>
              <a:rPr sz="1100" spc="15" dirty="0">
                <a:cs typeface="Tahoma"/>
              </a:rPr>
              <a:t> </a:t>
            </a:r>
            <a:r>
              <a:rPr sz="1100" spc="-55" dirty="0">
                <a:cs typeface="Tahoma"/>
              </a:rPr>
              <a:t>a</a:t>
            </a:r>
            <a:r>
              <a:rPr sz="1100" spc="15" dirty="0">
                <a:cs typeface="Tahoma"/>
              </a:rPr>
              <a:t> </a:t>
            </a:r>
            <a:r>
              <a:rPr sz="1100" spc="-30" dirty="0">
                <a:cs typeface="Tahoma"/>
              </a:rPr>
              <a:t>distribution</a:t>
            </a:r>
            <a:r>
              <a:rPr sz="1100" spc="15" dirty="0">
                <a:cs typeface="Tahoma"/>
              </a:rPr>
              <a:t> </a:t>
            </a:r>
            <a:r>
              <a:rPr sz="1100" i="1" spc="-55" dirty="0">
                <a:cs typeface="Arial"/>
              </a:rPr>
              <a:t>F  </a:t>
            </a:r>
            <a:r>
              <a:rPr sz="1100" spc="-55" dirty="0">
                <a:cs typeface="Tahoma"/>
              </a:rPr>
              <a:t>on</a:t>
            </a:r>
            <a:r>
              <a:rPr sz="1100" spc="10" dirty="0">
                <a:cs typeface="Tahoma"/>
              </a:rPr>
              <a:t> </a:t>
            </a:r>
            <a:r>
              <a:rPr sz="1100" spc="-10" dirty="0">
                <a:cs typeface="Microsoft Sans Serif"/>
              </a:rPr>
              <a:t>R</a:t>
            </a:r>
            <a:r>
              <a:rPr sz="1200" i="1" spc="-15" baseline="27777" dirty="0">
                <a:cs typeface="Arial"/>
              </a:rPr>
              <a:t>d</a:t>
            </a:r>
            <a:endParaRPr lang="en-IN" sz="1200" i="1" baseline="27777" dirty="0">
              <a:cs typeface="Arial"/>
            </a:endParaRPr>
          </a:p>
          <a:p>
            <a:pPr marL="208915" indent="-171450">
              <a:lnSpc>
                <a:spcPct val="100000"/>
              </a:lnSpc>
              <a:spcBef>
                <a:spcPts val="90"/>
              </a:spcBef>
              <a:buClr>
                <a:srgbClr val="3333B2"/>
              </a:buClr>
              <a:buSzPct val="72727"/>
              <a:buFont typeface="Wingdings" panose="05000000000000000000" pitchFamily="2" charset="2"/>
              <a:buChar char="q"/>
              <a:tabLst>
                <a:tab pos="186690" algn="l"/>
              </a:tabLst>
            </a:pPr>
            <a:r>
              <a:rPr sz="1100" spc="65" dirty="0">
                <a:cs typeface="Tahoma"/>
              </a:rPr>
              <a:t>A</a:t>
            </a:r>
            <a:r>
              <a:rPr sz="1100" spc="15" dirty="0">
                <a:cs typeface="Tahoma"/>
              </a:rPr>
              <a:t> </a:t>
            </a:r>
            <a:r>
              <a:rPr sz="1100" spc="-50" dirty="0">
                <a:cs typeface="Tahoma"/>
              </a:rPr>
              <a:t>depth</a:t>
            </a:r>
            <a:r>
              <a:rPr sz="1100" spc="15" dirty="0">
                <a:cs typeface="Tahoma"/>
              </a:rPr>
              <a:t> </a:t>
            </a:r>
            <a:r>
              <a:rPr sz="1100" spc="-20" dirty="0">
                <a:cs typeface="Tahoma"/>
              </a:rPr>
              <a:t>f</a:t>
            </a:r>
            <a:r>
              <a:rPr sz="1100" spc="-55" dirty="0">
                <a:cs typeface="Tahoma"/>
              </a:rPr>
              <a:t>un</a:t>
            </a:r>
            <a:r>
              <a:rPr sz="1100" spc="-20" dirty="0">
                <a:cs typeface="Tahoma"/>
              </a:rPr>
              <a:t>ction</a:t>
            </a:r>
            <a:r>
              <a:rPr sz="1100" spc="15" dirty="0">
                <a:cs typeface="Tahoma"/>
              </a:rPr>
              <a:t> </a:t>
            </a:r>
            <a:r>
              <a:rPr sz="1100" i="1" spc="45" dirty="0">
                <a:cs typeface="Arial"/>
              </a:rPr>
              <a:t>D</a:t>
            </a:r>
            <a:r>
              <a:rPr sz="1100" spc="-5" dirty="0">
                <a:cs typeface="Tahoma"/>
              </a:rPr>
              <a:t>(</a:t>
            </a:r>
            <a:r>
              <a:rPr sz="1100" i="1" spc="60" dirty="0">
                <a:cs typeface="Arial"/>
              </a:rPr>
              <a:t>x</a:t>
            </a:r>
            <a:r>
              <a:rPr sz="1100" i="1" spc="-100" dirty="0">
                <a:cs typeface="Verdana"/>
              </a:rPr>
              <a:t>,</a:t>
            </a:r>
            <a:r>
              <a:rPr sz="1100" i="1" spc="-210" dirty="0">
                <a:cs typeface="Verdana"/>
              </a:rPr>
              <a:t> </a:t>
            </a:r>
            <a:r>
              <a:rPr sz="1100" i="1" spc="-55" dirty="0">
                <a:cs typeface="Arial"/>
              </a:rPr>
              <a:t>F</a:t>
            </a:r>
            <a:r>
              <a:rPr sz="1100" i="1" spc="-165" dirty="0">
                <a:cs typeface="Arial"/>
              </a:rPr>
              <a:t> </a:t>
            </a:r>
            <a:r>
              <a:rPr sz="1100" dirty="0">
                <a:cs typeface="Tahoma"/>
              </a:rPr>
              <a:t>)</a:t>
            </a:r>
            <a:endParaRPr lang="en-IN" sz="1100" dirty="0">
              <a:cs typeface="Tahoma"/>
            </a:endParaRPr>
          </a:p>
          <a:p>
            <a:pPr marL="208915" indent="-171450">
              <a:lnSpc>
                <a:spcPct val="100000"/>
              </a:lnSpc>
              <a:spcBef>
                <a:spcPts val="90"/>
              </a:spcBef>
              <a:buClr>
                <a:srgbClr val="3333B2"/>
              </a:buClr>
              <a:buSzPct val="72727"/>
              <a:buFont typeface="Wingdings" panose="05000000000000000000" pitchFamily="2" charset="2"/>
              <a:buChar char="q"/>
              <a:tabLst>
                <a:tab pos="186690" algn="l"/>
              </a:tabLst>
            </a:pPr>
            <a:r>
              <a:rPr sz="1100" spc="-30" dirty="0">
                <a:cs typeface="Tahoma"/>
              </a:rPr>
              <a:t>Then,</a:t>
            </a:r>
            <a:r>
              <a:rPr sz="1100" spc="10" dirty="0">
                <a:cs typeface="Tahoma"/>
              </a:rPr>
              <a:t> </a:t>
            </a:r>
            <a:r>
              <a:rPr sz="1100" spc="-40" dirty="0">
                <a:cs typeface="Tahoma"/>
              </a:rPr>
              <a:t>the</a:t>
            </a:r>
            <a:r>
              <a:rPr sz="1100" spc="15" dirty="0">
                <a:cs typeface="Tahoma"/>
              </a:rPr>
              <a:t> </a:t>
            </a:r>
            <a:r>
              <a:rPr sz="1100" spc="-10" dirty="0">
                <a:cs typeface="Tahoma"/>
              </a:rPr>
              <a:t>Half</a:t>
            </a:r>
            <a:r>
              <a:rPr sz="1100" spc="15" dirty="0">
                <a:cs typeface="Tahoma"/>
              </a:rPr>
              <a:t> </a:t>
            </a:r>
            <a:r>
              <a:rPr sz="1100" spc="-60" dirty="0">
                <a:cs typeface="Tahoma"/>
              </a:rPr>
              <a:t>space</a:t>
            </a:r>
            <a:r>
              <a:rPr sz="1100" spc="15" dirty="0">
                <a:cs typeface="Tahoma"/>
              </a:rPr>
              <a:t> </a:t>
            </a:r>
            <a:r>
              <a:rPr sz="1100" spc="-50" dirty="0">
                <a:cs typeface="Tahoma"/>
              </a:rPr>
              <a:t>depth</a:t>
            </a:r>
            <a:r>
              <a:rPr sz="1100" spc="15" dirty="0">
                <a:cs typeface="Tahoma"/>
              </a:rPr>
              <a:t> </a:t>
            </a:r>
            <a:r>
              <a:rPr sz="1100" spc="-30" dirty="0">
                <a:cs typeface="Tahoma"/>
              </a:rPr>
              <a:t>function</a:t>
            </a:r>
            <a:r>
              <a:rPr sz="1100" spc="20" dirty="0">
                <a:cs typeface="Tahoma"/>
              </a:rPr>
              <a:t> </a:t>
            </a:r>
            <a:r>
              <a:rPr sz="1100" spc="-60" dirty="0">
                <a:cs typeface="Tahoma"/>
              </a:rPr>
              <a:t>proposed</a:t>
            </a:r>
            <a:r>
              <a:rPr sz="1100" spc="20" dirty="0">
                <a:cs typeface="Tahoma"/>
              </a:rPr>
              <a:t> </a:t>
            </a:r>
            <a:r>
              <a:rPr sz="1100" spc="-65" dirty="0">
                <a:cs typeface="Tahoma"/>
              </a:rPr>
              <a:t>by</a:t>
            </a:r>
            <a:r>
              <a:rPr sz="1100" spc="15" dirty="0">
                <a:cs typeface="Tahoma"/>
              </a:rPr>
              <a:t> </a:t>
            </a:r>
            <a:r>
              <a:rPr sz="1100" spc="-60" dirty="0">
                <a:cs typeface="Tahoma"/>
              </a:rPr>
              <a:t>Tukey,</a:t>
            </a:r>
            <a:r>
              <a:rPr sz="1100" spc="15" dirty="0">
                <a:cs typeface="Tahoma"/>
              </a:rPr>
              <a:t> </a:t>
            </a:r>
            <a:endParaRPr lang="en-IN" sz="1100" spc="15" dirty="0">
              <a:cs typeface="Tahoma"/>
            </a:endParaRPr>
          </a:p>
          <a:p>
            <a:pPr marL="37465">
              <a:lnSpc>
                <a:spcPct val="100000"/>
              </a:lnSpc>
              <a:spcBef>
                <a:spcPts val="90"/>
              </a:spcBef>
              <a:buClr>
                <a:srgbClr val="3333B2"/>
              </a:buClr>
              <a:buSzPct val="72727"/>
              <a:tabLst>
                <a:tab pos="186690" algn="l"/>
              </a:tabLst>
            </a:pPr>
            <a:r>
              <a:rPr lang="en-IN" sz="1100" spc="15" dirty="0">
                <a:cs typeface="Tahoma"/>
              </a:rPr>
              <a:t>      </a:t>
            </a:r>
            <a:r>
              <a:rPr sz="1100" spc="-45" dirty="0" err="1">
                <a:cs typeface="Tahoma"/>
              </a:rPr>
              <a:t>fo</a:t>
            </a:r>
            <a:r>
              <a:rPr lang="en-IN" sz="1100" spc="-45" dirty="0">
                <a:cs typeface="Tahoma"/>
              </a:rPr>
              <a:t>r x </a:t>
            </a:r>
            <a:r>
              <a:rPr lang="en-CA" sz="1100" b="1" i="0" dirty="0">
                <a:solidFill>
                  <a:srgbClr val="202124"/>
                </a:solidFill>
                <a:effectLst/>
                <a:latin typeface="arial" panose="020B0604020202020204" pitchFamily="34" charset="0"/>
              </a:rPr>
              <a:t>∈ </a:t>
            </a:r>
            <a:r>
              <a:rPr lang="en-CA" sz="1100" i="0" dirty="0">
                <a:solidFill>
                  <a:srgbClr val="202124"/>
                </a:solidFill>
                <a:effectLst/>
                <a:latin typeface="arial" panose="020B0604020202020204" pitchFamily="34" charset="0"/>
              </a:rPr>
              <a:t>R</a:t>
            </a:r>
            <a:r>
              <a:rPr lang="en-CA" sz="1100" i="0" baseline="30000" dirty="0">
                <a:solidFill>
                  <a:srgbClr val="202124"/>
                </a:solidFill>
                <a:effectLst/>
                <a:latin typeface="arial" panose="020B0604020202020204" pitchFamily="34" charset="0"/>
              </a:rPr>
              <a:t>2</a:t>
            </a:r>
            <a:endParaRPr lang="en-US" sz="1100" baseline="30000" dirty="0">
              <a:cs typeface="Tahoma"/>
            </a:endParaRPr>
          </a:p>
          <a:p>
            <a:pPr marL="298450" algn="ctr">
              <a:lnSpc>
                <a:spcPct val="100000"/>
              </a:lnSpc>
              <a:spcBef>
                <a:spcPts val="1130"/>
              </a:spcBef>
            </a:pPr>
            <a:r>
              <a:rPr lang="en-US" sz="1100" i="1" spc="-10" dirty="0">
                <a:cs typeface="Arial"/>
              </a:rPr>
              <a:t>D</a:t>
            </a:r>
            <a:r>
              <a:rPr lang="en-US" sz="1200" i="1" spc="30" baseline="-13888" dirty="0">
                <a:cs typeface="Arial"/>
              </a:rPr>
              <a:t>H</a:t>
            </a:r>
            <a:r>
              <a:rPr lang="en-US" sz="1200" i="1" spc="-172" baseline="-13888" dirty="0">
                <a:cs typeface="Arial"/>
              </a:rPr>
              <a:t> </a:t>
            </a:r>
            <a:r>
              <a:rPr lang="en-US" sz="1100" spc="-5" dirty="0">
                <a:cs typeface="Tahoma"/>
              </a:rPr>
              <a:t>(</a:t>
            </a:r>
            <a:r>
              <a:rPr lang="en-US" sz="1100" i="1" spc="60" dirty="0">
                <a:cs typeface="Arial"/>
              </a:rPr>
              <a:t>x</a:t>
            </a:r>
            <a:r>
              <a:rPr lang="en-US" sz="1100" i="1" spc="-100" dirty="0">
                <a:cs typeface="Verdana"/>
              </a:rPr>
              <a:t>,</a:t>
            </a:r>
            <a:r>
              <a:rPr lang="en-US" sz="1100" i="1" spc="-210" dirty="0">
                <a:cs typeface="Verdana"/>
              </a:rPr>
              <a:t> </a:t>
            </a:r>
            <a:r>
              <a:rPr lang="en-US" sz="1100" i="1" spc="-55" dirty="0">
                <a:cs typeface="Arial"/>
              </a:rPr>
              <a:t>F</a:t>
            </a:r>
            <a:r>
              <a:rPr lang="en-US" sz="1100" i="1" spc="-165" dirty="0">
                <a:cs typeface="Arial"/>
              </a:rPr>
              <a:t> </a:t>
            </a:r>
            <a:r>
              <a:rPr lang="en-US" sz="1100" dirty="0">
                <a:cs typeface="Tahoma"/>
              </a:rPr>
              <a:t>)</a:t>
            </a:r>
            <a:r>
              <a:rPr lang="en-US" sz="1100" spc="-45" dirty="0">
                <a:cs typeface="Tahoma"/>
              </a:rPr>
              <a:t> </a:t>
            </a:r>
            <a:r>
              <a:rPr lang="en-US" sz="1100" spc="45" dirty="0">
                <a:cs typeface="Tahoma"/>
              </a:rPr>
              <a:t>=</a:t>
            </a:r>
            <a:r>
              <a:rPr lang="en-US" sz="1100" spc="-45" dirty="0">
                <a:cs typeface="Tahoma"/>
              </a:rPr>
              <a:t> </a:t>
            </a:r>
            <a:r>
              <a:rPr lang="en-US" sz="1100" spc="-30" dirty="0">
                <a:cs typeface="Tahoma"/>
              </a:rPr>
              <a:t>in</a:t>
            </a:r>
            <a:r>
              <a:rPr lang="en-US" sz="1100" spc="50" dirty="0">
                <a:cs typeface="Tahoma"/>
              </a:rPr>
              <a:t>f</a:t>
            </a:r>
            <a:r>
              <a:rPr lang="en-US" sz="1100" spc="-10" dirty="0">
                <a:cs typeface="MingLiU_HKSCS-ExtB"/>
              </a:rPr>
              <a:t>{ </a:t>
            </a:r>
            <a:r>
              <a:rPr lang="en-US" sz="1100" i="1" spc="-55" dirty="0">
                <a:cs typeface="Arial"/>
              </a:rPr>
              <a:t>F</a:t>
            </a:r>
            <a:r>
              <a:rPr lang="en-US" sz="1100" i="1" spc="-165" dirty="0">
                <a:cs typeface="Arial"/>
              </a:rPr>
              <a:t> </a:t>
            </a:r>
            <a:r>
              <a:rPr lang="en-US" sz="1100" spc="-5" dirty="0">
                <a:cs typeface="Tahoma"/>
              </a:rPr>
              <a:t>(</a:t>
            </a:r>
            <a:r>
              <a:rPr lang="en-US" sz="1100" i="1" spc="60" dirty="0">
                <a:cs typeface="Arial"/>
              </a:rPr>
              <a:t>H</a:t>
            </a:r>
            <a:r>
              <a:rPr lang="en-US" sz="1100" dirty="0">
                <a:cs typeface="Tahoma"/>
              </a:rPr>
              <a:t>)</a:t>
            </a:r>
            <a:r>
              <a:rPr lang="en-US" sz="1100" spc="-45" dirty="0">
                <a:cs typeface="Tahoma"/>
              </a:rPr>
              <a:t> </a:t>
            </a:r>
            <a:r>
              <a:rPr lang="en-US" sz="1100" spc="-90" dirty="0">
                <a:cs typeface="Tahoma"/>
              </a:rPr>
              <a:t>:</a:t>
            </a:r>
            <a:r>
              <a:rPr lang="en-US" sz="1100" spc="-45" dirty="0">
                <a:cs typeface="Tahoma"/>
              </a:rPr>
              <a:t> </a:t>
            </a:r>
            <a:r>
              <a:rPr lang="en-US" sz="1100" i="1" spc="-50" dirty="0">
                <a:cs typeface="Arial"/>
              </a:rPr>
              <a:t>x</a:t>
            </a:r>
            <a:r>
              <a:rPr lang="en-US" sz="1100" i="1" spc="110" dirty="0">
                <a:cs typeface="Arial"/>
              </a:rPr>
              <a:t> </a:t>
            </a:r>
            <a:r>
              <a:rPr lang="en-US" sz="1100" spc="-375" dirty="0">
                <a:cs typeface="MingLiU_HKSCS-ExtB"/>
              </a:rPr>
              <a:t>∈</a:t>
            </a:r>
            <a:r>
              <a:rPr lang="en-US" sz="1100" spc="-250" dirty="0">
                <a:cs typeface="MingLiU_HKSCS-ExtB"/>
              </a:rPr>
              <a:t>       </a:t>
            </a:r>
            <a:r>
              <a:rPr lang="en-US" sz="1100" i="1" spc="145" dirty="0">
                <a:cs typeface="Arial"/>
              </a:rPr>
              <a:t>  H </a:t>
            </a:r>
            <a:r>
              <a:rPr lang="en-US" sz="1100" spc="-50" dirty="0">
                <a:cs typeface="Tahoma"/>
              </a:rPr>
              <a:t>closed</a:t>
            </a:r>
            <a:r>
              <a:rPr lang="en-US" sz="1100" spc="20" dirty="0">
                <a:cs typeface="Tahoma"/>
              </a:rPr>
              <a:t> </a:t>
            </a:r>
            <a:r>
              <a:rPr lang="en-US" sz="1100" spc="-50" dirty="0" err="1">
                <a:cs typeface="Tahoma"/>
              </a:rPr>
              <a:t>halfspace</a:t>
            </a:r>
            <a:r>
              <a:rPr lang="en-US" sz="1100" spc="-5" dirty="0">
                <a:cs typeface="MingLiU_HKSCS-ExtB"/>
              </a:rPr>
              <a:t>}</a:t>
            </a:r>
            <a:endParaRPr lang="en-US" sz="1100" dirty="0">
              <a:cs typeface="MingLiU_HKSCS-ExtB"/>
            </a:endParaRPr>
          </a:p>
        </p:txBody>
      </p:sp>
    </p:spTree>
    <p:extLst>
      <p:ext uri="{BB962C8B-B14F-4D97-AF65-F5344CB8AC3E}">
        <p14:creationId xmlns:p14="http://schemas.microsoft.com/office/powerpoint/2010/main" val="1743131370"/>
      </p:ext>
    </p:extLst>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822575" cy="232756"/>
          </a:xfrm>
          <a:prstGeom prst="rect">
            <a:avLst/>
          </a:prstGeom>
        </p:spPr>
        <p:txBody>
          <a:bodyPr vert="horz" wrap="square" lIns="0" tIns="17145" rIns="0" bIns="0" rtlCol="0">
            <a:spAutoFit/>
          </a:bodyPr>
          <a:lstStyle/>
          <a:p>
            <a:pPr marL="12700">
              <a:lnSpc>
                <a:spcPct val="100000"/>
              </a:lnSpc>
              <a:spcBef>
                <a:spcPts val="135"/>
              </a:spcBef>
            </a:pPr>
            <a:r>
              <a:rPr lang="en-IN" spc="-10" dirty="0"/>
              <a:t>Tukey Depth Function</a:t>
            </a:r>
            <a:endParaRPr spc="-50" dirty="0"/>
          </a:p>
        </p:txBody>
      </p:sp>
      <p:sp>
        <p:nvSpPr>
          <p:cNvPr id="3" name="object 3"/>
          <p:cNvSpPr txBox="1"/>
          <p:nvPr/>
        </p:nvSpPr>
        <p:spPr>
          <a:xfrm>
            <a:off x="450989" y="690751"/>
            <a:ext cx="3434715" cy="180819"/>
          </a:xfrm>
          <a:prstGeom prst="rect">
            <a:avLst/>
          </a:prstGeom>
        </p:spPr>
        <p:txBody>
          <a:bodyPr vert="horz" wrap="square" lIns="0" tIns="11430" rIns="0" bIns="0" rtlCol="0">
            <a:spAutoFit/>
          </a:bodyPr>
          <a:lstStyle/>
          <a:p>
            <a:pPr marL="208915" indent="-171450">
              <a:lnSpc>
                <a:spcPct val="100000"/>
              </a:lnSpc>
              <a:spcBef>
                <a:spcPts val="90"/>
              </a:spcBef>
              <a:buClr>
                <a:srgbClr val="3333B2"/>
              </a:buClr>
              <a:buSzPct val="72727"/>
              <a:buFont typeface="Wingdings" panose="05000000000000000000" pitchFamily="2" charset="2"/>
              <a:buChar char="q"/>
              <a:tabLst>
                <a:tab pos="186690" algn="l"/>
              </a:tabLst>
            </a:pPr>
            <a:r>
              <a:rPr sz="1100" spc="-45" dirty="0">
                <a:cs typeface="Tahoma"/>
              </a:rPr>
              <a:t>Example:</a:t>
            </a:r>
            <a:r>
              <a:rPr sz="1100" spc="145" dirty="0">
                <a:cs typeface="Tahoma"/>
              </a:rPr>
              <a:t> </a:t>
            </a:r>
            <a:r>
              <a:rPr sz="1100" spc="-35" dirty="0">
                <a:cs typeface="Tahoma"/>
              </a:rPr>
              <a:t>Uniform</a:t>
            </a:r>
            <a:r>
              <a:rPr sz="1100" spc="20" dirty="0">
                <a:cs typeface="Tahoma"/>
              </a:rPr>
              <a:t> </a:t>
            </a:r>
            <a:r>
              <a:rPr sz="1100" spc="-30" dirty="0">
                <a:cs typeface="Tahoma"/>
              </a:rPr>
              <a:t>distribution</a:t>
            </a:r>
            <a:r>
              <a:rPr sz="1100" spc="20" dirty="0">
                <a:cs typeface="Tahoma"/>
              </a:rPr>
              <a:t> </a:t>
            </a:r>
            <a:r>
              <a:rPr sz="1100" spc="-55" dirty="0">
                <a:cs typeface="Tahoma"/>
              </a:rPr>
              <a:t>on</a:t>
            </a:r>
            <a:r>
              <a:rPr sz="1100" spc="20" dirty="0">
                <a:cs typeface="Tahoma"/>
              </a:rPr>
              <a:t> </a:t>
            </a:r>
            <a:r>
              <a:rPr sz="1100" spc="-40" dirty="0">
                <a:cs typeface="Tahoma"/>
              </a:rPr>
              <a:t>the</a:t>
            </a:r>
            <a:r>
              <a:rPr sz="1100" spc="25" dirty="0">
                <a:cs typeface="Tahoma"/>
              </a:rPr>
              <a:t> </a:t>
            </a:r>
            <a:r>
              <a:rPr sz="1100" spc="-20" dirty="0">
                <a:cs typeface="Tahoma"/>
              </a:rPr>
              <a:t>unit</a:t>
            </a:r>
            <a:r>
              <a:rPr sz="1100" spc="20" dirty="0">
                <a:cs typeface="Tahoma"/>
              </a:rPr>
              <a:t> </a:t>
            </a:r>
            <a:r>
              <a:rPr sz="1100" spc="-65" dirty="0">
                <a:cs typeface="Tahoma"/>
              </a:rPr>
              <a:t>square</a:t>
            </a:r>
            <a:r>
              <a:rPr sz="1100" spc="20" dirty="0">
                <a:cs typeface="Tahoma"/>
              </a:rPr>
              <a:t> </a:t>
            </a:r>
            <a:r>
              <a:rPr sz="1100" spc="-25" dirty="0">
                <a:cs typeface="Tahoma"/>
              </a:rPr>
              <a:t>in</a:t>
            </a:r>
            <a:r>
              <a:rPr sz="1100" spc="25" dirty="0">
                <a:cs typeface="Tahoma"/>
              </a:rPr>
              <a:t> </a:t>
            </a:r>
            <a:r>
              <a:rPr sz="1100" spc="-15" dirty="0">
                <a:cs typeface="Microsoft Sans Serif"/>
              </a:rPr>
              <a:t>R</a:t>
            </a:r>
            <a:r>
              <a:rPr sz="1200" spc="-22" baseline="27777" dirty="0">
                <a:cs typeface="Tahoma"/>
              </a:rPr>
              <a:t>2</a:t>
            </a:r>
            <a:endParaRPr sz="1200" baseline="27777" dirty="0">
              <a:cs typeface="Tahoma"/>
            </a:endParaRPr>
          </a:p>
        </p:txBody>
      </p:sp>
      <p:pic>
        <p:nvPicPr>
          <p:cNvPr id="4" name="object 4"/>
          <p:cNvPicPr/>
          <p:nvPr/>
        </p:nvPicPr>
        <p:blipFill>
          <a:blip r:embed="rId2" cstate="print"/>
          <a:stretch>
            <a:fillRect/>
          </a:stretch>
        </p:blipFill>
        <p:spPr>
          <a:xfrm>
            <a:off x="373840" y="982409"/>
            <a:ext cx="3860313" cy="1246155"/>
          </a:xfrm>
          <a:prstGeom prst="rect">
            <a:avLst/>
          </a:prstGeom>
        </p:spPr>
      </p:pic>
      <p:sp>
        <p:nvSpPr>
          <p:cNvPr id="5" name="object 5"/>
          <p:cNvSpPr txBox="1"/>
          <p:nvPr/>
        </p:nvSpPr>
        <p:spPr>
          <a:xfrm>
            <a:off x="321894" y="2192602"/>
            <a:ext cx="3836670" cy="645690"/>
          </a:xfrm>
          <a:prstGeom prst="rect">
            <a:avLst/>
          </a:prstGeom>
        </p:spPr>
        <p:txBody>
          <a:bodyPr vert="horz" wrap="square" lIns="0" tIns="93345" rIns="0" bIns="0" rtlCol="0">
            <a:spAutoFit/>
          </a:bodyPr>
          <a:lstStyle/>
          <a:p>
            <a:pPr marL="38100">
              <a:lnSpc>
                <a:spcPct val="100000"/>
              </a:lnSpc>
              <a:spcBef>
                <a:spcPts val="735"/>
              </a:spcBef>
            </a:pPr>
            <a:r>
              <a:rPr sz="800" spc="-55" dirty="0">
                <a:cs typeface="Tahoma"/>
              </a:rPr>
              <a:t>Source:</a:t>
            </a:r>
            <a:r>
              <a:rPr sz="800" spc="120" dirty="0">
                <a:cs typeface="Tahoma"/>
              </a:rPr>
              <a:t> </a:t>
            </a:r>
            <a:r>
              <a:rPr sz="800" spc="-35" dirty="0">
                <a:cs typeface="Tahoma"/>
              </a:rPr>
              <a:t>Serfling</a:t>
            </a:r>
            <a:r>
              <a:rPr sz="800" spc="5" dirty="0">
                <a:cs typeface="Tahoma"/>
              </a:rPr>
              <a:t> </a:t>
            </a:r>
            <a:r>
              <a:rPr sz="800" spc="-40" dirty="0">
                <a:cs typeface="Tahoma"/>
              </a:rPr>
              <a:t>(2011).</a:t>
            </a:r>
            <a:r>
              <a:rPr sz="800" spc="120" dirty="0">
                <a:cs typeface="Tahoma"/>
              </a:rPr>
              <a:t> </a:t>
            </a:r>
            <a:endParaRPr lang="en-IN" sz="800" spc="120" dirty="0">
              <a:cs typeface="Tahoma"/>
            </a:endParaRPr>
          </a:p>
          <a:p>
            <a:pPr marL="209550" indent="-171450">
              <a:lnSpc>
                <a:spcPct val="100000"/>
              </a:lnSpc>
              <a:spcBef>
                <a:spcPts val="735"/>
              </a:spcBef>
              <a:buFont typeface="Wingdings" panose="05000000000000000000" pitchFamily="2" charset="2"/>
              <a:buChar char="q"/>
            </a:pPr>
            <a:r>
              <a:rPr sz="1100" spc="-85" dirty="0">
                <a:cs typeface="Tahoma"/>
              </a:rPr>
              <a:t>In</a:t>
            </a:r>
            <a:r>
              <a:rPr sz="1100" spc="15" dirty="0">
                <a:cs typeface="Tahoma"/>
              </a:rPr>
              <a:t> </a:t>
            </a:r>
            <a:r>
              <a:rPr sz="1100" spc="-30" dirty="0">
                <a:cs typeface="Tahoma"/>
              </a:rPr>
              <a:t>contrast,</a:t>
            </a:r>
            <a:r>
              <a:rPr sz="1100" spc="20" dirty="0">
                <a:cs typeface="Tahoma"/>
              </a:rPr>
              <a:t> </a:t>
            </a:r>
            <a:r>
              <a:rPr sz="1100" spc="-45" dirty="0">
                <a:cs typeface="Tahoma"/>
              </a:rPr>
              <a:t>density</a:t>
            </a:r>
            <a:r>
              <a:rPr sz="1100" spc="15" dirty="0">
                <a:cs typeface="Tahoma"/>
              </a:rPr>
              <a:t> </a:t>
            </a:r>
            <a:r>
              <a:rPr sz="1100" spc="-30" dirty="0">
                <a:cs typeface="Tahoma"/>
              </a:rPr>
              <a:t>function</a:t>
            </a:r>
            <a:r>
              <a:rPr sz="1100" spc="20" dirty="0">
                <a:cs typeface="Tahoma"/>
              </a:rPr>
              <a:t> </a:t>
            </a:r>
            <a:r>
              <a:rPr sz="1100" spc="-35" dirty="0">
                <a:cs typeface="Tahoma"/>
              </a:rPr>
              <a:t>is</a:t>
            </a:r>
            <a:r>
              <a:rPr sz="1100" spc="20" dirty="0">
                <a:cs typeface="Tahoma"/>
              </a:rPr>
              <a:t> </a:t>
            </a:r>
            <a:r>
              <a:rPr sz="1100" spc="-35" dirty="0">
                <a:cs typeface="Tahoma"/>
              </a:rPr>
              <a:t>constant</a:t>
            </a:r>
            <a:r>
              <a:rPr sz="1100" spc="20" dirty="0">
                <a:cs typeface="Tahoma"/>
              </a:rPr>
              <a:t> </a:t>
            </a:r>
            <a:r>
              <a:rPr sz="1100" spc="-25" dirty="0">
                <a:cs typeface="Tahoma"/>
              </a:rPr>
              <a:t>with</a:t>
            </a:r>
            <a:r>
              <a:rPr sz="1100" spc="20" dirty="0">
                <a:cs typeface="Tahoma"/>
              </a:rPr>
              <a:t> </a:t>
            </a:r>
            <a:r>
              <a:rPr sz="1100" spc="-55" dirty="0">
                <a:cs typeface="Tahoma"/>
              </a:rPr>
              <a:t>no</a:t>
            </a:r>
            <a:r>
              <a:rPr sz="1100" spc="15" dirty="0">
                <a:cs typeface="Tahoma"/>
              </a:rPr>
              <a:t> </a:t>
            </a:r>
            <a:r>
              <a:rPr sz="1100" spc="-40" dirty="0">
                <a:cs typeface="Tahoma"/>
              </a:rPr>
              <a:t>contours</a:t>
            </a:r>
            <a:r>
              <a:rPr sz="1100" spc="20" dirty="0">
                <a:cs typeface="Tahoma"/>
              </a:rPr>
              <a:t> </a:t>
            </a:r>
            <a:r>
              <a:rPr sz="1100" spc="-35" dirty="0">
                <a:cs typeface="Tahoma"/>
              </a:rPr>
              <a:t>of </a:t>
            </a:r>
            <a:r>
              <a:rPr sz="1100" spc="-325" dirty="0">
                <a:cs typeface="Tahoma"/>
              </a:rPr>
              <a:t> </a:t>
            </a:r>
            <a:r>
              <a:rPr sz="1100" spc="-50" dirty="0">
                <a:cs typeface="Tahoma"/>
              </a:rPr>
              <a:t>equal</a:t>
            </a:r>
            <a:r>
              <a:rPr sz="1100" spc="15" dirty="0">
                <a:cs typeface="Tahoma"/>
              </a:rPr>
              <a:t> </a:t>
            </a:r>
            <a:r>
              <a:rPr sz="1100" spc="-50" dirty="0">
                <a:cs typeface="Tahoma"/>
              </a:rPr>
              <a:t>density</a:t>
            </a:r>
            <a:endParaRPr sz="1100" dirty="0">
              <a:cs typeface="Tahoma"/>
            </a:endParaRPr>
          </a:p>
        </p:txBody>
      </p:sp>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822575" cy="244475"/>
          </a:xfrm>
          <a:prstGeom prst="rect">
            <a:avLst/>
          </a:prstGeom>
        </p:spPr>
        <p:txBody>
          <a:bodyPr vert="horz" wrap="square" lIns="0" tIns="17145" rIns="0" bIns="0" rtlCol="0">
            <a:spAutoFit/>
          </a:bodyPr>
          <a:lstStyle/>
          <a:p>
            <a:pPr marL="12700">
              <a:lnSpc>
                <a:spcPct val="100000"/>
              </a:lnSpc>
              <a:spcBef>
                <a:spcPts val="135"/>
              </a:spcBef>
            </a:pPr>
            <a:r>
              <a:rPr spc="-10" dirty="0"/>
              <a:t>Data</a:t>
            </a:r>
            <a:r>
              <a:rPr spc="20" dirty="0"/>
              <a:t> </a:t>
            </a:r>
            <a:r>
              <a:rPr spc="-35" dirty="0"/>
              <a:t>Depth-Based</a:t>
            </a:r>
            <a:r>
              <a:rPr spc="25" dirty="0"/>
              <a:t> </a:t>
            </a:r>
            <a:r>
              <a:rPr spc="-55" dirty="0"/>
              <a:t>Two-Sample</a:t>
            </a:r>
            <a:r>
              <a:rPr spc="20" dirty="0"/>
              <a:t> </a:t>
            </a:r>
            <a:r>
              <a:rPr spc="-50" dirty="0"/>
              <a:t>Tests</a:t>
            </a:r>
          </a:p>
        </p:txBody>
      </p:sp>
      <p:sp>
        <p:nvSpPr>
          <p:cNvPr id="3" name="object 3"/>
          <p:cNvSpPr txBox="1"/>
          <p:nvPr/>
        </p:nvSpPr>
        <p:spPr>
          <a:xfrm>
            <a:off x="476389" y="400213"/>
            <a:ext cx="3656329" cy="341376"/>
          </a:xfrm>
          <a:prstGeom prst="rect">
            <a:avLst/>
          </a:prstGeom>
        </p:spPr>
        <p:txBody>
          <a:bodyPr vert="horz" wrap="square" lIns="0" tIns="6985" rIns="0" bIns="0" rtlCol="0">
            <a:spAutoFit/>
          </a:bodyPr>
          <a:lstStyle/>
          <a:p>
            <a:pPr marL="183515" marR="5080" indent="-171450">
              <a:lnSpc>
                <a:spcPct val="102600"/>
              </a:lnSpc>
              <a:spcBef>
                <a:spcPts val="55"/>
              </a:spcBef>
              <a:buClr>
                <a:srgbClr val="3333B2"/>
              </a:buClr>
              <a:buSzPct val="72727"/>
              <a:buFont typeface="Wingdings" panose="05000000000000000000" pitchFamily="2" charset="2"/>
              <a:buChar char="q"/>
              <a:tabLst>
                <a:tab pos="161290" algn="l"/>
              </a:tabLst>
            </a:pPr>
            <a:r>
              <a:rPr sz="1100" spc="-20" dirty="0">
                <a:latin typeface="Gadugi" panose="020B0502040204020203" pitchFamily="34" charset="0"/>
                <a:ea typeface="Gadugi" panose="020B0502040204020203" pitchFamily="34" charset="0"/>
                <a:cs typeface="Tahoma"/>
              </a:rPr>
              <a:t>The</a:t>
            </a:r>
            <a:r>
              <a:rPr sz="1100" spc="15" dirty="0">
                <a:latin typeface="Gadugi" panose="020B0502040204020203" pitchFamily="34" charset="0"/>
                <a:ea typeface="Gadugi" panose="020B0502040204020203" pitchFamily="34" charset="0"/>
                <a:cs typeface="Tahoma"/>
              </a:rPr>
              <a:t> </a:t>
            </a:r>
            <a:r>
              <a:rPr sz="1100" spc="-55" dirty="0">
                <a:latin typeface="Gadugi" panose="020B0502040204020203" pitchFamily="34" charset="0"/>
                <a:ea typeface="Gadugi" panose="020B0502040204020203" pitchFamily="34" charset="0"/>
                <a:cs typeface="Tahoma"/>
              </a:rPr>
              <a:t>sample</a:t>
            </a:r>
            <a:r>
              <a:rPr sz="1100" spc="20" dirty="0">
                <a:latin typeface="Gadugi" panose="020B0502040204020203" pitchFamily="34" charset="0"/>
                <a:ea typeface="Gadugi" panose="020B0502040204020203" pitchFamily="34" charset="0"/>
                <a:cs typeface="Tahoma"/>
              </a:rPr>
              <a:t> </a:t>
            </a:r>
            <a:r>
              <a:rPr sz="1100" spc="-50" dirty="0">
                <a:latin typeface="Gadugi" panose="020B0502040204020203" pitchFamily="34" charset="0"/>
                <a:ea typeface="Gadugi" panose="020B0502040204020203" pitchFamily="34" charset="0"/>
                <a:cs typeface="Tahoma"/>
              </a:rPr>
              <a:t>halfspace</a:t>
            </a:r>
            <a:r>
              <a:rPr sz="1100" spc="20" dirty="0">
                <a:latin typeface="Gadugi" panose="020B0502040204020203" pitchFamily="34" charset="0"/>
                <a:ea typeface="Gadugi" panose="020B0502040204020203" pitchFamily="34" charset="0"/>
                <a:cs typeface="Tahoma"/>
              </a:rPr>
              <a:t> </a:t>
            </a:r>
            <a:r>
              <a:rPr sz="1100" spc="-50" dirty="0">
                <a:latin typeface="Gadugi" panose="020B0502040204020203" pitchFamily="34" charset="0"/>
                <a:ea typeface="Gadugi" panose="020B0502040204020203" pitchFamily="34" charset="0"/>
                <a:cs typeface="Tahoma"/>
              </a:rPr>
              <a:t>depth</a:t>
            </a:r>
            <a:r>
              <a:rPr sz="1100" spc="15" dirty="0">
                <a:latin typeface="Gadugi" panose="020B0502040204020203" pitchFamily="34" charset="0"/>
                <a:ea typeface="Gadugi" panose="020B0502040204020203" pitchFamily="34" charset="0"/>
                <a:cs typeface="Tahoma"/>
              </a:rPr>
              <a:t> </a:t>
            </a:r>
            <a:r>
              <a:rPr sz="1100" spc="-35" dirty="0">
                <a:latin typeface="Gadugi" panose="020B0502040204020203" pitchFamily="34" charset="0"/>
                <a:ea typeface="Gadugi" panose="020B0502040204020203" pitchFamily="34" charset="0"/>
                <a:cs typeface="Tahoma"/>
              </a:rPr>
              <a:t>of</a:t>
            </a:r>
            <a:r>
              <a:rPr sz="1100" spc="20" dirty="0">
                <a:latin typeface="Gadugi" panose="020B0502040204020203" pitchFamily="34" charset="0"/>
                <a:ea typeface="Gadugi" panose="020B0502040204020203" pitchFamily="34" charset="0"/>
                <a:cs typeface="Tahoma"/>
              </a:rPr>
              <a:t> </a:t>
            </a:r>
            <a:r>
              <a:rPr lang="el-GR" sz="1100" i="1" spc="-175" dirty="0">
                <a:latin typeface="Verdana"/>
                <a:ea typeface="Gadugi" panose="020B0502040204020203" pitchFamily="34" charset="0"/>
                <a:cs typeface="Verdana"/>
              </a:rPr>
              <a:t>θ</a:t>
            </a:r>
            <a:r>
              <a:rPr sz="1100" i="1" spc="10" dirty="0">
                <a:latin typeface="Gadugi" panose="020B0502040204020203" pitchFamily="34" charset="0"/>
                <a:ea typeface="Gadugi" panose="020B0502040204020203" pitchFamily="34" charset="0"/>
                <a:cs typeface="Verdana"/>
              </a:rPr>
              <a:t> </a:t>
            </a:r>
            <a:r>
              <a:rPr sz="1100" spc="-35" dirty="0">
                <a:latin typeface="Gadugi" panose="020B0502040204020203" pitchFamily="34" charset="0"/>
                <a:ea typeface="Gadugi" panose="020B0502040204020203" pitchFamily="34" charset="0"/>
                <a:cs typeface="Tahoma"/>
              </a:rPr>
              <a:t>is</a:t>
            </a:r>
            <a:r>
              <a:rPr sz="1100" spc="15" dirty="0">
                <a:latin typeface="Gadugi" panose="020B0502040204020203" pitchFamily="34" charset="0"/>
                <a:ea typeface="Gadugi" panose="020B0502040204020203" pitchFamily="34" charset="0"/>
                <a:cs typeface="Tahoma"/>
              </a:rPr>
              <a:t> </a:t>
            </a:r>
            <a:r>
              <a:rPr sz="1100" spc="-40" dirty="0">
                <a:latin typeface="Gadugi" panose="020B0502040204020203" pitchFamily="34" charset="0"/>
                <a:ea typeface="Gadugi" panose="020B0502040204020203" pitchFamily="34" charset="0"/>
                <a:cs typeface="Tahoma"/>
              </a:rPr>
              <a:t>the</a:t>
            </a:r>
            <a:r>
              <a:rPr sz="1100" spc="20" dirty="0">
                <a:latin typeface="Gadugi" panose="020B0502040204020203" pitchFamily="34" charset="0"/>
                <a:ea typeface="Gadugi" panose="020B0502040204020203" pitchFamily="34" charset="0"/>
                <a:cs typeface="Tahoma"/>
              </a:rPr>
              <a:t> </a:t>
            </a:r>
            <a:r>
              <a:rPr sz="1100" spc="-40" dirty="0">
                <a:latin typeface="Gadugi" panose="020B0502040204020203" pitchFamily="34" charset="0"/>
                <a:ea typeface="Gadugi" panose="020B0502040204020203" pitchFamily="34" charset="0"/>
                <a:cs typeface="Tahoma"/>
              </a:rPr>
              <a:t>minimum</a:t>
            </a:r>
            <a:r>
              <a:rPr sz="1100" spc="25" dirty="0">
                <a:latin typeface="Gadugi" panose="020B0502040204020203" pitchFamily="34" charset="0"/>
                <a:ea typeface="Gadugi" panose="020B0502040204020203" pitchFamily="34" charset="0"/>
                <a:cs typeface="Tahoma"/>
              </a:rPr>
              <a:t> </a:t>
            </a:r>
            <a:r>
              <a:rPr sz="1100" spc="-30" dirty="0">
                <a:latin typeface="Gadugi" panose="020B0502040204020203" pitchFamily="34" charset="0"/>
                <a:ea typeface="Gadugi" panose="020B0502040204020203" pitchFamily="34" charset="0"/>
                <a:cs typeface="Tahoma"/>
              </a:rPr>
              <a:t>fraction</a:t>
            </a:r>
            <a:r>
              <a:rPr sz="1100" spc="15" dirty="0">
                <a:latin typeface="Gadugi" panose="020B0502040204020203" pitchFamily="34" charset="0"/>
                <a:ea typeface="Gadugi" panose="020B0502040204020203" pitchFamily="34" charset="0"/>
                <a:cs typeface="Tahoma"/>
              </a:rPr>
              <a:t> </a:t>
            </a:r>
            <a:r>
              <a:rPr sz="1100" spc="-35" dirty="0">
                <a:latin typeface="Gadugi" panose="020B0502040204020203" pitchFamily="34" charset="0"/>
                <a:ea typeface="Gadugi" panose="020B0502040204020203" pitchFamily="34" charset="0"/>
                <a:cs typeface="Tahoma"/>
              </a:rPr>
              <a:t>of </a:t>
            </a:r>
            <a:r>
              <a:rPr sz="1100" spc="-330" dirty="0">
                <a:latin typeface="Gadugi" panose="020B0502040204020203" pitchFamily="34" charset="0"/>
                <a:ea typeface="Gadugi" panose="020B0502040204020203" pitchFamily="34" charset="0"/>
                <a:cs typeface="Tahoma"/>
              </a:rPr>
              <a:t> </a:t>
            </a:r>
            <a:r>
              <a:rPr sz="1100" spc="-35" dirty="0">
                <a:latin typeface="Gadugi" panose="020B0502040204020203" pitchFamily="34" charset="0"/>
                <a:ea typeface="Gadugi" panose="020B0502040204020203" pitchFamily="34" charset="0"/>
                <a:cs typeface="Tahoma"/>
              </a:rPr>
              <a:t>data</a:t>
            </a:r>
            <a:r>
              <a:rPr sz="1100" spc="10" dirty="0">
                <a:latin typeface="Gadugi" panose="020B0502040204020203" pitchFamily="34" charset="0"/>
                <a:ea typeface="Gadugi" panose="020B0502040204020203" pitchFamily="34" charset="0"/>
                <a:cs typeface="Tahoma"/>
              </a:rPr>
              <a:t> </a:t>
            </a:r>
            <a:r>
              <a:rPr sz="1100" spc="-30" dirty="0">
                <a:latin typeface="Gadugi" panose="020B0502040204020203" pitchFamily="34" charset="0"/>
                <a:ea typeface="Gadugi" panose="020B0502040204020203" pitchFamily="34" charset="0"/>
                <a:cs typeface="Tahoma"/>
              </a:rPr>
              <a:t>points</a:t>
            </a:r>
            <a:r>
              <a:rPr sz="1100" spc="15" dirty="0">
                <a:latin typeface="Gadugi" panose="020B0502040204020203" pitchFamily="34" charset="0"/>
                <a:ea typeface="Gadugi" panose="020B0502040204020203" pitchFamily="34" charset="0"/>
                <a:cs typeface="Tahoma"/>
              </a:rPr>
              <a:t> </a:t>
            </a:r>
            <a:r>
              <a:rPr sz="1100" spc="-25" dirty="0">
                <a:latin typeface="Gadugi" panose="020B0502040204020203" pitchFamily="34" charset="0"/>
                <a:ea typeface="Gadugi" panose="020B0502040204020203" pitchFamily="34" charset="0"/>
                <a:cs typeface="Tahoma"/>
              </a:rPr>
              <a:t>in</a:t>
            </a:r>
            <a:r>
              <a:rPr sz="1100" spc="20" dirty="0">
                <a:latin typeface="Gadugi" panose="020B0502040204020203" pitchFamily="34" charset="0"/>
                <a:ea typeface="Gadugi" panose="020B0502040204020203" pitchFamily="34" charset="0"/>
                <a:cs typeface="Tahoma"/>
              </a:rPr>
              <a:t> </a:t>
            </a:r>
            <a:r>
              <a:rPr sz="1100" spc="-55" dirty="0">
                <a:latin typeface="Gadugi" panose="020B0502040204020203" pitchFamily="34" charset="0"/>
                <a:ea typeface="Gadugi" panose="020B0502040204020203" pitchFamily="34" charset="0"/>
                <a:cs typeface="Tahoma"/>
              </a:rPr>
              <a:t>any</a:t>
            </a:r>
            <a:r>
              <a:rPr sz="1100" spc="15" dirty="0">
                <a:latin typeface="Gadugi" panose="020B0502040204020203" pitchFamily="34" charset="0"/>
                <a:ea typeface="Gadugi" panose="020B0502040204020203" pitchFamily="34" charset="0"/>
                <a:cs typeface="Tahoma"/>
              </a:rPr>
              <a:t> </a:t>
            </a:r>
            <a:r>
              <a:rPr sz="1100" spc="-50" dirty="0">
                <a:latin typeface="Gadugi" panose="020B0502040204020203" pitchFamily="34" charset="0"/>
                <a:ea typeface="Gadugi" panose="020B0502040204020203" pitchFamily="34" charset="0"/>
                <a:cs typeface="Tahoma"/>
              </a:rPr>
              <a:t>closed</a:t>
            </a:r>
            <a:r>
              <a:rPr sz="1100" spc="20" dirty="0">
                <a:latin typeface="Gadugi" panose="020B0502040204020203" pitchFamily="34" charset="0"/>
                <a:ea typeface="Gadugi" panose="020B0502040204020203" pitchFamily="34" charset="0"/>
                <a:cs typeface="Tahoma"/>
              </a:rPr>
              <a:t> </a:t>
            </a:r>
            <a:r>
              <a:rPr sz="1100" spc="-50" dirty="0">
                <a:latin typeface="Gadugi" panose="020B0502040204020203" pitchFamily="34" charset="0"/>
                <a:ea typeface="Gadugi" panose="020B0502040204020203" pitchFamily="34" charset="0"/>
                <a:cs typeface="Tahoma"/>
              </a:rPr>
              <a:t>halfspace</a:t>
            </a:r>
            <a:r>
              <a:rPr sz="1100" spc="20" dirty="0">
                <a:latin typeface="Gadugi" panose="020B0502040204020203" pitchFamily="34" charset="0"/>
                <a:ea typeface="Gadugi" panose="020B0502040204020203" pitchFamily="34" charset="0"/>
                <a:cs typeface="Tahoma"/>
              </a:rPr>
              <a:t> </a:t>
            </a:r>
            <a:r>
              <a:rPr sz="1100" spc="-30" dirty="0">
                <a:latin typeface="Gadugi" panose="020B0502040204020203" pitchFamily="34" charset="0"/>
                <a:ea typeface="Gadugi" panose="020B0502040204020203" pitchFamily="34" charset="0"/>
                <a:cs typeface="Tahoma"/>
              </a:rPr>
              <a:t>containing</a:t>
            </a:r>
            <a:r>
              <a:rPr sz="1100" spc="10" dirty="0">
                <a:latin typeface="Gadugi" panose="020B0502040204020203" pitchFamily="34" charset="0"/>
                <a:ea typeface="Gadugi" panose="020B0502040204020203" pitchFamily="34" charset="0"/>
                <a:cs typeface="Tahoma"/>
              </a:rPr>
              <a:t> </a:t>
            </a:r>
            <a:r>
              <a:rPr sz="1100" i="1" spc="-175" dirty="0">
                <a:latin typeface="Verdana"/>
                <a:cs typeface="Verdana"/>
              </a:rPr>
              <a:t>θ</a:t>
            </a:r>
            <a:endParaRPr sz="1100" dirty="0">
              <a:latin typeface="Verdana"/>
              <a:cs typeface="Verdana"/>
            </a:endParaRPr>
          </a:p>
        </p:txBody>
      </p:sp>
      <p:pic>
        <p:nvPicPr>
          <p:cNvPr id="12" name="object 12"/>
          <p:cNvPicPr/>
          <p:nvPr/>
        </p:nvPicPr>
        <p:blipFill>
          <a:blip r:embed="rId2" cstate="print"/>
          <a:stretch>
            <a:fillRect/>
          </a:stretch>
        </p:blipFill>
        <p:spPr>
          <a:xfrm>
            <a:off x="359377" y="1425575"/>
            <a:ext cx="1837000" cy="1711512"/>
          </a:xfrm>
          <a:prstGeom prst="rect">
            <a:avLst/>
          </a:prstGeom>
        </p:spPr>
      </p:pic>
      <p:sp>
        <p:nvSpPr>
          <p:cNvPr id="13" name="object 13"/>
          <p:cNvSpPr txBox="1"/>
          <p:nvPr/>
        </p:nvSpPr>
        <p:spPr>
          <a:xfrm>
            <a:off x="95300" y="3287252"/>
            <a:ext cx="2220595" cy="134652"/>
          </a:xfrm>
          <a:prstGeom prst="rect">
            <a:avLst/>
          </a:prstGeom>
        </p:spPr>
        <p:txBody>
          <a:bodyPr vert="horz" wrap="square" lIns="0" tIns="11430" rIns="0" bIns="0" rtlCol="0">
            <a:spAutoFit/>
          </a:bodyPr>
          <a:lstStyle/>
          <a:p>
            <a:pPr marL="12700">
              <a:lnSpc>
                <a:spcPct val="100000"/>
              </a:lnSpc>
              <a:spcBef>
                <a:spcPts val="90"/>
              </a:spcBef>
            </a:pPr>
            <a:r>
              <a:rPr sz="800" spc="-55" dirty="0">
                <a:latin typeface="MinionPro-Regular"/>
                <a:cs typeface="Tahoma"/>
              </a:rPr>
              <a:t>Source:</a:t>
            </a:r>
            <a:r>
              <a:rPr sz="800" spc="135" dirty="0">
                <a:latin typeface="MinionPro-Regular"/>
                <a:cs typeface="Tahoma"/>
              </a:rPr>
              <a:t> </a:t>
            </a:r>
            <a:r>
              <a:rPr sz="800" spc="-70" dirty="0">
                <a:latin typeface="MinionPro-Regular"/>
                <a:cs typeface="Tahoma"/>
              </a:rPr>
              <a:t>Rousseeuw</a:t>
            </a:r>
            <a:r>
              <a:rPr sz="800" spc="20" dirty="0">
                <a:latin typeface="MinionPro-Regular"/>
                <a:cs typeface="Tahoma"/>
              </a:rPr>
              <a:t> </a:t>
            </a:r>
            <a:r>
              <a:rPr sz="800" spc="-55" dirty="0">
                <a:latin typeface="MinionPro-Regular"/>
                <a:cs typeface="Tahoma"/>
              </a:rPr>
              <a:t>and</a:t>
            </a:r>
            <a:r>
              <a:rPr sz="800" spc="10" dirty="0">
                <a:latin typeface="MinionPro-Regular"/>
                <a:cs typeface="Tahoma"/>
              </a:rPr>
              <a:t> </a:t>
            </a:r>
            <a:r>
              <a:rPr sz="800" spc="-25" dirty="0">
                <a:latin typeface="MinionPro-Regular"/>
                <a:cs typeface="Tahoma"/>
              </a:rPr>
              <a:t>Struyf</a:t>
            </a:r>
            <a:r>
              <a:rPr sz="800" spc="15" dirty="0">
                <a:latin typeface="MinionPro-Regular"/>
                <a:cs typeface="Tahoma"/>
              </a:rPr>
              <a:t> </a:t>
            </a:r>
            <a:r>
              <a:rPr sz="800" spc="-45" dirty="0">
                <a:latin typeface="MinionPro-Regular"/>
                <a:cs typeface="Tahoma"/>
              </a:rPr>
              <a:t>(1998)</a:t>
            </a:r>
            <a:endParaRPr sz="800" dirty="0">
              <a:latin typeface="MinionPro-Regular"/>
              <a:cs typeface="Tahoma"/>
            </a:endParaRPr>
          </a:p>
        </p:txBody>
      </p:sp>
      <p:pic>
        <p:nvPicPr>
          <p:cNvPr id="15" name="Picture 14">
            <a:extLst>
              <a:ext uri="{FF2B5EF4-FFF2-40B4-BE49-F238E27FC236}">
                <a16:creationId xmlns:a16="http://schemas.microsoft.com/office/drawing/2014/main" id="{F0B29B28-28ED-46BC-AA8E-D132E544169B}"/>
              </a:ext>
            </a:extLst>
          </p:cNvPr>
          <p:cNvPicPr>
            <a:picLocks noChangeAspect="1"/>
          </p:cNvPicPr>
          <p:nvPr/>
        </p:nvPicPr>
        <p:blipFill>
          <a:blip r:embed="rId3"/>
          <a:stretch>
            <a:fillRect/>
          </a:stretch>
        </p:blipFill>
        <p:spPr>
          <a:xfrm>
            <a:off x="452332" y="857407"/>
            <a:ext cx="3580268" cy="460646"/>
          </a:xfrm>
          <a:prstGeom prst="rect">
            <a:avLst/>
          </a:prstGeom>
        </p:spPr>
      </p:pic>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822575" cy="244475"/>
          </a:xfrm>
          <a:prstGeom prst="rect">
            <a:avLst/>
          </a:prstGeom>
        </p:spPr>
        <p:txBody>
          <a:bodyPr vert="horz" wrap="square" lIns="0" tIns="17145" rIns="0" bIns="0" rtlCol="0">
            <a:spAutoFit/>
          </a:bodyPr>
          <a:lstStyle/>
          <a:p>
            <a:pPr marL="12700">
              <a:lnSpc>
                <a:spcPct val="100000"/>
              </a:lnSpc>
              <a:spcBef>
                <a:spcPts val="135"/>
              </a:spcBef>
            </a:pPr>
            <a:r>
              <a:rPr spc="-10" dirty="0"/>
              <a:t>Data</a:t>
            </a:r>
            <a:r>
              <a:rPr spc="20" dirty="0"/>
              <a:t> </a:t>
            </a:r>
            <a:r>
              <a:rPr spc="-35" dirty="0"/>
              <a:t>Depth-Based</a:t>
            </a:r>
            <a:r>
              <a:rPr spc="25" dirty="0"/>
              <a:t> </a:t>
            </a:r>
            <a:r>
              <a:rPr spc="-55" dirty="0"/>
              <a:t>Two-Sample</a:t>
            </a:r>
            <a:r>
              <a:rPr spc="20" dirty="0"/>
              <a:t> </a:t>
            </a:r>
            <a:r>
              <a:rPr spc="-50" dirty="0"/>
              <a:t>Tests</a:t>
            </a:r>
          </a:p>
        </p:txBody>
      </p:sp>
      <p:sp>
        <p:nvSpPr>
          <p:cNvPr id="3" name="object 3"/>
          <p:cNvSpPr txBox="1"/>
          <p:nvPr/>
        </p:nvSpPr>
        <p:spPr>
          <a:xfrm>
            <a:off x="476389" y="400213"/>
            <a:ext cx="3656329" cy="341376"/>
          </a:xfrm>
          <a:prstGeom prst="rect">
            <a:avLst/>
          </a:prstGeom>
        </p:spPr>
        <p:txBody>
          <a:bodyPr vert="horz" wrap="square" lIns="0" tIns="6985" rIns="0" bIns="0" rtlCol="0">
            <a:spAutoFit/>
          </a:bodyPr>
          <a:lstStyle/>
          <a:p>
            <a:pPr marL="183515" marR="5080" indent="-171450">
              <a:lnSpc>
                <a:spcPct val="102600"/>
              </a:lnSpc>
              <a:spcBef>
                <a:spcPts val="55"/>
              </a:spcBef>
              <a:buClr>
                <a:srgbClr val="3333B2"/>
              </a:buClr>
              <a:buSzPct val="72727"/>
              <a:buFont typeface="Wingdings" panose="05000000000000000000" pitchFamily="2" charset="2"/>
              <a:buChar char="q"/>
              <a:tabLst>
                <a:tab pos="161290" algn="l"/>
              </a:tabLst>
            </a:pPr>
            <a:r>
              <a:rPr sz="1100" spc="-20" dirty="0">
                <a:latin typeface="Gadugi" panose="020B0502040204020203" pitchFamily="34" charset="0"/>
                <a:ea typeface="Gadugi" panose="020B0502040204020203" pitchFamily="34" charset="0"/>
                <a:cs typeface="Tahoma"/>
              </a:rPr>
              <a:t>The</a:t>
            </a:r>
            <a:r>
              <a:rPr sz="1100" spc="15" dirty="0">
                <a:latin typeface="Gadugi" panose="020B0502040204020203" pitchFamily="34" charset="0"/>
                <a:ea typeface="Gadugi" panose="020B0502040204020203" pitchFamily="34" charset="0"/>
                <a:cs typeface="Tahoma"/>
              </a:rPr>
              <a:t> </a:t>
            </a:r>
            <a:r>
              <a:rPr sz="1100" spc="-55" dirty="0">
                <a:latin typeface="Gadugi" panose="020B0502040204020203" pitchFamily="34" charset="0"/>
                <a:ea typeface="Gadugi" panose="020B0502040204020203" pitchFamily="34" charset="0"/>
                <a:cs typeface="Tahoma"/>
              </a:rPr>
              <a:t>sample</a:t>
            </a:r>
            <a:r>
              <a:rPr sz="1100" spc="20" dirty="0">
                <a:latin typeface="Gadugi" panose="020B0502040204020203" pitchFamily="34" charset="0"/>
                <a:ea typeface="Gadugi" panose="020B0502040204020203" pitchFamily="34" charset="0"/>
                <a:cs typeface="Tahoma"/>
              </a:rPr>
              <a:t> </a:t>
            </a:r>
            <a:r>
              <a:rPr sz="1100" spc="-50" dirty="0">
                <a:latin typeface="Gadugi" panose="020B0502040204020203" pitchFamily="34" charset="0"/>
                <a:ea typeface="Gadugi" panose="020B0502040204020203" pitchFamily="34" charset="0"/>
                <a:cs typeface="Tahoma"/>
              </a:rPr>
              <a:t>halfspace</a:t>
            </a:r>
            <a:r>
              <a:rPr sz="1100" spc="20" dirty="0">
                <a:latin typeface="Gadugi" panose="020B0502040204020203" pitchFamily="34" charset="0"/>
                <a:ea typeface="Gadugi" panose="020B0502040204020203" pitchFamily="34" charset="0"/>
                <a:cs typeface="Tahoma"/>
              </a:rPr>
              <a:t> </a:t>
            </a:r>
            <a:r>
              <a:rPr sz="1100" spc="-50" dirty="0">
                <a:latin typeface="Gadugi" panose="020B0502040204020203" pitchFamily="34" charset="0"/>
                <a:ea typeface="Gadugi" panose="020B0502040204020203" pitchFamily="34" charset="0"/>
                <a:cs typeface="Tahoma"/>
              </a:rPr>
              <a:t>depth</a:t>
            </a:r>
            <a:r>
              <a:rPr sz="1100" spc="15" dirty="0">
                <a:latin typeface="Gadugi" panose="020B0502040204020203" pitchFamily="34" charset="0"/>
                <a:ea typeface="Gadugi" panose="020B0502040204020203" pitchFamily="34" charset="0"/>
                <a:cs typeface="Tahoma"/>
              </a:rPr>
              <a:t> </a:t>
            </a:r>
            <a:r>
              <a:rPr sz="1100" spc="-35" dirty="0">
                <a:latin typeface="Gadugi" panose="020B0502040204020203" pitchFamily="34" charset="0"/>
                <a:ea typeface="Gadugi" panose="020B0502040204020203" pitchFamily="34" charset="0"/>
                <a:cs typeface="Tahoma"/>
              </a:rPr>
              <a:t>of</a:t>
            </a:r>
            <a:r>
              <a:rPr sz="1100" spc="20" dirty="0">
                <a:latin typeface="Gadugi" panose="020B0502040204020203" pitchFamily="34" charset="0"/>
                <a:ea typeface="Gadugi" panose="020B0502040204020203" pitchFamily="34" charset="0"/>
                <a:cs typeface="Tahoma"/>
              </a:rPr>
              <a:t> </a:t>
            </a:r>
            <a:r>
              <a:rPr lang="el-GR" sz="1100" i="1" spc="-175" dirty="0">
                <a:latin typeface="Verdana"/>
                <a:ea typeface="Gadugi" panose="020B0502040204020203" pitchFamily="34" charset="0"/>
                <a:cs typeface="Verdana"/>
              </a:rPr>
              <a:t>θ</a:t>
            </a:r>
            <a:r>
              <a:rPr sz="1100" i="1" spc="10" dirty="0">
                <a:latin typeface="Gadugi" panose="020B0502040204020203" pitchFamily="34" charset="0"/>
                <a:ea typeface="Gadugi" panose="020B0502040204020203" pitchFamily="34" charset="0"/>
                <a:cs typeface="Verdana"/>
              </a:rPr>
              <a:t> </a:t>
            </a:r>
            <a:r>
              <a:rPr sz="1100" spc="-35" dirty="0">
                <a:latin typeface="Gadugi" panose="020B0502040204020203" pitchFamily="34" charset="0"/>
                <a:ea typeface="Gadugi" panose="020B0502040204020203" pitchFamily="34" charset="0"/>
                <a:cs typeface="Tahoma"/>
              </a:rPr>
              <a:t>is</a:t>
            </a:r>
            <a:r>
              <a:rPr sz="1100" spc="15" dirty="0">
                <a:latin typeface="Gadugi" panose="020B0502040204020203" pitchFamily="34" charset="0"/>
                <a:ea typeface="Gadugi" panose="020B0502040204020203" pitchFamily="34" charset="0"/>
                <a:cs typeface="Tahoma"/>
              </a:rPr>
              <a:t> </a:t>
            </a:r>
            <a:r>
              <a:rPr sz="1100" spc="-40" dirty="0">
                <a:latin typeface="Gadugi" panose="020B0502040204020203" pitchFamily="34" charset="0"/>
                <a:ea typeface="Gadugi" panose="020B0502040204020203" pitchFamily="34" charset="0"/>
                <a:cs typeface="Tahoma"/>
              </a:rPr>
              <a:t>the</a:t>
            </a:r>
            <a:r>
              <a:rPr sz="1100" spc="20" dirty="0">
                <a:latin typeface="Gadugi" panose="020B0502040204020203" pitchFamily="34" charset="0"/>
                <a:ea typeface="Gadugi" panose="020B0502040204020203" pitchFamily="34" charset="0"/>
                <a:cs typeface="Tahoma"/>
              </a:rPr>
              <a:t> </a:t>
            </a:r>
            <a:r>
              <a:rPr sz="1100" spc="-40" dirty="0">
                <a:latin typeface="Gadugi" panose="020B0502040204020203" pitchFamily="34" charset="0"/>
                <a:ea typeface="Gadugi" panose="020B0502040204020203" pitchFamily="34" charset="0"/>
                <a:cs typeface="Tahoma"/>
              </a:rPr>
              <a:t>minimum</a:t>
            </a:r>
            <a:r>
              <a:rPr sz="1100" spc="25" dirty="0">
                <a:latin typeface="Gadugi" panose="020B0502040204020203" pitchFamily="34" charset="0"/>
                <a:ea typeface="Gadugi" panose="020B0502040204020203" pitchFamily="34" charset="0"/>
                <a:cs typeface="Tahoma"/>
              </a:rPr>
              <a:t> </a:t>
            </a:r>
            <a:r>
              <a:rPr sz="1100" spc="-30" dirty="0">
                <a:latin typeface="Gadugi" panose="020B0502040204020203" pitchFamily="34" charset="0"/>
                <a:ea typeface="Gadugi" panose="020B0502040204020203" pitchFamily="34" charset="0"/>
                <a:cs typeface="Tahoma"/>
              </a:rPr>
              <a:t>fraction</a:t>
            </a:r>
            <a:r>
              <a:rPr sz="1100" spc="15" dirty="0">
                <a:latin typeface="Gadugi" panose="020B0502040204020203" pitchFamily="34" charset="0"/>
                <a:ea typeface="Gadugi" panose="020B0502040204020203" pitchFamily="34" charset="0"/>
                <a:cs typeface="Tahoma"/>
              </a:rPr>
              <a:t> </a:t>
            </a:r>
            <a:r>
              <a:rPr sz="1100" spc="-35" dirty="0">
                <a:latin typeface="Gadugi" panose="020B0502040204020203" pitchFamily="34" charset="0"/>
                <a:ea typeface="Gadugi" panose="020B0502040204020203" pitchFamily="34" charset="0"/>
                <a:cs typeface="Tahoma"/>
              </a:rPr>
              <a:t>of </a:t>
            </a:r>
            <a:r>
              <a:rPr sz="1100" spc="-330" dirty="0">
                <a:latin typeface="Gadugi" panose="020B0502040204020203" pitchFamily="34" charset="0"/>
                <a:ea typeface="Gadugi" panose="020B0502040204020203" pitchFamily="34" charset="0"/>
                <a:cs typeface="Tahoma"/>
              </a:rPr>
              <a:t> </a:t>
            </a:r>
            <a:r>
              <a:rPr sz="1100" spc="-35" dirty="0">
                <a:latin typeface="Gadugi" panose="020B0502040204020203" pitchFamily="34" charset="0"/>
                <a:ea typeface="Gadugi" panose="020B0502040204020203" pitchFamily="34" charset="0"/>
                <a:cs typeface="Tahoma"/>
              </a:rPr>
              <a:t>data</a:t>
            </a:r>
            <a:r>
              <a:rPr sz="1100" spc="10" dirty="0">
                <a:latin typeface="Gadugi" panose="020B0502040204020203" pitchFamily="34" charset="0"/>
                <a:ea typeface="Gadugi" panose="020B0502040204020203" pitchFamily="34" charset="0"/>
                <a:cs typeface="Tahoma"/>
              </a:rPr>
              <a:t> </a:t>
            </a:r>
            <a:r>
              <a:rPr sz="1100" spc="-30" dirty="0">
                <a:latin typeface="Gadugi" panose="020B0502040204020203" pitchFamily="34" charset="0"/>
                <a:ea typeface="Gadugi" panose="020B0502040204020203" pitchFamily="34" charset="0"/>
                <a:cs typeface="Tahoma"/>
              </a:rPr>
              <a:t>points</a:t>
            </a:r>
            <a:r>
              <a:rPr sz="1100" spc="15" dirty="0">
                <a:latin typeface="Gadugi" panose="020B0502040204020203" pitchFamily="34" charset="0"/>
                <a:ea typeface="Gadugi" panose="020B0502040204020203" pitchFamily="34" charset="0"/>
                <a:cs typeface="Tahoma"/>
              </a:rPr>
              <a:t> </a:t>
            </a:r>
            <a:r>
              <a:rPr sz="1100" spc="-25" dirty="0">
                <a:latin typeface="Gadugi" panose="020B0502040204020203" pitchFamily="34" charset="0"/>
                <a:ea typeface="Gadugi" panose="020B0502040204020203" pitchFamily="34" charset="0"/>
                <a:cs typeface="Tahoma"/>
              </a:rPr>
              <a:t>in</a:t>
            </a:r>
            <a:r>
              <a:rPr sz="1100" spc="20" dirty="0">
                <a:latin typeface="Gadugi" panose="020B0502040204020203" pitchFamily="34" charset="0"/>
                <a:ea typeface="Gadugi" panose="020B0502040204020203" pitchFamily="34" charset="0"/>
                <a:cs typeface="Tahoma"/>
              </a:rPr>
              <a:t> </a:t>
            </a:r>
            <a:r>
              <a:rPr sz="1100" spc="-55" dirty="0">
                <a:latin typeface="Gadugi" panose="020B0502040204020203" pitchFamily="34" charset="0"/>
                <a:ea typeface="Gadugi" panose="020B0502040204020203" pitchFamily="34" charset="0"/>
                <a:cs typeface="Tahoma"/>
              </a:rPr>
              <a:t>any</a:t>
            </a:r>
            <a:r>
              <a:rPr sz="1100" spc="15" dirty="0">
                <a:latin typeface="Gadugi" panose="020B0502040204020203" pitchFamily="34" charset="0"/>
                <a:ea typeface="Gadugi" panose="020B0502040204020203" pitchFamily="34" charset="0"/>
                <a:cs typeface="Tahoma"/>
              </a:rPr>
              <a:t> </a:t>
            </a:r>
            <a:r>
              <a:rPr sz="1100" spc="-50" dirty="0">
                <a:latin typeface="Gadugi" panose="020B0502040204020203" pitchFamily="34" charset="0"/>
                <a:ea typeface="Gadugi" panose="020B0502040204020203" pitchFamily="34" charset="0"/>
                <a:cs typeface="Tahoma"/>
              </a:rPr>
              <a:t>closed</a:t>
            </a:r>
            <a:r>
              <a:rPr sz="1100" spc="20" dirty="0">
                <a:latin typeface="Gadugi" panose="020B0502040204020203" pitchFamily="34" charset="0"/>
                <a:ea typeface="Gadugi" panose="020B0502040204020203" pitchFamily="34" charset="0"/>
                <a:cs typeface="Tahoma"/>
              </a:rPr>
              <a:t> </a:t>
            </a:r>
            <a:r>
              <a:rPr sz="1100" spc="-50" dirty="0">
                <a:latin typeface="Gadugi" panose="020B0502040204020203" pitchFamily="34" charset="0"/>
                <a:ea typeface="Gadugi" panose="020B0502040204020203" pitchFamily="34" charset="0"/>
                <a:cs typeface="Tahoma"/>
              </a:rPr>
              <a:t>halfspace</a:t>
            </a:r>
            <a:r>
              <a:rPr sz="1100" spc="20" dirty="0">
                <a:latin typeface="Gadugi" panose="020B0502040204020203" pitchFamily="34" charset="0"/>
                <a:ea typeface="Gadugi" panose="020B0502040204020203" pitchFamily="34" charset="0"/>
                <a:cs typeface="Tahoma"/>
              </a:rPr>
              <a:t> </a:t>
            </a:r>
            <a:r>
              <a:rPr sz="1100" spc="-30" dirty="0">
                <a:latin typeface="Gadugi" panose="020B0502040204020203" pitchFamily="34" charset="0"/>
                <a:ea typeface="Gadugi" panose="020B0502040204020203" pitchFamily="34" charset="0"/>
                <a:cs typeface="Tahoma"/>
              </a:rPr>
              <a:t>containing</a:t>
            </a:r>
            <a:r>
              <a:rPr sz="1100" spc="10" dirty="0">
                <a:latin typeface="Gadugi" panose="020B0502040204020203" pitchFamily="34" charset="0"/>
                <a:ea typeface="Gadugi" panose="020B0502040204020203" pitchFamily="34" charset="0"/>
                <a:cs typeface="Tahoma"/>
              </a:rPr>
              <a:t> </a:t>
            </a:r>
            <a:r>
              <a:rPr sz="1100" i="1" spc="-175" dirty="0">
                <a:latin typeface="Verdana"/>
                <a:cs typeface="Verdana"/>
              </a:rPr>
              <a:t>θ</a:t>
            </a:r>
            <a:endParaRPr sz="1100" dirty="0">
              <a:latin typeface="Verdana"/>
              <a:cs typeface="Verdana"/>
            </a:endParaRPr>
          </a:p>
        </p:txBody>
      </p:sp>
      <p:sp>
        <p:nvSpPr>
          <p:cNvPr id="13" name="object 13"/>
          <p:cNvSpPr txBox="1"/>
          <p:nvPr/>
        </p:nvSpPr>
        <p:spPr>
          <a:xfrm>
            <a:off x="95300" y="3287252"/>
            <a:ext cx="2220595" cy="134652"/>
          </a:xfrm>
          <a:prstGeom prst="rect">
            <a:avLst/>
          </a:prstGeom>
        </p:spPr>
        <p:txBody>
          <a:bodyPr vert="horz" wrap="square" lIns="0" tIns="11430" rIns="0" bIns="0" rtlCol="0">
            <a:spAutoFit/>
          </a:bodyPr>
          <a:lstStyle/>
          <a:p>
            <a:pPr marL="12700">
              <a:lnSpc>
                <a:spcPct val="100000"/>
              </a:lnSpc>
              <a:spcBef>
                <a:spcPts val="90"/>
              </a:spcBef>
            </a:pPr>
            <a:r>
              <a:rPr sz="800" spc="-55" dirty="0">
                <a:latin typeface="MinionPro-Regular"/>
                <a:cs typeface="Tahoma"/>
              </a:rPr>
              <a:t>Source:</a:t>
            </a:r>
            <a:r>
              <a:rPr sz="800" spc="135" dirty="0">
                <a:latin typeface="MinionPro-Regular"/>
                <a:cs typeface="Tahoma"/>
              </a:rPr>
              <a:t> </a:t>
            </a:r>
            <a:r>
              <a:rPr sz="800" spc="-70" dirty="0">
                <a:latin typeface="MinionPro-Regular"/>
                <a:cs typeface="Tahoma"/>
              </a:rPr>
              <a:t>Rousseeuw</a:t>
            </a:r>
            <a:r>
              <a:rPr sz="800" spc="20" dirty="0">
                <a:latin typeface="MinionPro-Regular"/>
                <a:cs typeface="Tahoma"/>
              </a:rPr>
              <a:t> </a:t>
            </a:r>
            <a:r>
              <a:rPr sz="800" spc="-55" dirty="0">
                <a:latin typeface="MinionPro-Regular"/>
                <a:cs typeface="Tahoma"/>
              </a:rPr>
              <a:t>and</a:t>
            </a:r>
            <a:r>
              <a:rPr sz="800" spc="10" dirty="0">
                <a:latin typeface="MinionPro-Regular"/>
                <a:cs typeface="Tahoma"/>
              </a:rPr>
              <a:t> </a:t>
            </a:r>
            <a:r>
              <a:rPr sz="800" spc="-25" dirty="0">
                <a:latin typeface="MinionPro-Regular"/>
                <a:cs typeface="Tahoma"/>
              </a:rPr>
              <a:t>Struyf</a:t>
            </a:r>
            <a:r>
              <a:rPr sz="800" spc="15" dirty="0">
                <a:latin typeface="MinionPro-Regular"/>
                <a:cs typeface="Tahoma"/>
              </a:rPr>
              <a:t> </a:t>
            </a:r>
            <a:r>
              <a:rPr sz="800" spc="-45" dirty="0">
                <a:latin typeface="MinionPro-Regular"/>
                <a:cs typeface="Tahoma"/>
              </a:rPr>
              <a:t>(1998)</a:t>
            </a:r>
            <a:endParaRPr sz="800" dirty="0">
              <a:latin typeface="MinionPro-Regular"/>
              <a:cs typeface="Tahoma"/>
            </a:endParaRPr>
          </a:p>
        </p:txBody>
      </p:sp>
      <p:pic>
        <p:nvPicPr>
          <p:cNvPr id="15" name="Picture 14">
            <a:extLst>
              <a:ext uri="{FF2B5EF4-FFF2-40B4-BE49-F238E27FC236}">
                <a16:creationId xmlns:a16="http://schemas.microsoft.com/office/drawing/2014/main" id="{F0B29B28-28ED-46BC-AA8E-D132E544169B}"/>
              </a:ext>
            </a:extLst>
          </p:cNvPr>
          <p:cNvPicPr>
            <a:picLocks noChangeAspect="1"/>
          </p:cNvPicPr>
          <p:nvPr/>
        </p:nvPicPr>
        <p:blipFill>
          <a:blip r:embed="rId2"/>
          <a:stretch>
            <a:fillRect/>
          </a:stretch>
        </p:blipFill>
        <p:spPr>
          <a:xfrm>
            <a:off x="452332" y="857407"/>
            <a:ext cx="3580268" cy="460646"/>
          </a:xfrm>
          <a:prstGeom prst="rect">
            <a:avLst/>
          </a:prstGeom>
        </p:spPr>
      </p:pic>
      <p:pic>
        <p:nvPicPr>
          <p:cNvPr id="7" name="object 11">
            <a:extLst>
              <a:ext uri="{FF2B5EF4-FFF2-40B4-BE49-F238E27FC236}">
                <a16:creationId xmlns:a16="http://schemas.microsoft.com/office/drawing/2014/main" id="{06556D1B-1A2B-4510-8284-54462ADA7108}"/>
              </a:ext>
            </a:extLst>
          </p:cNvPr>
          <p:cNvPicPr/>
          <p:nvPr/>
        </p:nvPicPr>
        <p:blipFill>
          <a:blip r:embed="rId3" cstate="print"/>
          <a:stretch>
            <a:fillRect/>
          </a:stretch>
        </p:blipFill>
        <p:spPr>
          <a:xfrm>
            <a:off x="423353" y="1306340"/>
            <a:ext cx="2497766" cy="1892332"/>
          </a:xfrm>
          <a:prstGeom prst="rect">
            <a:avLst/>
          </a:prstGeom>
        </p:spPr>
      </p:pic>
    </p:spTree>
    <p:extLst>
      <p:ext uri="{BB962C8B-B14F-4D97-AF65-F5344CB8AC3E}">
        <p14:creationId xmlns:p14="http://schemas.microsoft.com/office/powerpoint/2010/main" val="542641523"/>
      </p:ext>
    </p:extLst>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822575" cy="244475"/>
          </a:xfrm>
          <a:prstGeom prst="rect">
            <a:avLst/>
          </a:prstGeom>
        </p:spPr>
        <p:txBody>
          <a:bodyPr vert="horz" wrap="square" lIns="0" tIns="17145" rIns="0" bIns="0" rtlCol="0">
            <a:spAutoFit/>
          </a:bodyPr>
          <a:lstStyle/>
          <a:p>
            <a:pPr marL="12700">
              <a:lnSpc>
                <a:spcPct val="100000"/>
              </a:lnSpc>
              <a:spcBef>
                <a:spcPts val="135"/>
              </a:spcBef>
            </a:pPr>
            <a:r>
              <a:rPr spc="-10" dirty="0"/>
              <a:t>Data</a:t>
            </a:r>
            <a:r>
              <a:rPr spc="20" dirty="0"/>
              <a:t> </a:t>
            </a:r>
            <a:r>
              <a:rPr spc="-35" dirty="0"/>
              <a:t>Depth-Based</a:t>
            </a:r>
            <a:r>
              <a:rPr spc="25" dirty="0"/>
              <a:t> </a:t>
            </a:r>
            <a:r>
              <a:rPr spc="-55" dirty="0"/>
              <a:t>Two-Sample</a:t>
            </a:r>
            <a:r>
              <a:rPr spc="20" dirty="0"/>
              <a:t> </a:t>
            </a:r>
            <a:r>
              <a:rPr spc="-50" dirty="0"/>
              <a:t>Tests</a:t>
            </a:r>
          </a:p>
        </p:txBody>
      </p:sp>
      <p:sp>
        <p:nvSpPr>
          <p:cNvPr id="3" name="object 3"/>
          <p:cNvSpPr txBox="1"/>
          <p:nvPr/>
        </p:nvSpPr>
        <p:spPr>
          <a:xfrm>
            <a:off x="438289" y="741983"/>
            <a:ext cx="3131820" cy="727122"/>
          </a:xfrm>
          <a:prstGeom prst="rect">
            <a:avLst/>
          </a:prstGeom>
        </p:spPr>
        <p:txBody>
          <a:bodyPr vert="horz" wrap="square" lIns="0" tIns="11430" rIns="0" bIns="0" rtlCol="0">
            <a:spAutoFit/>
          </a:bodyPr>
          <a:lstStyle/>
          <a:p>
            <a:pPr marL="221615" indent="-171450">
              <a:lnSpc>
                <a:spcPct val="100000"/>
              </a:lnSpc>
              <a:spcBef>
                <a:spcPts val="90"/>
              </a:spcBef>
              <a:buClr>
                <a:srgbClr val="3333B2"/>
              </a:buClr>
              <a:buSzPct val="72727"/>
              <a:buFont typeface="Wingdings" panose="05000000000000000000" pitchFamily="2" charset="2"/>
              <a:buChar char="q"/>
              <a:tabLst>
                <a:tab pos="199390" algn="l"/>
              </a:tabLst>
            </a:pPr>
            <a:r>
              <a:rPr sz="1100" spc="-15" dirty="0">
                <a:cs typeface="Tahoma"/>
              </a:rPr>
              <a:t>Le</a:t>
            </a:r>
            <a:r>
              <a:rPr sz="1100" spc="-10" dirty="0">
                <a:cs typeface="Tahoma"/>
              </a:rPr>
              <a:t>t</a:t>
            </a:r>
            <a:r>
              <a:rPr sz="1100" spc="20" dirty="0">
                <a:cs typeface="Tahoma"/>
              </a:rPr>
              <a:t> </a:t>
            </a:r>
            <a:r>
              <a:rPr sz="1100" i="1" spc="-15" dirty="0">
                <a:cs typeface="Arial"/>
              </a:rPr>
              <a:t>X</a:t>
            </a:r>
            <a:r>
              <a:rPr sz="1200" spc="52" baseline="-10416" dirty="0">
                <a:cs typeface="Tahoma"/>
              </a:rPr>
              <a:t>1</a:t>
            </a:r>
            <a:r>
              <a:rPr sz="1100" i="1" spc="-100" dirty="0">
                <a:cs typeface="Verdana"/>
              </a:rPr>
              <a:t>,</a:t>
            </a:r>
            <a:r>
              <a:rPr sz="1100" i="1" spc="-204" dirty="0">
                <a:cs typeface="Verdana"/>
              </a:rPr>
              <a:t> </a:t>
            </a:r>
            <a:r>
              <a:rPr sz="1100" i="1" spc="-100" dirty="0">
                <a:cs typeface="Verdana"/>
              </a:rPr>
              <a:t>.</a:t>
            </a:r>
            <a:r>
              <a:rPr sz="1100" i="1" spc="-210" dirty="0">
                <a:cs typeface="Verdana"/>
              </a:rPr>
              <a:t> </a:t>
            </a:r>
            <a:r>
              <a:rPr sz="1100" i="1" spc="-100" dirty="0">
                <a:cs typeface="Verdana"/>
              </a:rPr>
              <a:t>.</a:t>
            </a:r>
            <a:r>
              <a:rPr sz="1100" i="1" spc="-204" dirty="0">
                <a:cs typeface="Verdana"/>
              </a:rPr>
              <a:t> </a:t>
            </a:r>
            <a:r>
              <a:rPr sz="1100" i="1" spc="-100" dirty="0">
                <a:cs typeface="Verdana"/>
              </a:rPr>
              <a:t>.</a:t>
            </a:r>
            <a:r>
              <a:rPr sz="1100" i="1" spc="-204" dirty="0">
                <a:cs typeface="Verdana"/>
              </a:rPr>
              <a:t> </a:t>
            </a:r>
            <a:r>
              <a:rPr sz="1100" i="1" spc="-100" dirty="0">
                <a:cs typeface="Verdana"/>
              </a:rPr>
              <a:t>,</a:t>
            </a:r>
            <a:r>
              <a:rPr sz="1100" i="1" spc="-210" dirty="0">
                <a:cs typeface="Verdana"/>
              </a:rPr>
              <a:t> </a:t>
            </a:r>
            <a:r>
              <a:rPr sz="1100" i="1" spc="-15" dirty="0">
                <a:cs typeface="Arial"/>
              </a:rPr>
              <a:t>X</a:t>
            </a:r>
            <a:r>
              <a:rPr sz="1200" i="1" spc="-22" baseline="-10416" dirty="0">
                <a:cs typeface="Arial"/>
              </a:rPr>
              <a:t>n</a:t>
            </a:r>
            <a:r>
              <a:rPr sz="900" spc="-22" baseline="-27777" dirty="0">
                <a:cs typeface="Tahoma"/>
              </a:rPr>
              <a:t>1</a:t>
            </a:r>
            <a:r>
              <a:rPr sz="900" baseline="-27777" dirty="0">
                <a:cs typeface="Tahoma"/>
              </a:rPr>
              <a:t> </a:t>
            </a:r>
            <a:r>
              <a:rPr sz="900" spc="37" baseline="-27777" dirty="0">
                <a:cs typeface="Tahoma"/>
              </a:rPr>
              <a:t> </a:t>
            </a:r>
            <a:r>
              <a:rPr sz="1100" spc="-254" dirty="0">
                <a:cs typeface="MingLiU_HKSCS-ExtB"/>
              </a:rPr>
              <a:t>∼</a:t>
            </a:r>
            <a:r>
              <a:rPr lang="en-IN" sz="1100" spc="-254" dirty="0">
                <a:cs typeface="MingLiU_HKSCS-ExtB"/>
              </a:rPr>
              <a:t>       </a:t>
            </a:r>
            <a:r>
              <a:rPr lang="en-IN" sz="1100" spc="-250" dirty="0">
                <a:cs typeface="MingLiU_HKSCS-ExtB"/>
              </a:rPr>
              <a:t> </a:t>
            </a:r>
            <a:r>
              <a:rPr sz="1100" i="1" dirty="0">
                <a:cs typeface="Arial"/>
              </a:rPr>
              <a:t> </a:t>
            </a:r>
            <a:r>
              <a:rPr lang="en-IN" sz="1100" i="1" dirty="0">
                <a:cs typeface="Arial"/>
              </a:rPr>
              <a:t> F</a:t>
            </a:r>
            <a:r>
              <a:rPr sz="1100" i="1" spc="-105" dirty="0">
                <a:cs typeface="Arial"/>
              </a:rPr>
              <a:t> </a:t>
            </a:r>
            <a:r>
              <a:rPr sz="1100" spc="-55" dirty="0">
                <a:cs typeface="Tahoma"/>
              </a:rPr>
              <a:t>an</a:t>
            </a:r>
            <a:r>
              <a:rPr sz="1100" spc="-50" dirty="0">
                <a:cs typeface="Tahoma"/>
              </a:rPr>
              <a:t>d</a:t>
            </a:r>
            <a:r>
              <a:rPr sz="1100" spc="15" dirty="0">
                <a:cs typeface="Tahoma"/>
              </a:rPr>
              <a:t> </a:t>
            </a:r>
            <a:r>
              <a:rPr sz="1100" i="1" spc="-15" dirty="0">
                <a:cs typeface="Arial"/>
              </a:rPr>
              <a:t>Y</a:t>
            </a:r>
            <a:r>
              <a:rPr sz="1200" spc="52" baseline="-10416" dirty="0">
                <a:cs typeface="Tahoma"/>
              </a:rPr>
              <a:t>1</a:t>
            </a:r>
            <a:r>
              <a:rPr sz="1100" i="1" spc="-100" dirty="0">
                <a:cs typeface="Verdana"/>
              </a:rPr>
              <a:t>,</a:t>
            </a:r>
            <a:r>
              <a:rPr sz="1100" i="1" spc="-204" dirty="0">
                <a:cs typeface="Verdana"/>
              </a:rPr>
              <a:t> </a:t>
            </a:r>
            <a:r>
              <a:rPr sz="1100" i="1" spc="-100" dirty="0">
                <a:cs typeface="Verdana"/>
              </a:rPr>
              <a:t>.</a:t>
            </a:r>
            <a:r>
              <a:rPr sz="1100" i="1" spc="-210" dirty="0">
                <a:cs typeface="Verdana"/>
              </a:rPr>
              <a:t> </a:t>
            </a:r>
            <a:r>
              <a:rPr sz="1100" i="1" spc="-100" dirty="0">
                <a:cs typeface="Verdana"/>
              </a:rPr>
              <a:t>.</a:t>
            </a:r>
            <a:r>
              <a:rPr sz="1100" i="1" spc="-204" dirty="0">
                <a:cs typeface="Verdana"/>
              </a:rPr>
              <a:t> </a:t>
            </a:r>
            <a:r>
              <a:rPr sz="1100" i="1" spc="-100" dirty="0">
                <a:cs typeface="Verdana"/>
              </a:rPr>
              <a:t>.</a:t>
            </a:r>
            <a:r>
              <a:rPr sz="1100" i="1" spc="-204" dirty="0">
                <a:cs typeface="Verdana"/>
              </a:rPr>
              <a:t> </a:t>
            </a:r>
            <a:r>
              <a:rPr sz="1100" i="1" spc="-100" dirty="0">
                <a:cs typeface="Verdana"/>
              </a:rPr>
              <a:t>,</a:t>
            </a:r>
            <a:r>
              <a:rPr sz="1100" i="1" spc="-210" dirty="0">
                <a:cs typeface="Verdana"/>
              </a:rPr>
              <a:t> </a:t>
            </a:r>
            <a:r>
              <a:rPr sz="1100" i="1" spc="-15" dirty="0">
                <a:cs typeface="Arial"/>
              </a:rPr>
              <a:t>Y</a:t>
            </a:r>
            <a:r>
              <a:rPr sz="1200" i="1" spc="-22" baseline="-10416" dirty="0">
                <a:cs typeface="Arial"/>
              </a:rPr>
              <a:t>n</a:t>
            </a:r>
            <a:r>
              <a:rPr sz="900" spc="-22" baseline="-27777" dirty="0">
                <a:cs typeface="Tahoma"/>
              </a:rPr>
              <a:t>2</a:t>
            </a:r>
            <a:r>
              <a:rPr sz="900" baseline="-27777" dirty="0">
                <a:cs typeface="Tahoma"/>
              </a:rPr>
              <a:t> </a:t>
            </a:r>
            <a:r>
              <a:rPr sz="900" spc="37" baseline="-27777" dirty="0">
                <a:cs typeface="Tahoma"/>
              </a:rPr>
              <a:t> </a:t>
            </a:r>
            <a:r>
              <a:rPr sz="1100" spc="-254" dirty="0">
                <a:cs typeface="MingLiU_HKSCS-ExtB"/>
              </a:rPr>
              <a:t>∼</a:t>
            </a:r>
            <a:r>
              <a:rPr sz="1100" spc="-250" dirty="0">
                <a:cs typeface="MingLiU_HKSCS-ExtB"/>
              </a:rPr>
              <a:t> </a:t>
            </a:r>
            <a:r>
              <a:rPr lang="en-IN" sz="1100" spc="-250" dirty="0">
                <a:cs typeface="MingLiU_HKSCS-ExtB"/>
              </a:rPr>
              <a:t> </a:t>
            </a:r>
            <a:r>
              <a:rPr lang="en-IN" sz="1100" i="1" spc="-130" dirty="0">
                <a:cs typeface="Arial"/>
              </a:rPr>
              <a:t>    G</a:t>
            </a:r>
          </a:p>
          <a:p>
            <a:pPr marL="221615" indent="-171450">
              <a:lnSpc>
                <a:spcPct val="100000"/>
              </a:lnSpc>
              <a:spcBef>
                <a:spcPts val="90"/>
              </a:spcBef>
              <a:buClr>
                <a:srgbClr val="3333B2"/>
              </a:buClr>
              <a:buSzPct val="72727"/>
              <a:buFont typeface="Wingdings" panose="05000000000000000000" pitchFamily="2" charset="2"/>
              <a:buChar char="q"/>
              <a:tabLst>
                <a:tab pos="199390" algn="l"/>
              </a:tabLst>
            </a:pPr>
            <a:r>
              <a:rPr sz="1100" dirty="0">
                <a:cs typeface="Tahoma"/>
              </a:rPr>
              <a:t>Null</a:t>
            </a:r>
            <a:r>
              <a:rPr sz="1100" spc="15" dirty="0">
                <a:cs typeface="Tahoma"/>
              </a:rPr>
              <a:t> </a:t>
            </a:r>
            <a:r>
              <a:rPr sz="1100" spc="-55" dirty="0">
                <a:cs typeface="Tahoma"/>
              </a:rPr>
              <a:t>hy</a:t>
            </a:r>
            <a:r>
              <a:rPr sz="1100" spc="-20" dirty="0">
                <a:cs typeface="Tahoma"/>
              </a:rPr>
              <a:t>p</a:t>
            </a:r>
            <a:r>
              <a:rPr sz="1100" spc="-45" dirty="0">
                <a:cs typeface="Tahoma"/>
              </a:rPr>
              <a:t>othesis</a:t>
            </a:r>
            <a:r>
              <a:rPr sz="1100" spc="15" dirty="0">
                <a:cs typeface="Tahoma"/>
              </a:rPr>
              <a:t> </a:t>
            </a:r>
            <a:r>
              <a:rPr sz="1100" i="1" spc="-25" dirty="0">
                <a:cs typeface="Arial"/>
              </a:rPr>
              <a:t>H</a:t>
            </a:r>
            <a:r>
              <a:rPr sz="1200" spc="-22" baseline="-10416" dirty="0">
                <a:cs typeface="Tahoma"/>
              </a:rPr>
              <a:t>0</a:t>
            </a:r>
            <a:r>
              <a:rPr sz="1200" spc="150" baseline="-10416" dirty="0">
                <a:cs typeface="Tahoma"/>
              </a:rPr>
              <a:t> </a:t>
            </a:r>
            <a:r>
              <a:rPr sz="1100" spc="-90" dirty="0">
                <a:cs typeface="Tahoma"/>
              </a:rPr>
              <a:t>:</a:t>
            </a:r>
            <a:r>
              <a:rPr sz="1100" spc="-45" dirty="0">
                <a:cs typeface="Tahoma"/>
              </a:rPr>
              <a:t> </a:t>
            </a:r>
            <a:r>
              <a:rPr sz="1100" i="1" spc="-55" dirty="0">
                <a:cs typeface="Arial"/>
              </a:rPr>
              <a:t>F</a:t>
            </a:r>
            <a:r>
              <a:rPr sz="1100" i="1" spc="140" dirty="0">
                <a:cs typeface="Arial"/>
              </a:rPr>
              <a:t> </a:t>
            </a:r>
            <a:r>
              <a:rPr sz="1100" spc="45" dirty="0">
                <a:cs typeface="Tahoma"/>
              </a:rPr>
              <a:t>=</a:t>
            </a:r>
            <a:r>
              <a:rPr sz="1100" spc="-45" dirty="0">
                <a:cs typeface="Tahoma"/>
              </a:rPr>
              <a:t> </a:t>
            </a:r>
            <a:r>
              <a:rPr sz="1100" i="1" spc="-130" dirty="0">
                <a:cs typeface="Arial"/>
              </a:rPr>
              <a:t>G</a:t>
            </a:r>
            <a:endParaRPr lang="en-IN" sz="1100" i="1" dirty="0">
              <a:cs typeface="Arial"/>
            </a:endParaRPr>
          </a:p>
          <a:p>
            <a:pPr marL="221615" indent="-171450">
              <a:lnSpc>
                <a:spcPct val="100000"/>
              </a:lnSpc>
              <a:spcBef>
                <a:spcPts val="90"/>
              </a:spcBef>
              <a:buClr>
                <a:srgbClr val="3333B2"/>
              </a:buClr>
              <a:buSzPct val="72727"/>
              <a:buFont typeface="Wingdings" panose="05000000000000000000" pitchFamily="2" charset="2"/>
              <a:buChar char="q"/>
              <a:tabLst>
                <a:tab pos="199390" algn="l"/>
              </a:tabLst>
            </a:pPr>
            <a:r>
              <a:rPr sz="1100" spc="-35" dirty="0">
                <a:cs typeface="Tahoma"/>
              </a:rPr>
              <a:t>Alternative:</a:t>
            </a:r>
            <a:r>
              <a:rPr sz="1100" spc="145" dirty="0">
                <a:cs typeface="Tahoma"/>
              </a:rPr>
              <a:t> </a:t>
            </a:r>
            <a:r>
              <a:rPr sz="1100" spc="-45" dirty="0">
                <a:cs typeface="Tahoma"/>
              </a:rPr>
              <a:t>different</a:t>
            </a:r>
            <a:r>
              <a:rPr sz="1100" spc="25" dirty="0">
                <a:cs typeface="Tahoma"/>
              </a:rPr>
              <a:t> </a:t>
            </a:r>
            <a:r>
              <a:rPr sz="1100" spc="-20" dirty="0">
                <a:cs typeface="Tahoma"/>
              </a:rPr>
              <a:t>location</a:t>
            </a:r>
            <a:r>
              <a:rPr sz="1100" spc="25" dirty="0">
                <a:cs typeface="Tahoma"/>
              </a:rPr>
              <a:t> </a:t>
            </a:r>
            <a:r>
              <a:rPr sz="1100" spc="-25" dirty="0">
                <a:cs typeface="Tahoma"/>
              </a:rPr>
              <a:t>shift</a:t>
            </a:r>
            <a:r>
              <a:rPr sz="1100" spc="20" dirty="0">
                <a:cs typeface="Tahoma"/>
              </a:rPr>
              <a:t> </a:t>
            </a:r>
            <a:r>
              <a:rPr sz="1100" spc="-30" dirty="0">
                <a:cs typeface="Tahoma"/>
              </a:rPr>
              <a:t>and/or</a:t>
            </a:r>
            <a:r>
              <a:rPr sz="1100" spc="20" dirty="0">
                <a:cs typeface="Tahoma"/>
              </a:rPr>
              <a:t> </a:t>
            </a:r>
            <a:r>
              <a:rPr sz="1100" spc="-55" dirty="0">
                <a:cs typeface="Tahoma"/>
              </a:rPr>
              <a:t>a</a:t>
            </a:r>
            <a:r>
              <a:rPr sz="1100" spc="30" dirty="0">
                <a:cs typeface="Tahoma"/>
              </a:rPr>
              <a:t> </a:t>
            </a:r>
            <a:r>
              <a:rPr sz="1100" spc="-50" dirty="0">
                <a:cs typeface="Tahoma"/>
              </a:rPr>
              <a:t>scale</a:t>
            </a:r>
            <a:endParaRPr lang="en-IN" sz="1100" dirty="0">
              <a:cs typeface="Tahoma"/>
            </a:endParaRPr>
          </a:p>
          <a:p>
            <a:pPr marL="221615" indent="-171450">
              <a:lnSpc>
                <a:spcPct val="100000"/>
              </a:lnSpc>
              <a:spcBef>
                <a:spcPts val="90"/>
              </a:spcBef>
              <a:buClr>
                <a:srgbClr val="3333B2"/>
              </a:buClr>
              <a:buSzPct val="72727"/>
              <a:buFont typeface="Wingdings" panose="05000000000000000000" pitchFamily="2" charset="2"/>
              <a:buChar char="q"/>
              <a:tabLst>
                <a:tab pos="199390" algn="l"/>
              </a:tabLst>
            </a:pPr>
            <a:r>
              <a:rPr lang="en-IN" sz="1100" spc="-30" dirty="0">
                <a:cs typeface="Tahoma"/>
              </a:rPr>
              <a:t>The </a:t>
            </a:r>
            <a:r>
              <a:rPr sz="1100" spc="-30" dirty="0">
                <a:cs typeface="Tahoma"/>
              </a:rPr>
              <a:t>test</a:t>
            </a:r>
            <a:r>
              <a:rPr sz="1100" spc="15" dirty="0">
                <a:cs typeface="Tahoma"/>
              </a:rPr>
              <a:t> </a:t>
            </a:r>
            <a:r>
              <a:rPr sz="1100" spc="-15" dirty="0">
                <a:cs typeface="Tahoma"/>
              </a:rPr>
              <a:t>statistic</a:t>
            </a:r>
            <a:r>
              <a:rPr sz="1100" spc="5" dirty="0">
                <a:cs typeface="Tahoma"/>
              </a:rPr>
              <a:t> </a:t>
            </a:r>
            <a:r>
              <a:rPr sz="1100" spc="-90" dirty="0">
                <a:cs typeface="Tahoma"/>
              </a:rPr>
              <a:t>:</a:t>
            </a:r>
            <a:endParaRPr sz="1100" dirty="0">
              <a:cs typeface="Tahoma"/>
            </a:endParaRPr>
          </a:p>
        </p:txBody>
      </p:sp>
      <p:sp>
        <p:nvSpPr>
          <p:cNvPr id="12" name="object 12"/>
          <p:cNvSpPr txBox="1"/>
          <p:nvPr/>
        </p:nvSpPr>
        <p:spPr>
          <a:xfrm>
            <a:off x="438288" y="2111375"/>
            <a:ext cx="3771761" cy="693138"/>
          </a:xfrm>
          <a:prstGeom prst="rect">
            <a:avLst/>
          </a:prstGeom>
        </p:spPr>
        <p:txBody>
          <a:bodyPr vert="horz" wrap="square" lIns="0" tIns="12065" rIns="0" bIns="0" rtlCol="0">
            <a:spAutoFit/>
          </a:bodyPr>
          <a:lstStyle/>
          <a:p>
            <a:pPr marL="221615" indent="-171450">
              <a:lnSpc>
                <a:spcPct val="100000"/>
              </a:lnSpc>
              <a:spcBef>
                <a:spcPts val="950"/>
              </a:spcBef>
              <a:buClr>
                <a:srgbClr val="3333B2"/>
              </a:buClr>
              <a:buSzPct val="72727"/>
              <a:buFont typeface="Wingdings" panose="05000000000000000000" pitchFamily="2" charset="2"/>
              <a:buChar char="q"/>
              <a:tabLst>
                <a:tab pos="199390" algn="l"/>
              </a:tabLst>
            </a:pPr>
            <a:r>
              <a:rPr lang="en-US" sz="1100" spc="-20" dirty="0">
                <a:cs typeface="Tahoma"/>
              </a:rPr>
              <a:t>The</a:t>
            </a:r>
            <a:r>
              <a:rPr lang="en-US" sz="1100" spc="15" dirty="0">
                <a:cs typeface="Tahoma"/>
              </a:rPr>
              <a:t> </a:t>
            </a:r>
            <a:r>
              <a:rPr lang="en-US" sz="1100" spc="-15" dirty="0">
                <a:cs typeface="Tahoma"/>
              </a:rPr>
              <a:t>statistic</a:t>
            </a:r>
            <a:r>
              <a:rPr lang="en-US" sz="1100" spc="20" dirty="0">
                <a:cs typeface="Tahoma"/>
              </a:rPr>
              <a:t> </a:t>
            </a:r>
            <a:r>
              <a:rPr lang="en-US" sz="1100" i="1" spc="-55" dirty="0">
                <a:cs typeface="Arial"/>
              </a:rPr>
              <a:t>Q</a:t>
            </a:r>
            <a:r>
              <a:rPr lang="en-US" sz="1100" i="1" spc="120" dirty="0">
                <a:cs typeface="Arial"/>
              </a:rPr>
              <a:t> </a:t>
            </a:r>
            <a:r>
              <a:rPr lang="en-US" sz="1100" spc="-70" dirty="0">
                <a:cs typeface="Tahoma"/>
              </a:rPr>
              <a:t>determines</a:t>
            </a:r>
            <a:r>
              <a:rPr lang="en-US" sz="1100" spc="20" dirty="0">
                <a:cs typeface="Tahoma"/>
              </a:rPr>
              <a:t> </a:t>
            </a:r>
            <a:r>
              <a:rPr lang="en-US" sz="1100" spc="-40" dirty="0">
                <a:cs typeface="Tahoma"/>
              </a:rPr>
              <a:t>the</a:t>
            </a:r>
            <a:r>
              <a:rPr lang="en-US" sz="1100" spc="25" dirty="0">
                <a:cs typeface="Tahoma"/>
              </a:rPr>
              <a:t> </a:t>
            </a:r>
            <a:r>
              <a:rPr lang="en-US" sz="1100" spc="-40" dirty="0">
                <a:cs typeface="Tahoma"/>
              </a:rPr>
              <a:t>overall</a:t>
            </a:r>
            <a:r>
              <a:rPr lang="en-US" sz="1100" spc="20" dirty="0">
                <a:cs typeface="Tahoma"/>
              </a:rPr>
              <a:t> </a:t>
            </a:r>
            <a:r>
              <a:rPr lang="en-US" sz="1100" spc="-30" dirty="0">
                <a:cs typeface="Tahoma"/>
              </a:rPr>
              <a:t>“</a:t>
            </a:r>
            <a:r>
              <a:rPr lang="en-US" sz="1100" spc="-30" dirty="0" err="1">
                <a:cs typeface="Tahoma"/>
              </a:rPr>
              <a:t>outlyingness</a:t>
            </a:r>
            <a:r>
              <a:rPr lang="en-US" sz="1100" spc="-30" dirty="0">
                <a:cs typeface="Tahoma"/>
              </a:rPr>
              <a:t>”</a:t>
            </a:r>
            <a:r>
              <a:rPr lang="en-US" sz="1100" spc="20" dirty="0">
                <a:cs typeface="Tahoma"/>
              </a:rPr>
              <a:t> </a:t>
            </a:r>
            <a:r>
              <a:rPr lang="en-US" sz="1100" spc="-35" dirty="0">
                <a:cs typeface="Tahoma"/>
              </a:rPr>
              <a:t>of</a:t>
            </a:r>
            <a:r>
              <a:rPr lang="en-US" sz="1100" spc="25" dirty="0">
                <a:cs typeface="Tahoma"/>
              </a:rPr>
              <a:t> </a:t>
            </a:r>
            <a:r>
              <a:rPr lang="en-US" sz="1100" spc="-45" dirty="0">
                <a:cs typeface="Tahoma"/>
              </a:rPr>
              <a:t>the</a:t>
            </a:r>
            <a:r>
              <a:rPr lang="en-US" sz="1100" spc="25" dirty="0">
                <a:cs typeface="Tahoma"/>
              </a:rPr>
              <a:t> </a:t>
            </a:r>
            <a:r>
              <a:rPr lang="en-US" sz="1100" i="1" spc="-130" dirty="0">
                <a:cs typeface="Arial"/>
              </a:rPr>
              <a:t>G</a:t>
            </a:r>
            <a:endParaRPr lang="en-US" sz="1100" dirty="0">
              <a:cs typeface="Arial"/>
            </a:endParaRPr>
          </a:p>
          <a:p>
            <a:pPr marL="198755">
              <a:lnSpc>
                <a:spcPct val="100000"/>
              </a:lnSpc>
              <a:spcBef>
                <a:spcPts val="35"/>
              </a:spcBef>
            </a:pPr>
            <a:r>
              <a:rPr sz="1100" spc="-30" dirty="0">
                <a:cs typeface="Tahoma"/>
              </a:rPr>
              <a:t>population</a:t>
            </a:r>
            <a:r>
              <a:rPr sz="1100" spc="10" dirty="0">
                <a:cs typeface="Tahoma"/>
              </a:rPr>
              <a:t> </a:t>
            </a:r>
            <a:r>
              <a:rPr sz="1100" spc="-25" dirty="0">
                <a:cs typeface="Tahoma"/>
              </a:rPr>
              <a:t>with</a:t>
            </a:r>
            <a:r>
              <a:rPr sz="1100" spc="15" dirty="0">
                <a:cs typeface="Tahoma"/>
              </a:rPr>
              <a:t> </a:t>
            </a:r>
            <a:r>
              <a:rPr sz="1100" spc="-45" dirty="0">
                <a:cs typeface="Tahoma"/>
              </a:rPr>
              <a:t>respect</a:t>
            </a:r>
            <a:r>
              <a:rPr sz="1100" spc="20" dirty="0">
                <a:cs typeface="Tahoma"/>
              </a:rPr>
              <a:t> </a:t>
            </a:r>
            <a:r>
              <a:rPr sz="1100" spc="-15" dirty="0">
                <a:cs typeface="Tahoma"/>
              </a:rPr>
              <a:t>to</a:t>
            </a:r>
            <a:r>
              <a:rPr sz="1100" spc="20" dirty="0">
                <a:cs typeface="Tahoma"/>
              </a:rPr>
              <a:t> </a:t>
            </a:r>
            <a:r>
              <a:rPr sz="1100" spc="-40" dirty="0">
                <a:cs typeface="Tahoma"/>
              </a:rPr>
              <a:t>the</a:t>
            </a:r>
            <a:r>
              <a:rPr sz="1100" spc="15" dirty="0">
                <a:cs typeface="Tahoma"/>
              </a:rPr>
              <a:t> </a:t>
            </a:r>
            <a:r>
              <a:rPr sz="1100" spc="-50" dirty="0">
                <a:cs typeface="Tahoma"/>
              </a:rPr>
              <a:t>given</a:t>
            </a:r>
            <a:r>
              <a:rPr sz="1100" spc="15" dirty="0">
                <a:cs typeface="Tahoma"/>
              </a:rPr>
              <a:t> </a:t>
            </a:r>
            <a:r>
              <a:rPr sz="1100" i="1" spc="-55" dirty="0">
                <a:cs typeface="Arial"/>
              </a:rPr>
              <a:t>F</a:t>
            </a:r>
            <a:r>
              <a:rPr sz="1100" i="1" spc="-45" dirty="0">
                <a:cs typeface="Arial"/>
              </a:rPr>
              <a:t> </a:t>
            </a:r>
            <a:r>
              <a:rPr sz="1100" spc="-30" dirty="0">
                <a:cs typeface="Tahoma"/>
              </a:rPr>
              <a:t>population</a:t>
            </a:r>
            <a:endParaRPr lang="en-US" sz="1100" dirty="0">
              <a:cs typeface="Tahoma"/>
            </a:endParaRPr>
          </a:p>
          <a:p>
            <a:pPr marL="221615" marR="43180" indent="-171450">
              <a:lnSpc>
                <a:spcPct val="102600"/>
              </a:lnSpc>
              <a:buClr>
                <a:srgbClr val="3333B2"/>
              </a:buClr>
              <a:buSzPct val="72727"/>
              <a:buFont typeface="Wingdings" panose="05000000000000000000" pitchFamily="2" charset="2"/>
              <a:buChar char="q"/>
              <a:tabLst>
                <a:tab pos="199390" algn="l"/>
              </a:tabLst>
            </a:pPr>
            <a:r>
              <a:rPr lang="en-US" sz="1100" spc="-45" dirty="0">
                <a:cs typeface="Tahoma"/>
              </a:rPr>
              <a:t>It</a:t>
            </a:r>
            <a:r>
              <a:rPr lang="en-US" sz="1100" spc="15" dirty="0">
                <a:cs typeface="Tahoma"/>
              </a:rPr>
              <a:t> </a:t>
            </a:r>
            <a:r>
              <a:rPr lang="en-US" sz="1100" spc="-45" dirty="0">
                <a:cs typeface="Tahoma"/>
              </a:rPr>
              <a:t>can</a:t>
            </a:r>
            <a:r>
              <a:rPr lang="en-US" sz="1100" spc="25" dirty="0">
                <a:cs typeface="Tahoma"/>
              </a:rPr>
              <a:t> </a:t>
            </a:r>
            <a:r>
              <a:rPr lang="en-US" sz="1100" spc="-40" dirty="0">
                <a:cs typeface="Tahoma"/>
              </a:rPr>
              <a:t>detect</a:t>
            </a:r>
            <a:r>
              <a:rPr lang="en-US" sz="1100" spc="25" dirty="0">
                <a:cs typeface="Tahoma"/>
              </a:rPr>
              <a:t> </a:t>
            </a:r>
            <a:r>
              <a:rPr lang="en-US" sz="1100" spc="-55" dirty="0">
                <a:cs typeface="Tahoma"/>
              </a:rPr>
              <a:t>whether</a:t>
            </a:r>
            <a:r>
              <a:rPr lang="en-US" sz="1100" spc="15" dirty="0">
                <a:cs typeface="Tahoma"/>
              </a:rPr>
              <a:t> </a:t>
            </a:r>
            <a:r>
              <a:rPr lang="en-US" sz="1100" i="1" spc="-130" dirty="0">
                <a:cs typeface="Arial"/>
              </a:rPr>
              <a:t>G</a:t>
            </a:r>
            <a:r>
              <a:rPr lang="en-US" sz="1100" i="1" spc="-20" dirty="0">
                <a:cs typeface="Arial"/>
              </a:rPr>
              <a:t> </a:t>
            </a:r>
            <a:r>
              <a:rPr lang="en-US" sz="1100" spc="-65" dirty="0">
                <a:cs typeface="Tahoma"/>
              </a:rPr>
              <a:t>has</a:t>
            </a:r>
            <a:r>
              <a:rPr lang="en-US" sz="1100" spc="20" dirty="0">
                <a:cs typeface="Tahoma"/>
              </a:rPr>
              <a:t> </a:t>
            </a:r>
            <a:r>
              <a:rPr lang="en-US" sz="1100" spc="-55" dirty="0">
                <a:cs typeface="Tahoma"/>
              </a:rPr>
              <a:t>a</a:t>
            </a:r>
            <a:r>
              <a:rPr lang="en-US" sz="1100" spc="25" dirty="0">
                <a:cs typeface="Tahoma"/>
              </a:rPr>
              <a:t> </a:t>
            </a:r>
            <a:r>
              <a:rPr lang="en-US" sz="1100" spc="-45" dirty="0">
                <a:cs typeface="Tahoma"/>
              </a:rPr>
              <a:t>different</a:t>
            </a:r>
            <a:r>
              <a:rPr lang="en-US" sz="1100" spc="15" dirty="0">
                <a:cs typeface="Tahoma"/>
              </a:rPr>
              <a:t> </a:t>
            </a:r>
            <a:r>
              <a:rPr lang="en-US" sz="1100" spc="-20" dirty="0">
                <a:cs typeface="Tahoma"/>
              </a:rPr>
              <a:t>location</a:t>
            </a:r>
            <a:r>
              <a:rPr lang="en-US" sz="1100" spc="25" dirty="0">
                <a:cs typeface="Tahoma"/>
              </a:rPr>
              <a:t> </a:t>
            </a:r>
            <a:r>
              <a:rPr lang="en-US" sz="1100" spc="-30" dirty="0">
                <a:cs typeface="Tahoma"/>
              </a:rPr>
              <a:t>and/or</a:t>
            </a:r>
            <a:r>
              <a:rPr lang="en-US" sz="1100" spc="20" dirty="0">
                <a:cs typeface="Tahoma"/>
              </a:rPr>
              <a:t> </a:t>
            </a:r>
            <a:r>
              <a:rPr lang="en-US" sz="1100" spc="-65" dirty="0">
                <a:cs typeface="Tahoma"/>
              </a:rPr>
              <a:t>has </a:t>
            </a:r>
            <a:r>
              <a:rPr lang="en-US" sz="1100" spc="-330" dirty="0">
                <a:cs typeface="Tahoma"/>
              </a:rPr>
              <a:t> </a:t>
            </a:r>
            <a:r>
              <a:rPr lang="en-US" sz="1100" spc="-30" dirty="0">
                <a:cs typeface="Tahoma"/>
              </a:rPr>
              <a:t>additional</a:t>
            </a:r>
            <a:r>
              <a:rPr lang="en-US" sz="1100" spc="10" dirty="0">
                <a:cs typeface="Tahoma"/>
              </a:rPr>
              <a:t> </a:t>
            </a:r>
            <a:r>
              <a:rPr lang="en-US" sz="1100" spc="-45" dirty="0">
                <a:cs typeface="Tahoma"/>
              </a:rPr>
              <a:t>dispersion</a:t>
            </a:r>
            <a:r>
              <a:rPr lang="en-US" sz="1100" spc="20" dirty="0">
                <a:cs typeface="Tahoma"/>
              </a:rPr>
              <a:t> </a:t>
            </a:r>
            <a:r>
              <a:rPr lang="en-US" sz="1100" spc="-70" dirty="0">
                <a:cs typeface="Tahoma"/>
              </a:rPr>
              <a:t>as</a:t>
            </a:r>
            <a:r>
              <a:rPr lang="en-US" sz="1100" spc="20" dirty="0">
                <a:cs typeface="Tahoma"/>
              </a:rPr>
              <a:t> </a:t>
            </a:r>
            <a:r>
              <a:rPr lang="en-US" sz="1100" spc="-55" dirty="0">
                <a:cs typeface="Tahoma"/>
              </a:rPr>
              <a:t>compared</a:t>
            </a:r>
            <a:r>
              <a:rPr lang="en-US" sz="1100" spc="15" dirty="0">
                <a:cs typeface="Tahoma"/>
              </a:rPr>
              <a:t> </a:t>
            </a:r>
            <a:r>
              <a:rPr lang="en-US" sz="1100" spc="-15" dirty="0">
                <a:cs typeface="Tahoma"/>
              </a:rPr>
              <a:t>to</a:t>
            </a:r>
            <a:r>
              <a:rPr lang="en-US" sz="1100" spc="20" dirty="0">
                <a:cs typeface="Tahoma"/>
              </a:rPr>
              <a:t> </a:t>
            </a:r>
            <a:r>
              <a:rPr lang="en-US" sz="1100" i="1" spc="-55" dirty="0">
                <a:cs typeface="Arial"/>
              </a:rPr>
              <a:t>F</a:t>
            </a:r>
            <a:endParaRPr lang="en-US" sz="1100" dirty="0">
              <a:cs typeface="Arial"/>
            </a:endParaRPr>
          </a:p>
        </p:txBody>
      </p:sp>
      <p:pic>
        <p:nvPicPr>
          <p:cNvPr id="14" name="Picture 13">
            <a:extLst>
              <a:ext uri="{FF2B5EF4-FFF2-40B4-BE49-F238E27FC236}">
                <a16:creationId xmlns:a16="http://schemas.microsoft.com/office/drawing/2014/main" id="{E8779076-0851-49F1-B2F1-8662C038CCF6}"/>
              </a:ext>
            </a:extLst>
          </p:cNvPr>
          <p:cNvPicPr>
            <a:picLocks noChangeAspect="1"/>
          </p:cNvPicPr>
          <p:nvPr/>
        </p:nvPicPr>
        <p:blipFill>
          <a:blip r:embed="rId2"/>
          <a:stretch>
            <a:fillRect/>
          </a:stretch>
        </p:blipFill>
        <p:spPr>
          <a:xfrm>
            <a:off x="493493" y="1544750"/>
            <a:ext cx="3585292" cy="490979"/>
          </a:xfrm>
          <a:prstGeom prst="rect">
            <a:avLst/>
          </a:prstGeom>
        </p:spPr>
      </p:pic>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633F1-0961-4D8C-9499-25C74BA8C7C6}"/>
              </a:ext>
            </a:extLst>
          </p:cNvPr>
          <p:cNvSpPr>
            <a:spLocks noGrp="1"/>
          </p:cNvSpPr>
          <p:nvPr>
            <p:ph type="title"/>
          </p:nvPr>
        </p:nvSpPr>
        <p:spPr>
          <a:xfrm>
            <a:off x="171450" y="154111"/>
            <a:ext cx="3631238" cy="215444"/>
          </a:xfrm>
        </p:spPr>
        <p:txBody>
          <a:bodyPr/>
          <a:lstStyle/>
          <a:p>
            <a:r>
              <a:rPr lang="en-IN" dirty="0"/>
              <a:t>Non-Parametric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87D728-A39B-4BD1-8814-7A58CCF5BB5C}"/>
                  </a:ext>
                </a:extLst>
              </p:cNvPr>
              <p:cNvSpPr>
                <a:spLocks noGrp="1"/>
              </p:cNvSpPr>
              <p:nvPr>
                <p:ph idx="1"/>
              </p:nvPr>
            </p:nvSpPr>
            <p:spPr>
              <a:xfrm>
                <a:off x="323850" y="658979"/>
                <a:ext cx="3694204" cy="1409509"/>
              </a:xfrm>
            </p:spPr>
            <p:txBody>
              <a:bodyPr>
                <a:noAutofit/>
              </a:bodyPr>
              <a:lstStyle/>
              <a:p>
                <a:pPr marL="171450" indent="-171450">
                  <a:buFont typeface="Wingdings" panose="05000000000000000000" pitchFamily="2" charset="2"/>
                  <a:buChar char="q"/>
                </a:pPr>
                <a:r>
                  <a:rPr lang="en-IN" sz="1000" dirty="0">
                    <a:latin typeface="+mn-lt"/>
                  </a:rPr>
                  <a:t>Non-Parametric tests do not make assumptions about the underlying distribution of the sample and in general are distribution free (although sometimes making assumptions about the population distribution, but keeping all the parameters of the distribution unknown is also included within the paradigm of Non-Parametric Tests, example : we sometimes assume that the data is from a continouos distribution</a:t>
                </a:r>
                <a14:m>
                  <m:oMath xmlns:m="http://schemas.openxmlformats.org/officeDocument/2006/math">
                    <m:sSup>
                      <m:sSupPr>
                        <m:ctrlPr>
                          <a:rPr lang="en-IN" sz="1000" i="1" smtClean="0">
                            <a:latin typeface="+mn-lt"/>
                          </a:rPr>
                        </m:ctrlPr>
                      </m:sSupPr>
                      <m:e>
                        <m:r>
                          <a:rPr lang="en-IN" sz="1000" b="0" i="1" smtClean="0">
                            <a:latin typeface="+mn-lt"/>
                          </a:rPr>
                          <m:t>)</m:t>
                        </m:r>
                      </m:e>
                      <m:sup>
                        <m:r>
                          <a:rPr lang="en-IN" sz="1000" b="0" i="1" smtClean="0">
                            <a:latin typeface="+mn-lt"/>
                          </a:rPr>
                          <m:t>1</m:t>
                        </m:r>
                      </m:sup>
                    </m:sSup>
                  </m:oMath>
                </a14:m>
                <a:endParaRPr lang="en-IN" sz="1000" dirty="0">
                  <a:latin typeface="+mn-lt"/>
                </a:endParaRPr>
              </a:p>
              <a:p>
                <a:pPr marL="171450" indent="-171450">
                  <a:buFont typeface="Wingdings" panose="05000000000000000000" pitchFamily="2" charset="2"/>
                  <a:buChar char="q"/>
                </a:pPr>
                <a:r>
                  <a:rPr lang="en-IN" sz="1000" dirty="0">
                    <a:latin typeface="+mn-lt"/>
                  </a:rPr>
                  <a:t>Non-Parametric Methods do not make assumptions on the sample sizes (in general)</a:t>
                </a:r>
              </a:p>
              <a:p>
                <a:pPr marL="171450" indent="-171450">
                  <a:buFont typeface="Wingdings" panose="05000000000000000000" pitchFamily="2" charset="2"/>
                  <a:buChar char="q"/>
                </a:pPr>
                <a:r>
                  <a:rPr lang="en-IN" sz="1000" dirty="0">
                    <a:latin typeface="+mn-lt"/>
                  </a:rPr>
                  <a:t>Non-Parametric Methods tend to be comparatively less extensive mathematically</a:t>
                </a:r>
              </a:p>
              <a:p>
                <a:pPr marL="171450" indent="-171450">
                  <a:buFont typeface="Wingdings" panose="05000000000000000000" pitchFamily="2" charset="2"/>
                  <a:buChar char="q"/>
                </a:pPr>
                <a:r>
                  <a:rPr lang="en-IN" sz="1000" dirty="0">
                    <a:latin typeface="+mn-lt"/>
                  </a:rPr>
                  <a:t>Non-Parametric Tests essentially allow us to make statistical conclusions without making too many assumptions on the data</a:t>
                </a:r>
              </a:p>
              <a:p>
                <a:pPr marL="171450" indent="-171450">
                  <a:buFont typeface="Wingdings" panose="05000000000000000000" pitchFamily="2" charset="2"/>
                  <a:buChar char="q"/>
                </a:pPr>
                <a:endParaRPr lang="en-IN" sz="1000" dirty="0">
                  <a:latin typeface="+mn-lt"/>
                </a:endParaRPr>
              </a:p>
              <a:p>
                <a:pPr marL="171450" indent="-171450">
                  <a:buFont typeface="Wingdings" panose="05000000000000000000" pitchFamily="2" charset="2"/>
                  <a:buChar char="q"/>
                </a:pPr>
                <a:endParaRPr lang="en-IN" sz="1000" dirty="0">
                  <a:latin typeface="+mn-lt"/>
                </a:endParaRPr>
              </a:p>
              <a:p>
                <a:pPr marL="171450" indent="-171450">
                  <a:buFont typeface="Wingdings" panose="05000000000000000000" pitchFamily="2" charset="2"/>
                  <a:buChar char="q"/>
                </a:pPr>
                <a:endParaRPr lang="en-IN" sz="1000" dirty="0">
                  <a:latin typeface="+mn-lt"/>
                </a:endParaRPr>
              </a:p>
            </p:txBody>
          </p:sp>
        </mc:Choice>
        <mc:Fallback>
          <p:sp>
            <p:nvSpPr>
              <p:cNvPr id="3" name="Content Placeholder 2">
                <a:extLst>
                  <a:ext uri="{FF2B5EF4-FFF2-40B4-BE49-F238E27FC236}">
                    <a16:creationId xmlns:a16="http://schemas.microsoft.com/office/drawing/2014/main" id="{C887D728-A39B-4BD1-8814-7A58CCF5BB5C}"/>
                  </a:ext>
                </a:extLst>
              </p:cNvPr>
              <p:cNvSpPr>
                <a:spLocks noGrp="1" noRot="1" noChangeAspect="1" noMove="1" noResize="1" noEditPoints="1" noAdjustHandles="1" noChangeArrowheads="1" noChangeShapeType="1" noTextEdit="1"/>
              </p:cNvSpPr>
              <p:nvPr>
                <p:ph idx="1"/>
              </p:nvPr>
            </p:nvSpPr>
            <p:spPr>
              <a:xfrm>
                <a:off x="323850" y="658979"/>
                <a:ext cx="3694204" cy="1409509"/>
              </a:xfrm>
              <a:blipFill>
                <a:blip r:embed="rId2"/>
                <a:stretch>
                  <a:fillRect l="-1980" t="-2597" r="-2145" b="-46753"/>
                </a:stretch>
              </a:blipFill>
            </p:spPr>
            <p:txBody>
              <a:bodyPr/>
              <a:lstStyle/>
              <a:p>
                <a:r>
                  <a:rPr lang="en-CA">
                    <a:noFill/>
                  </a:rPr>
                  <a:t> </a:t>
                </a:r>
              </a:p>
            </p:txBody>
          </p:sp>
        </mc:Fallback>
      </mc:AlternateContent>
      <p:sp>
        <p:nvSpPr>
          <p:cNvPr id="4" name="TextBox 3">
            <a:extLst>
              <a:ext uri="{FF2B5EF4-FFF2-40B4-BE49-F238E27FC236}">
                <a16:creationId xmlns:a16="http://schemas.microsoft.com/office/drawing/2014/main" id="{3B4CA51A-B388-45BB-92DA-557E9D22699D}"/>
              </a:ext>
            </a:extLst>
          </p:cNvPr>
          <p:cNvSpPr txBox="1"/>
          <p:nvPr/>
        </p:nvSpPr>
        <p:spPr>
          <a:xfrm>
            <a:off x="125559" y="3138583"/>
            <a:ext cx="4358982" cy="179601"/>
          </a:xfrm>
          <a:prstGeom prst="rect">
            <a:avLst/>
          </a:prstGeom>
          <a:noFill/>
        </p:spPr>
        <p:txBody>
          <a:bodyPr wrap="square" rtlCol="0">
            <a:spAutoFit/>
          </a:bodyPr>
          <a:lstStyle/>
          <a:p>
            <a:r>
              <a:rPr lang="en-US" sz="567" dirty="0">
                <a:solidFill>
                  <a:srgbClr val="202122"/>
                </a:solidFill>
                <a:latin typeface="Arial" panose="020B0604020202020204" pitchFamily="34" charset="0"/>
              </a:rPr>
              <a:t> 1. </a:t>
            </a:r>
            <a:r>
              <a:rPr lang="en-US" sz="567" i="1" dirty="0">
                <a:solidFill>
                  <a:srgbClr val="202122"/>
                </a:solidFill>
                <a:latin typeface="Arial" panose="020B0604020202020204" pitchFamily="34" charset="0"/>
              </a:rPr>
              <a:t>Kendall's Advanced Theory of Statistics: Volume 2A—Classical Inference and the Linear Model</a:t>
            </a:r>
            <a:r>
              <a:rPr lang="en-US" sz="567" dirty="0">
                <a:solidFill>
                  <a:srgbClr val="202122"/>
                </a:solidFill>
                <a:latin typeface="Arial" panose="020B0604020202020204" pitchFamily="34" charset="0"/>
              </a:rPr>
              <a:t>, sixth edition</a:t>
            </a:r>
            <a:endParaRPr lang="en-IN" sz="567" dirty="0"/>
          </a:p>
        </p:txBody>
      </p:sp>
    </p:spTree>
    <p:extLst>
      <p:ext uri="{BB962C8B-B14F-4D97-AF65-F5344CB8AC3E}">
        <p14:creationId xmlns:p14="http://schemas.microsoft.com/office/powerpoint/2010/main" val="557152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822575" cy="244475"/>
          </a:xfrm>
          <a:prstGeom prst="rect">
            <a:avLst/>
          </a:prstGeom>
        </p:spPr>
        <p:txBody>
          <a:bodyPr vert="horz" wrap="square" lIns="0" tIns="17145" rIns="0" bIns="0" rtlCol="0">
            <a:spAutoFit/>
          </a:bodyPr>
          <a:lstStyle/>
          <a:p>
            <a:pPr marL="12700">
              <a:lnSpc>
                <a:spcPct val="100000"/>
              </a:lnSpc>
              <a:spcBef>
                <a:spcPts val="135"/>
              </a:spcBef>
            </a:pPr>
            <a:r>
              <a:rPr spc="-10" dirty="0"/>
              <a:t>Data</a:t>
            </a:r>
            <a:r>
              <a:rPr spc="20" dirty="0"/>
              <a:t> </a:t>
            </a:r>
            <a:r>
              <a:rPr spc="-35" dirty="0"/>
              <a:t>Depth-Based</a:t>
            </a:r>
            <a:r>
              <a:rPr spc="25" dirty="0"/>
              <a:t> </a:t>
            </a:r>
            <a:r>
              <a:rPr spc="-55" dirty="0"/>
              <a:t>Two-Sample</a:t>
            </a:r>
            <a:r>
              <a:rPr spc="20" dirty="0"/>
              <a:t> </a:t>
            </a:r>
            <a:r>
              <a:rPr spc="-50" dirty="0"/>
              <a:t>Tests</a:t>
            </a:r>
          </a:p>
        </p:txBody>
      </p:sp>
      <p:sp>
        <p:nvSpPr>
          <p:cNvPr id="3" name="object 3"/>
          <p:cNvSpPr txBox="1"/>
          <p:nvPr/>
        </p:nvSpPr>
        <p:spPr>
          <a:xfrm>
            <a:off x="476389" y="1004797"/>
            <a:ext cx="3787140" cy="175113"/>
          </a:xfrm>
          <a:prstGeom prst="rect">
            <a:avLst/>
          </a:prstGeom>
        </p:spPr>
        <p:txBody>
          <a:bodyPr vert="horz" wrap="square" lIns="0" tIns="6985" rIns="0" bIns="0" rtlCol="0">
            <a:spAutoFit/>
          </a:bodyPr>
          <a:lstStyle/>
          <a:p>
            <a:pPr marL="183515" marR="5080" indent="-171450">
              <a:lnSpc>
                <a:spcPct val="102699"/>
              </a:lnSpc>
              <a:spcBef>
                <a:spcPts val="55"/>
              </a:spcBef>
              <a:buClr>
                <a:srgbClr val="3333B2"/>
              </a:buClr>
              <a:buSzPct val="72727"/>
              <a:buFont typeface="Wingdings" panose="05000000000000000000" pitchFamily="2" charset="2"/>
              <a:buChar char="q"/>
              <a:tabLst>
                <a:tab pos="161290" algn="l"/>
              </a:tabLst>
            </a:pPr>
            <a:r>
              <a:rPr sz="1100" spc="-30" dirty="0">
                <a:cs typeface="Tahoma"/>
              </a:rPr>
              <a:t>Special</a:t>
            </a:r>
            <a:r>
              <a:rPr sz="1100" spc="20" dirty="0">
                <a:cs typeface="Tahoma"/>
              </a:rPr>
              <a:t> </a:t>
            </a:r>
            <a:r>
              <a:rPr sz="1100" spc="-70" dirty="0">
                <a:cs typeface="Tahoma"/>
              </a:rPr>
              <a:t>case:</a:t>
            </a:r>
            <a:r>
              <a:rPr sz="1100" spc="145" dirty="0">
                <a:cs typeface="Tahoma"/>
              </a:rPr>
              <a:t> </a:t>
            </a:r>
            <a:r>
              <a:rPr sz="1100" spc="-25" dirty="0">
                <a:cs typeface="Tahoma"/>
              </a:rPr>
              <a:t>Depth</a:t>
            </a:r>
            <a:r>
              <a:rPr sz="1100" spc="20" dirty="0">
                <a:cs typeface="Tahoma"/>
              </a:rPr>
              <a:t> </a:t>
            </a:r>
            <a:r>
              <a:rPr sz="1100" spc="-30" dirty="0">
                <a:cs typeface="Tahoma"/>
              </a:rPr>
              <a:t>function</a:t>
            </a:r>
            <a:r>
              <a:rPr sz="1100" spc="20" dirty="0">
                <a:cs typeface="Tahoma"/>
              </a:rPr>
              <a:t> </a:t>
            </a:r>
            <a:r>
              <a:rPr sz="1100" spc="-45" dirty="0">
                <a:cs typeface="Tahoma"/>
              </a:rPr>
              <a:t>for</a:t>
            </a:r>
            <a:r>
              <a:rPr sz="1100" spc="15" dirty="0">
                <a:cs typeface="Tahoma"/>
              </a:rPr>
              <a:t> </a:t>
            </a:r>
            <a:r>
              <a:rPr sz="1100" spc="-40" dirty="0">
                <a:cs typeface="Tahoma"/>
              </a:rPr>
              <a:t>the</a:t>
            </a:r>
            <a:r>
              <a:rPr sz="1100" spc="25" dirty="0">
                <a:cs typeface="Tahoma"/>
              </a:rPr>
              <a:t> </a:t>
            </a:r>
            <a:r>
              <a:rPr sz="1100" spc="-40" dirty="0">
                <a:cs typeface="Tahoma"/>
              </a:rPr>
              <a:t>univariate</a:t>
            </a:r>
            <a:r>
              <a:rPr sz="1100" spc="20" dirty="0">
                <a:cs typeface="Tahoma"/>
              </a:rPr>
              <a:t> </a:t>
            </a:r>
            <a:r>
              <a:rPr sz="1100" spc="-25" dirty="0">
                <a:cs typeface="Tahoma"/>
              </a:rPr>
              <a:t>Mann-Whitney </a:t>
            </a:r>
            <a:r>
              <a:rPr sz="1100" spc="-330" dirty="0">
                <a:cs typeface="Tahoma"/>
              </a:rPr>
              <a:t> </a:t>
            </a:r>
            <a:r>
              <a:rPr sz="1100" spc="-30" dirty="0">
                <a:cs typeface="Tahoma"/>
              </a:rPr>
              <a:t>test</a:t>
            </a:r>
            <a:endParaRPr sz="1100" dirty="0">
              <a:cs typeface="Tahoma"/>
            </a:endParaRPr>
          </a:p>
        </p:txBody>
      </p:sp>
      <p:sp>
        <p:nvSpPr>
          <p:cNvPr id="9" name="object 9"/>
          <p:cNvSpPr txBox="1"/>
          <p:nvPr/>
        </p:nvSpPr>
        <p:spPr>
          <a:xfrm>
            <a:off x="465276" y="1782854"/>
            <a:ext cx="3809365" cy="350096"/>
          </a:xfrm>
          <a:prstGeom prst="rect">
            <a:avLst/>
          </a:prstGeom>
        </p:spPr>
        <p:txBody>
          <a:bodyPr vert="horz" wrap="square" lIns="0" tIns="11430" rIns="0" bIns="0" rtlCol="0">
            <a:spAutoFit/>
          </a:bodyPr>
          <a:lstStyle/>
          <a:p>
            <a:pPr marL="173355">
              <a:lnSpc>
                <a:spcPct val="100000"/>
              </a:lnSpc>
              <a:spcBef>
                <a:spcPts val="90"/>
              </a:spcBef>
            </a:pPr>
            <a:r>
              <a:rPr sz="1100" spc="-80" dirty="0">
                <a:cs typeface="Tahoma"/>
              </a:rPr>
              <a:t>b</a:t>
            </a:r>
            <a:r>
              <a:rPr sz="1100" spc="-45" dirty="0">
                <a:cs typeface="Tahoma"/>
              </a:rPr>
              <a:t>y</a:t>
            </a:r>
            <a:r>
              <a:rPr sz="1100" spc="15" dirty="0">
                <a:cs typeface="Tahoma"/>
              </a:rPr>
              <a:t> </a:t>
            </a:r>
            <a:r>
              <a:rPr sz="1100" spc="-15" dirty="0">
                <a:cs typeface="Tahoma"/>
              </a:rPr>
              <a:t>ta</a:t>
            </a:r>
            <a:r>
              <a:rPr sz="1100" spc="-35" dirty="0">
                <a:cs typeface="Tahoma"/>
              </a:rPr>
              <a:t>king</a:t>
            </a:r>
            <a:endParaRPr sz="1100" dirty="0">
              <a:cs typeface="Tahoma"/>
            </a:endParaRPr>
          </a:p>
          <a:p>
            <a:pPr marL="148590" algn="ctr">
              <a:lnSpc>
                <a:spcPct val="100000"/>
              </a:lnSpc>
              <a:spcBef>
                <a:spcPts val="35"/>
              </a:spcBef>
            </a:pPr>
            <a:r>
              <a:rPr sz="1100" i="1" spc="45" dirty="0">
                <a:cs typeface="Arial"/>
              </a:rPr>
              <a:t>D</a:t>
            </a:r>
            <a:r>
              <a:rPr sz="1100" spc="-5" dirty="0">
                <a:cs typeface="Tahoma"/>
              </a:rPr>
              <a:t>(</a:t>
            </a:r>
            <a:r>
              <a:rPr sz="1100" i="1" spc="60" dirty="0">
                <a:cs typeface="Arial"/>
              </a:rPr>
              <a:t>x</a:t>
            </a:r>
            <a:r>
              <a:rPr sz="1100" i="1" spc="-100" dirty="0">
                <a:cs typeface="Verdana"/>
              </a:rPr>
              <a:t>,</a:t>
            </a:r>
            <a:r>
              <a:rPr sz="1100" i="1" spc="-210" dirty="0">
                <a:cs typeface="Verdana"/>
              </a:rPr>
              <a:t> </a:t>
            </a:r>
            <a:r>
              <a:rPr sz="1100" i="1" spc="-55" dirty="0">
                <a:cs typeface="Arial"/>
              </a:rPr>
              <a:t>F</a:t>
            </a:r>
            <a:r>
              <a:rPr sz="1100" i="1" spc="-165" dirty="0">
                <a:cs typeface="Arial"/>
              </a:rPr>
              <a:t> </a:t>
            </a:r>
            <a:r>
              <a:rPr sz="1100" dirty="0">
                <a:cs typeface="Tahoma"/>
              </a:rPr>
              <a:t>)</a:t>
            </a:r>
            <a:r>
              <a:rPr sz="1100" spc="-45" dirty="0">
                <a:cs typeface="Tahoma"/>
              </a:rPr>
              <a:t> </a:t>
            </a:r>
            <a:r>
              <a:rPr sz="1100" spc="45" dirty="0">
                <a:cs typeface="Tahoma"/>
              </a:rPr>
              <a:t>=</a:t>
            </a:r>
            <a:r>
              <a:rPr sz="1100" spc="-45" dirty="0">
                <a:cs typeface="Tahoma"/>
              </a:rPr>
              <a:t> </a:t>
            </a:r>
            <a:r>
              <a:rPr sz="1100" i="1" spc="-55" dirty="0">
                <a:cs typeface="Arial"/>
              </a:rPr>
              <a:t>F</a:t>
            </a:r>
            <a:r>
              <a:rPr sz="1100" i="1" spc="-165" dirty="0">
                <a:cs typeface="Arial"/>
              </a:rPr>
              <a:t> </a:t>
            </a:r>
            <a:r>
              <a:rPr sz="1100" spc="-5" dirty="0">
                <a:cs typeface="Tahoma"/>
              </a:rPr>
              <a:t>(</a:t>
            </a:r>
            <a:r>
              <a:rPr sz="1100" i="1" spc="-50" dirty="0">
                <a:cs typeface="Arial"/>
              </a:rPr>
              <a:t>x</a:t>
            </a:r>
            <a:r>
              <a:rPr sz="1100" i="1" spc="-195" dirty="0">
                <a:cs typeface="Arial"/>
              </a:rPr>
              <a:t> </a:t>
            </a:r>
            <a:r>
              <a:rPr sz="1100" dirty="0">
                <a:cs typeface="Tahoma"/>
              </a:rPr>
              <a:t>)</a:t>
            </a:r>
          </a:p>
        </p:txBody>
      </p:sp>
      <p:pic>
        <p:nvPicPr>
          <p:cNvPr id="11" name="Picture 10">
            <a:extLst>
              <a:ext uri="{FF2B5EF4-FFF2-40B4-BE49-F238E27FC236}">
                <a16:creationId xmlns:a16="http://schemas.microsoft.com/office/drawing/2014/main" id="{35C9080D-3B73-4B11-9DDE-FDC470399F22}"/>
              </a:ext>
            </a:extLst>
          </p:cNvPr>
          <p:cNvPicPr>
            <a:picLocks noChangeAspect="1"/>
          </p:cNvPicPr>
          <p:nvPr/>
        </p:nvPicPr>
        <p:blipFill>
          <a:blip r:embed="rId2"/>
          <a:stretch>
            <a:fillRect/>
          </a:stretch>
        </p:blipFill>
        <p:spPr>
          <a:xfrm>
            <a:off x="1602581" y="1225380"/>
            <a:ext cx="1404937" cy="512003"/>
          </a:xfrm>
          <a:prstGeom prst="rect">
            <a:avLst/>
          </a:prstGeom>
        </p:spPr>
      </p:pic>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391410" cy="244475"/>
          </a:xfrm>
          <a:prstGeom prst="rect">
            <a:avLst/>
          </a:prstGeom>
        </p:spPr>
        <p:txBody>
          <a:bodyPr vert="horz" wrap="square" lIns="0" tIns="17145" rIns="0" bIns="0" rtlCol="0">
            <a:spAutoFit/>
          </a:bodyPr>
          <a:lstStyle/>
          <a:p>
            <a:pPr marL="12700">
              <a:lnSpc>
                <a:spcPct val="100000"/>
              </a:lnSpc>
              <a:spcBef>
                <a:spcPts val="135"/>
              </a:spcBef>
            </a:pPr>
            <a:r>
              <a:rPr spc="-50" dirty="0"/>
              <a:t>Graph-Based</a:t>
            </a:r>
            <a:r>
              <a:rPr spc="30" dirty="0"/>
              <a:t> </a:t>
            </a:r>
            <a:r>
              <a:rPr spc="-55" dirty="0"/>
              <a:t>Two-Sample</a:t>
            </a:r>
            <a:r>
              <a:rPr spc="30" dirty="0"/>
              <a:t> </a:t>
            </a:r>
            <a:r>
              <a:rPr spc="-50" dirty="0"/>
              <a:t>Tests</a:t>
            </a:r>
          </a:p>
        </p:txBody>
      </p:sp>
      <p:sp>
        <p:nvSpPr>
          <p:cNvPr id="3" name="object 3"/>
          <p:cNvSpPr txBox="1"/>
          <p:nvPr/>
        </p:nvSpPr>
        <p:spPr>
          <a:xfrm>
            <a:off x="450989" y="1282635"/>
            <a:ext cx="3606661" cy="525016"/>
          </a:xfrm>
          <a:prstGeom prst="rect">
            <a:avLst/>
          </a:prstGeom>
        </p:spPr>
        <p:txBody>
          <a:bodyPr vert="horz" wrap="square" lIns="0" tIns="6985" rIns="0" bIns="0" rtlCol="0">
            <a:spAutoFit/>
          </a:bodyPr>
          <a:lstStyle/>
          <a:p>
            <a:pPr marL="208915" marR="30480" indent="-171450">
              <a:lnSpc>
                <a:spcPct val="102600"/>
              </a:lnSpc>
              <a:spcBef>
                <a:spcPts val="55"/>
              </a:spcBef>
              <a:buClr>
                <a:srgbClr val="3333B2"/>
              </a:buClr>
              <a:buSzPct val="72727"/>
              <a:buFont typeface="Wingdings" panose="05000000000000000000" pitchFamily="2" charset="2"/>
              <a:buChar char="q"/>
              <a:tabLst>
                <a:tab pos="186690" algn="l"/>
              </a:tabLst>
            </a:pPr>
            <a:r>
              <a:rPr sz="1100" spc="-25" dirty="0">
                <a:cs typeface="Tahoma"/>
              </a:rPr>
              <a:t>Alternative</a:t>
            </a:r>
            <a:r>
              <a:rPr sz="1100" spc="10" dirty="0">
                <a:cs typeface="Tahoma"/>
              </a:rPr>
              <a:t> </a:t>
            </a:r>
            <a:r>
              <a:rPr sz="1100" spc="-30" dirty="0">
                <a:cs typeface="Tahoma"/>
              </a:rPr>
              <a:t>multivariate</a:t>
            </a:r>
            <a:r>
              <a:rPr sz="1100" spc="15" dirty="0">
                <a:cs typeface="Tahoma"/>
              </a:rPr>
              <a:t> </a:t>
            </a:r>
            <a:r>
              <a:rPr sz="1100" spc="-45" dirty="0">
                <a:cs typeface="Tahoma"/>
              </a:rPr>
              <a:t>nonparametric</a:t>
            </a:r>
            <a:r>
              <a:rPr sz="1100" spc="10" dirty="0">
                <a:cs typeface="Tahoma"/>
              </a:rPr>
              <a:t> </a:t>
            </a:r>
            <a:r>
              <a:rPr sz="1100" spc="-40" dirty="0">
                <a:cs typeface="Tahoma"/>
              </a:rPr>
              <a:t>tests</a:t>
            </a:r>
            <a:r>
              <a:rPr sz="1100" spc="20" dirty="0">
                <a:cs typeface="Tahoma"/>
              </a:rPr>
              <a:t> </a:t>
            </a:r>
            <a:r>
              <a:rPr sz="1100" spc="-75" dirty="0">
                <a:cs typeface="Tahoma"/>
              </a:rPr>
              <a:t>are</a:t>
            </a:r>
            <a:r>
              <a:rPr sz="1100" spc="10" dirty="0">
                <a:cs typeface="Tahoma"/>
              </a:rPr>
              <a:t> </a:t>
            </a:r>
            <a:r>
              <a:rPr sz="1100" spc="-70" dirty="0">
                <a:cs typeface="Tahoma"/>
              </a:rPr>
              <a:t>based</a:t>
            </a:r>
            <a:r>
              <a:rPr sz="1100" spc="10" dirty="0">
                <a:cs typeface="Tahoma"/>
              </a:rPr>
              <a:t> </a:t>
            </a:r>
            <a:r>
              <a:rPr sz="1100" spc="-55" dirty="0">
                <a:cs typeface="Tahoma"/>
              </a:rPr>
              <a:t>on </a:t>
            </a:r>
            <a:r>
              <a:rPr sz="1100" spc="-325" dirty="0">
                <a:cs typeface="Tahoma"/>
              </a:rPr>
              <a:t> </a:t>
            </a:r>
            <a:r>
              <a:rPr sz="1100" spc="-55" dirty="0">
                <a:cs typeface="Tahoma"/>
              </a:rPr>
              <a:t>graphs</a:t>
            </a:r>
            <a:endParaRPr sz="1100" dirty="0">
              <a:cs typeface="Tahoma"/>
            </a:endParaRPr>
          </a:p>
          <a:p>
            <a:pPr marL="208915" indent="-171450">
              <a:lnSpc>
                <a:spcPct val="100000"/>
              </a:lnSpc>
              <a:spcBef>
                <a:spcPts val="35"/>
              </a:spcBef>
              <a:buClr>
                <a:srgbClr val="3333B2"/>
              </a:buClr>
              <a:buSzPct val="72727"/>
              <a:buFont typeface="Wingdings" panose="05000000000000000000" pitchFamily="2" charset="2"/>
              <a:buChar char="q"/>
              <a:tabLst>
                <a:tab pos="186690" algn="l"/>
              </a:tabLst>
            </a:pPr>
            <a:r>
              <a:rPr lang="en-IN" sz="1100" spc="-50" dirty="0">
                <a:cs typeface="Tahoma"/>
              </a:rPr>
              <a:t>Sequencing of points in sample using minimal spanning trees</a:t>
            </a:r>
            <a:endParaRPr sz="1100" dirty="0">
              <a:cs typeface="Tahoma"/>
            </a:endParaRPr>
          </a:p>
        </p:txBody>
      </p:sp>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391410" cy="244475"/>
          </a:xfrm>
          <a:prstGeom prst="rect">
            <a:avLst/>
          </a:prstGeom>
        </p:spPr>
        <p:txBody>
          <a:bodyPr vert="horz" wrap="square" lIns="0" tIns="17145" rIns="0" bIns="0" rtlCol="0">
            <a:spAutoFit/>
          </a:bodyPr>
          <a:lstStyle/>
          <a:p>
            <a:pPr marL="12700">
              <a:lnSpc>
                <a:spcPct val="100000"/>
              </a:lnSpc>
              <a:spcBef>
                <a:spcPts val="135"/>
              </a:spcBef>
            </a:pPr>
            <a:r>
              <a:rPr spc="-50" dirty="0"/>
              <a:t>Graph-Based</a:t>
            </a:r>
            <a:r>
              <a:rPr spc="30" dirty="0"/>
              <a:t> </a:t>
            </a:r>
            <a:r>
              <a:rPr spc="-55" dirty="0"/>
              <a:t>Two-Sample</a:t>
            </a:r>
            <a:r>
              <a:rPr spc="30" dirty="0"/>
              <a:t> </a:t>
            </a:r>
            <a:r>
              <a:rPr spc="-50" dirty="0"/>
              <a:t>Tests</a:t>
            </a:r>
          </a:p>
        </p:txBody>
      </p:sp>
      <p:sp>
        <p:nvSpPr>
          <p:cNvPr id="3" name="object 3"/>
          <p:cNvSpPr txBox="1"/>
          <p:nvPr/>
        </p:nvSpPr>
        <p:spPr>
          <a:xfrm>
            <a:off x="476250" y="946150"/>
            <a:ext cx="3820795" cy="1581523"/>
          </a:xfrm>
          <a:prstGeom prst="rect">
            <a:avLst/>
          </a:prstGeom>
        </p:spPr>
        <p:txBody>
          <a:bodyPr vert="horz" wrap="square" lIns="0" tIns="6985" rIns="0" bIns="0" rtlCol="0">
            <a:spAutoFit/>
          </a:bodyPr>
          <a:lstStyle/>
          <a:p>
            <a:pPr marL="208915" marR="462280" indent="-171450">
              <a:lnSpc>
                <a:spcPct val="102600"/>
              </a:lnSpc>
              <a:spcBef>
                <a:spcPts val="55"/>
              </a:spcBef>
              <a:buClr>
                <a:srgbClr val="3333B2"/>
              </a:buClr>
              <a:buSzPct val="72727"/>
              <a:buFont typeface="Wingdings" panose="05000000000000000000" pitchFamily="2" charset="2"/>
              <a:buChar char="q"/>
              <a:tabLst>
                <a:tab pos="186690" algn="l"/>
              </a:tabLst>
            </a:pPr>
            <a:r>
              <a:rPr sz="1100" spc="-20" dirty="0">
                <a:cs typeface="Tahoma"/>
              </a:rPr>
              <a:t>The</a:t>
            </a:r>
            <a:r>
              <a:rPr sz="1100" spc="10" dirty="0">
                <a:cs typeface="Tahoma"/>
              </a:rPr>
              <a:t> </a:t>
            </a:r>
            <a:r>
              <a:rPr sz="1100" spc="-25" dirty="0">
                <a:cs typeface="Tahoma"/>
              </a:rPr>
              <a:t>Wald-Wolfowitz</a:t>
            </a:r>
            <a:r>
              <a:rPr sz="1100" spc="10" dirty="0">
                <a:cs typeface="Tahoma"/>
              </a:rPr>
              <a:t> </a:t>
            </a:r>
            <a:r>
              <a:rPr sz="1100" spc="-55" dirty="0">
                <a:cs typeface="Tahoma"/>
              </a:rPr>
              <a:t>runs</a:t>
            </a:r>
            <a:r>
              <a:rPr sz="1100" spc="15" dirty="0">
                <a:cs typeface="Tahoma"/>
              </a:rPr>
              <a:t> </a:t>
            </a:r>
            <a:r>
              <a:rPr sz="1100" spc="-30" dirty="0">
                <a:cs typeface="Tahoma"/>
              </a:rPr>
              <a:t>test</a:t>
            </a:r>
            <a:r>
              <a:rPr sz="1100" spc="10" dirty="0">
                <a:cs typeface="Tahoma"/>
              </a:rPr>
              <a:t> </a:t>
            </a:r>
            <a:r>
              <a:rPr sz="1100" spc="-45" dirty="0">
                <a:cs typeface="Tahoma"/>
              </a:rPr>
              <a:t>can</a:t>
            </a:r>
            <a:r>
              <a:rPr sz="1100" spc="20" dirty="0">
                <a:cs typeface="Tahoma"/>
              </a:rPr>
              <a:t> </a:t>
            </a:r>
            <a:r>
              <a:rPr sz="1100" spc="-55" dirty="0">
                <a:cs typeface="Tahoma"/>
              </a:rPr>
              <a:t>be</a:t>
            </a:r>
            <a:r>
              <a:rPr sz="1100" spc="15" dirty="0">
                <a:cs typeface="Tahoma"/>
              </a:rPr>
              <a:t> </a:t>
            </a:r>
            <a:r>
              <a:rPr sz="1100" spc="-70" dirty="0">
                <a:cs typeface="Tahoma"/>
              </a:rPr>
              <a:t>used</a:t>
            </a:r>
            <a:r>
              <a:rPr sz="1100" spc="15" dirty="0">
                <a:cs typeface="Tahoma"/>
              </a:rPr>
              <a:t> </a:t>
            </a:r>
            <a:r>
              <a:rPr sz="1100" spc="-15" dirty="0">
                <a:cs typeface="Tahoma"/>
              </a:rPr>
              <a:t>to</a:t>
            </a:r>
            <a:r>
              <a:rPr sz="1100" spc="10" dirty="0">
                <a:cs typeface="Tahoma"/>
              </a:rPr>
              <a:t> </a:t>
            </a:r>
            <a:r>
              <a:rPr sz="1100" spc="-45" dirty="0">
                <a:cs typeface="Tahoma"/>
              </a:rPr>
              <a:t>evaluate </a:t>
            </a:r>
            <a:r>
              <a:rPr sz="1100" spc="-330" dirty="0">
                <a:cs typeface="Tahoma"/>
              </a:rPr>
              <a:t> </a:t>
            </a:r>
            <a:r>
              <a:rPr sz="1100" spc="-70" dirty="0">
                <a:cs typeface="Tahoma"/>
              </a:rPr>
              <a:t>sequences</a:t>
            </a:r>
            <a:r>
              <a:rPr sz="1100" spc="10" dirty="0">
                <a:cs typeface="Tahoma"/>
              </a:rPr>
              <a:t> </a:t>
            </a:r>
            <a:r>
              <a:rPr sz="1100" spc="-35" dirty="0">
                <a:cs typeface="Tahoma"/>
              </a:rPr>
              <a:t>of</a:t>
            </a:r>
            <a:r>
              <a:rPr sz="1100" spc="15" dirty="0">
                <a:cs typeface="Tahoma"/>
              </a:rPr>
              <a:t> </a:t>
            </a:r>
            <a:r>
              <a:rPr sz="1100" spc="-55" dirty="0">
                <a:cs typeface="Tahoma"/>
              </a:rPr>
              <a:t>runs</a:t>
            </a:r>
            <a:endParaRPr lang="en-IN" sz="1100" dirty="0">
              <a:cs typeface="Tahoma"/>
            </a:endParaRPr>
          </a:p>
          <a:p>
            <a:pPr marL="208915" marR="462280" indent="-171450">
              <a:lnSpc>
                <a:spcPct val="102600"/>
              </a:lnSpc>
              <a:spcBef>
                <a:spcPts val="55"/>
              </a:spcBef>
              <a:buClr>
                <a:srgbClr val="3333B2"/>
              </a:buClr>
              <a:buSzPct val="72727"/>
              <a:buFont typeface="Wingdings" panose="05000000000000000000" pitchFamily="2" charset="2"/>
              <a:buChar char="q"/>
              <a:tabLst>
                <a:tab pos="186690" algn="l"/>
              </a:tabLst>
            </a:pPr>
            <a:r>
              <a:rPr sz="1100" spc="-35" dirty="0">
                <a:cs typeface="Tahoma"/>
              </a:rPr>
              <a:t>For</a:t>
            </a:r>
            <a:r>
              <a:rPr sz="1100" spc="20" dirty="0">
                <a:cs typeface="Tahoma"/>
              </a:rPr>
              <a:t> </a:t>
            </a:r>
            <a:r>
              <a:rPr sz="1100" spc="-45" dirty="0">
                <a:cs typeface="Tahoma"/>
              </a:rPr>
              <a:t>instance</a:t>
            </a:r>
            <a:r>
              <a:rPr sz="1100" spc="20" dirty="0">
                <a:cs typeface="Tahoma"/>
              </a:rPr>
              <a:t> </a:t>
            </a:r>
            <a:r>
              <a:rPr sz="1100" spc="-15" dirty="0">
                <a:cs typeface="Tahoma"/>
              </a:rPr>
              <a:t>to</a:t>
            </a:r>
            <a:r>
              <a:rPr sz="1100" spc="15" dirty="0">
                <a:cs typeface="Tahoma"/>
              </a:rPr>
              <a:t> </a:t>
            </a:r>
            <a:r>
              <a:rPr sz="1100" spc="-30" dirty="0">
                <a:cs typeface="Tahoma"/>
              </a:rPr>
              <a:t>test</a:t>
            </a:r>
            <a:r>
              <a:rPr sz="1100" spc="25" dirty="0">
                <a:cs typeface="Tahoma"/>
              </a:rPr>
              <a:t> </a:t>
            </a:r>
            <a:r>
              <a:rPr sz="1100" spc="-55" dirty="0">
                <a:cs typeface="Tahoma"/>
              </a:rPr>
              <a:t>whether</a:t>
            </a:r>
            <a:r>
              <a:rPr sz="1100" spc="25" dirty="0">
                <a:cs typeface="Tahoma"/>
              </a:rPr>
              <a:t> </a:t>
            </a:r>
            <a:r>
              <a:rPr sz="1100" spc="-40" dirty="0">
                <a:cs typeface="Tahoma"/>
              </a:rPr>
              <a:t>the</a:t>
            </a:r>
            <a:r>
              <a:rPr sz="1100" spc="15" dirty="0">
                <a:cs typeface="Tahoma"/>
              </a:rPr>
              <a:t> </a:t>
            </a:r>
            <a:r>
              <a:rPr sz="1100" spc="-40" dirty="0">
                <a:cs typeface="Tahoma"/>
              </a:rPr>
              <a:t>following</a:t>
            </a:r>
            <a:r>
              <a:rPr sz="1100" spc="25" dirty="0">
                <a:cs typeface="Tahoma"/>
              </a:rPr>
              <a:t> </a:t>
            </a:r>
            <a:r>
              <a:rPr sz="1100" spc="-70" dirty="0">
                <a:cs typeface="Tahoma"/>
              </a:rPr>
              <a:t>sequence</a:t>
            </a:r>
            <a:r>
              <a:rPr sz="1100" spc="25" dirty="0">
                <a:cs typeface="Tahoma"/>
              </a:rPr>
              <a:t> </a:t>
            </a:r>
            <a:r>
              <a:rPr sz="1100" spc="-35" dirty="0">
                <a:cs typeface="Tahoma"/>
              </a:rPr>
              <a:t>is</a:t>
            </a:r>
            <a:r>
              <a:rPr sz="1100" spc="15" dirty="0">
                <a:cs typeface="Tahoma"/>
              </a:rPr>
              <a:t> </a:t>
            </a:r>
            <a:r>
              <a:rPr sz="1100" spc="-55" dirty="0">
                <a:cs typeface="Tahoma"/>
              </a:rPr>
              <a:t>random</a:t>
            </a:r>
            <a:r>
              <a:rPr lang="en-IN" sz="1100" spc="-55" dirty="0">
                <a:cs typeface="Tahoma"/>
              </a:rPr>
              <a:t>  </a:t>
            </a:r>
            <a:r>
              <a:rPr sz="1100" spc="20" dirty="0">
                <a:cs typeface="SimSun"/>
              </a:rPr>
              <a:t>HHHTTTHHHTHHHTTTT</a:t>
            </a:r>
            <a:endParaRPr lang="en-IN" sz="1100" dirty="0">
              <a:cs typeface="SimSun"/>
            </a:endParaRPr>
          </a:p>
          <a:p>
            <a:pPr marL="208915" marR="462280" indent="-171450">
              <a:lnSpc>
                <a:spcPct val="102600"/>
              </a:lnSpc>
              <a:spcBef>
                <a:spcPts val="55"/>
              </a:spcBef>
              <a:buClr>
                <a:srgbClr val="3333B2"/>
              </a:buClr>
              <a:buSzPct val="72727"/>
              <a:buFont typeface="Wingdings" panose="05000000000000000000" pitchFamily="2" charset="2"/>
              <a:buChar char="q"/>
              <a:tabLst>
                <a:tab pos="186690" algn="l"/>
              </a:tabLst>
            </a:pPr>
            <a:r>
              <a:rPr sz="1100" spc="-10" dirty="0">
                <a:cs typeface="Tahoma"/>
              </a:rPr>
              <a:t>This</a:t>
            </a:r>
            <a:r>
              <a:rPr sz="1100" spc="10" dirty="0">
                <a:cs typeface="Tahoma"/>
              </a:rPr>
              <a:t> </a:t>
            </a:r>
            <a:r>
              <a:rPr sz="1100" spc="-70" dirty="0">
                <a:cs typeface="Tahoma"/>
              </a:rPr>
              <a:t>sequence</a:t>
            </a:r>
            <a:r>
              <a:rPr sz="1100" spc="15" dirty="0">
                <a:cs typeface="Tahoma"/>
              </a:rPr>
              <a:t> </a:t>
            </a:r>
            <a:r>
              <a:rPr sz="1100" spc="-35" dirty="0">
                <a:cs typeface="Tahoma"/>
              </a:rPr>
              <a:t>of</a:t>
            </a:r>
            <a:r>
              <a:rPr sz="1100" spc="20" dirty="0">
                <a:cs typeface="Tahoma"/>
              </a:rPr>
              <a:t> </a:t>
            </a:r>
            <a:r>
              <a:rPr sz="1100" spc="-30" dirty="0">
                <a:cs typeface="Tahoma"/>
              </a:rPr>
              <a:t>coin</a:t>
            </a:r>
            <a:r>
              <a:rPr sz="1100" spc="20" dirty="0">
                <a:cs typeface="Tahoma"/>
              </a:rPr>
              <a:t> </a:t>
            </a:r>
            <a:r>
              <a:rPr sz="1100" spc="-60" dirty="0">
                <a:cs typeface="Tahoma"/>
              </a:rPr>
              <a:t>tosses</a:t>
            </a:r>
            <a:r>
              <a:rPr sz="1100" spc="10" dirty="0">
                <a:cs typeface="Tahoma"/>
              </a:rPr>
              <a:t> </a:t>
            </a:r>
            <a:r>
              <a:rPr sz="1100" spc="-65" dirty="0">
                <a:cs typeface="Tahoma"/>
              </a:rPr>
              <a:t>has</a:t>
            </a:r>
            <a:r>
              <a:rPr sz="1100" spc="20" dirty="0">
                <a:cs typeface="Tahoma"/>
              </a:rPr>
              <a:t> </a:t>
            </a:r>
            <a:r>
              <a:rPr sz="1100" spc="-55" dirty="0">
                <a:cs typeface="Tahoma"/>
              </a:rPr>
              <a:t>6</a:t>
            </a:r>
            <a:r>
              <a:rPr sz="1100" spc="15" dirty="0">
                <a:cs typeface="Tahoma"/>
              </a:rPr>
              <a:t> </a:t>
            </a:r>
            <a:r>
              <a:rPr sz="1100" spc="-55" dirty="0">
                <a:cs typeface="Tahoma"/>
              </a:rPr>
              <a:t>runs</a:t>
            </a:r>
            <a:endParaRPr sz="1100" dirty="0">
              <a:cs typeface="Tahoma"/>
            </a:endParaRPr>
          </a:p>
          <a:p>
            <a:pPr marL="186055">
              <a:lnSpc>
                <a:spcPct val="100000"/>
              </a:lnSpc>
              <a:spcBef>
                <a:spcPts val="35"/>
              </a:spcBef>
            </a:pPr>
            <a:r>
              <a:rPr lang="en-IN" sz="1100" spc="20" dirty="0">
                <a:cs typeface="SimSun"/>
              </a:rPr>
              <a:t>  </a:t>
            </a:r>
            <a:r>
              <a:rPr sz="1100" spc="20" dirty="0">
                <a:cs typeface="SimSun"/>
              </a:rPr>
              <a:t>HHH</a:t>
            </a:r>
            <a:r>
              <a:rPr sz="1100" spc="10" dirty="0">
                <a:cs typeface="SimSun"/>
              </a:rPr>
              <a:t> </a:t>
            </a:r>
            <a:r>
              <a:rPr sz="1100" spc="20" dirty="0">
                <a:cs typeface="SimSun"/>
              </a:rPr>
              <a:t>TTT</a:t>
            </a:r>
            <a:r>
              <a:rPr sz="1100" spc="10" dirty="0">
                <a:cs typeface="SimSun"/>
              </a:rPr>
              <a:t> </a:t>
            </a:r>
            <a:r>
              <a:rPr sz="1100" spc="20" dirty="0">
                <a:cs typeface="SimSun"/>
              </a:rPr>
              <a:t>HHH</a:t>
            </a:r>
            <a:r>
              <a:rPr sz="1100" spc="10" dirty="0">
                <a:cs typeface="SimSun"/>
              </a:rPr>
              <a:t> </a:t>
            </a:r>
            <a:r>
              <a:rPr sz="1100" spc="20" dirty="0">
                <a:cs typeface="SimSun"/>
              </a:rPr>
              <a:t>T</a:t>
            </a:r>
            <a:r>
              <a:rPr sz="1100" spc="10" dirty="0">
                <a:cs typeface="SimSun"/>
              </a:rPr>
              <a:t> </a:t>
            </a:r>
            <a:r>
              <a:rPr sz="1100" spc="20" dirty="0">
                <a:cs typeface="SimSun"/>
              </a:rPr>
              <a:t>HHH</a:t>
            </a:r>
            <a:r>
              <a:rPr sz="1100" spc="10" dirty="0">
                <a:cs typeface="SimSun"/>
              </a:rPr>
              <a:t> </a:t>
            </a:r>
            <a:r>
              <a:rPr sz="1100" spc="20" dirty="0">
                <a:cs typeface="SimSun"/>
              </a:rPr>
              <a:t>TTTT</a:t>
            </a:r>
            <a:endParaRPr sz="1100" dirty="0">
              <a:cs typeface="SimSun"/>
            </a:endParaRPr>
          </a:p>
          <a:p>
            <a:pPr marL="208915" indent="-171450">
              <a:lnSpc>
                <a:spcPct val="100000"/>
              </a:lnSpc>
              <a:spcBef>
                <a:spcPts val="35"/>
              </a:spcBef>
              <a:buClr>
                <a:srgbClr val="3333B2"/>
              </a:buClr>
              <a:buSzPct val="72727"/>
              <a:buFont typeface="Wingdings" panose="05000000000000000000" pitchFamily="2" charset="2"/>
              <a:buChar char="q"/>
              <a:tabLst>
                <a:tab pos="186690" algn="l"/>
              </a:tabLst>
            </a:pPr>
            <a:r>
              <a:rPr sz="1100" spc="-20" dirty="0">
                <a:cs typeface="Tahoma"/>
              </a:rPr>
              <a:t>The</a:t>
            </a:r>
            <a:r>
              <a:rPr sz="1100" spc="10" dirty="0">
                <a:cs typeface="Tahoma"/>
              </a:rPr>
              <a:t> </a:t>
            </a:r>
            <a:r>
              <a:rPr sz="1100" spc="-30" dirty="0">
                <a:cs typeface="Tahoma"/>
              </a:rPr>
              <a:t>test</a:t>
            </a:r>
            <a:r>
              <a:rPr sz="1100" spc="15" dirty="0">
                <a:cs typeface="Tahoma"/>
              </a:rPr>
              <a:t> </a:t>
            </a:r>
            <a:r>
              <a:rPr sz="1100" spc="-20" dirty="0">
                <a:cs typeface="Tahoma"/>
              </a:rPr>
              <a:t>statistics</a:t>
            </a:r>
            <a:r>
              <a:rPr sz="1100" spc="10" dirty="0">
                <a:cs typeface="Tahoma"/>
              </a:rPr>
              <a:t> </a:t>
            </a:r>
            <a:r>
              <a:rPr sz="1100" spc="-35" dirty="0">
                <a:cs typeface="Tahoma"/>
              </a:rPr>
              <a:t>is</a:t>
            </a:r>
            <a:r>
              <a:rPr sz="1100" spc="10" dirty="0">
                <a:cs typeface="Tahoma"/>
              </a:rPr>
              <a:t> </a:t>
            </a:r>
            <a:r>
              <a:rPr sz="1100" spc="-40" dirty="0">
                <a:cs typeface="Tahoma"/>
              </a:rPr>
              <a:t>the</a:t>
            </a:r>
            <a:r>
              <a:rPr sz="1100" spc="15" dirty="0">
                <a:cs typeface="Tahoma"/>
              </a:rPr>
              <a:t> </a:t>
            </a:r>
            <a:r>
              <a:rPr sz="1100" spc="-10" dirty="0">
                <a:cs typeface="Tahoma"/>
              </a:rPr>
              <a:t>total</a:t>
            </a:r>
            <a:r>
              <a:rPr sz="1100" spc="10" dirty="0">
                <a:cs typeface="Tahoma"/>
              </a:rPr>
              <a:t> </a:t>
            </a:r>
            <a:r>
              <a:rPr sz="1100" spc="-55" dirty="0">
                <a:cs typeface="Tahoma"/>
              </a:rPr>
              <a:t>number</a:t>
            </a:r>
            <a:r>
              <a:rPr sz="1100" spc="15" dirty="0">
                <a:cs typeface="Tahoma"/>
              </a:rPr>
              <a:t> </a:t>
            </a:r>
            <a:r>
              <a:rPr sz="1100" spc="-35" dirty="0">
                <a:cs typeface="Tahoma"/>
              </a:rPr>
              <a:t>of</a:t>
            </a:r>
            <a:r>
              <a:rPr sz="1100" spc="10" dirty="0">
                <a:cs typeface="Tahoma"/>
              </a:rPr>
              <a:t> </a:t>
            </a:r>
            <a:r>
              <a:rPr sz="1100" spc="-55" dirty="0">
                <a:cs typeface="Tahoma"/>
              </a:rPr>
              <a:t>runs</a:t>
            </a:r>
            <a:endParaRPr lang="en-IN" sz="1100" dirty="0">
              <a:cs typeface="Tahoma"/>
            </a:endParaRPr>
          </a:p>
          <a:p>
            <a:pPr marL="208915" indent="-171450">
              <a:lnSpc>
                <a:spcPct val="100000"/>
              </a:lnSpc>
              <a:spcBef>
                <a:spcPts val="35"/>
              </a:spcBef>
              <a:buClr>
                <a:srgbClr val="3333B2"/>
              </a:buClr>
              <a:buSzPct val="72727"/>
              <a:buFont typeface="Wingdings" panose="05000000000000000000" pitchFamily="2" charset="2"/>
              <a:buChar char="q"/>
              <a:tabLst>
                <a:tab pos="186690" algn="l"/>
              </a:tabLst>
            </a:pPr>
            <a:r>
              <a:rPr sz="1100" spc="-35" dirty="0">
                <a:cs typeface="Tahoma"/>
              </a:rPr>
              <a:t>Reject</a:t>
            </a:r>
            <a:r>
              <a:rPr sz="1100" spc="15" dirty="0">
                <a:cs typeface="Tahoma"/>
              </a:rPr>
              <a:t> </a:t>
            </a:r>
            <a:r>
              <a:rPr sz="1100" i="1" spc="-20" dirty="0">
                <a:cs typeface="Arial"/>
              </a:rPr>
              <a:t>H</a:t>
            </a:r>
            <a:r>
              <a:rPr sz="1200" spc="-30" baseline="-10416" dirty="0">
                <a:cs typeface="Tahoma"/>
              </a:rPr>
              <a:t>0</a:t>
            </a:r>
            <a:r>
              <a:rPr sz="1200" spc="232" baseline="-10416" dirty="0">
                <a:cs typeface="Tahoma"/>
              </a:rPr>
              <a:t> </a:t>
            </a:r>
            <a:r>
              <a:rPr sz="1100" spc="-45" dirty="0">
                <a:cs typeface="Tahoma"/>
              </a:rPr>
              <a:t>for</a:t>
            </a:r>
            <a:r>
              <a:rPr sz="1100" spc="15" dirty="0">
                <a:cs typeface="Tahoma"/>
              </a:rPr>
              <a:t> </a:t>
            </a:r>
            <a:r>
              <a:rPr sz="1100" spc="-35" dirty="0">
                <a:cs typeface="Tahoma"/>
              </a:rPr>
              <a:t>small</a:t>
            </a:r>
            <a:r>
              <a:rPr sz="1100" spc="15" dirty="0">
                <a:cs typeface="Tahoma"/>
              </a:rPr>
              <a:t> </a:t>
            </a:r>
            <a:r>
              <a:rPr sz="1100" spc="-55" dirty="0">
                <a:cs typeface="Tahoma"/>
              </a:rPr>
              <a:t>and</a:t>
            </a:r>
            <a:r>
              <a:rPr sz="1100" spc="10" dirty="0">
                <a:cs typeface="Tahoma"/>
              </a:rPr>
              <a:t> </a:t>
            </a:r>
            <a:r>
              <a:rPr sz="1100" spc="-55" dirty="0">
                <a:cs typeface="Tahoma"/>
              </a:rPr>
              <a:t>large</a:t>
            </a:r>
            <a:r>
              <a:rPr sz="1100" spc="10" dirty="0">
                <a:cs typeface="Tahoma"/>
              </a:rPr>
              <a:t> </a:t>
            </a:r>
            <a:r>
              <a:rPr sz="1100" spc="-55" dirty="0">
                <a:cs typeface="Tahoma"/>
              </a:rPr>
              <a:t>number</a:t>
            </a:r>
            <a:r>
              <a:rPr sz="1100" spc="20" dirty="0">
                <a:cs typeface="Tahoma"/>
              </a:rPr>
              <a:t> </a:t>
            </a:r>
            <a:r>
              <a:rPr sz="1100" spc="-35" dirty="0">
                <a:cs typeface="Tahoma"/>
              </a:rPr>
              <a:t>of</a:t>
            </a:r>
            <a:r>
              <a:rPr sz="1100" spc="10" dirty="0">
                <a:cs typeface="Tahoma"/>
              </a:rPr>
              <a:t> </a:t>
            </a:r>
            <a:r>
              <a:rPr sz="1100" spc="-55" dirty="0">
                <a:cs typeface="Tahoma"/>
              </a:rPr>
              <a:t>runs</a:t>
            </a:r>
            <a:endParaRPr lang="en-IN" sz="1100" dirty="0">
              <a:cs typeface="Tahoma"/>
            </a:endParaRPr>
          </a:p>
          <a:p>
            <a:pPr marL="208915" indent="-171450">
              <a:lnSpc>
                <a:spcPct val="100000"/>
              </a:lnSpc>
              <a:spcBef>
                <a:spcPts val="35"/>
              </a:spcBef>
              <a:buClr>
                <a:srgbClr val="3333B2"/>
              </a:buClr>
              <a:buSzPct val="72727"/>
              <a:buFont typeface="Wingdings" panose="05000000000000000000" pitchFamily="2" charset="2"/>
              <a:buChar char="q"/>
              <a:tabLst>
                <a:tab pos="186690" algn="l"/>
              </a:tabLst>
            </a:pPr>
            <a:r>
              <a:rPr sz="1100" spc="-10" dirty="0">
                <a:cs typeface="Tahoma"/>
              </a:rPr>
              <a:t>This</a:t>
            </a:r>
            <a:r>
              <a:rPr sz="1100" spc="10" dirty="0">
                <a:cs typeface="Tahoma"/>
              </a:rPr>
              <a:t> </a:t>
            </a:r>
            <a:r>
              <a:rPr sz="1100" spc="-65" dirty="0">
                <a:cs typeface="Tahoma"/>
              </a:rPr>
              <a:t>has</a:t>
            </a:r>
            <a:r>
              <a:rPr sz="1100" spc="20" dirty="0">
                <a:cs typeface="Tahoma"/>
              </a:rPr>
              <a:t> </a:t>
            </a:r>
            <a:r>
              <a:rPr sz="1100" spc="-65" dirty="0">
                <a:cs typeface="Tahoma"/>
              </a:rPr>
              <a:t>been</a:t>
            </a:r>
            <a:r>
              <a:rPr sz="1100" spc="20" dirty="0">
                <a:cs typeface="Tahoma"/>
              </a:rPr>
              <a:t> </a:t>
            </a:r>
            <a:r>
              <a:rPr sz="1100" spc="-70" dirty="0">
                <a:cs typeface="Tahoma"/>
              </a:rPr>
              <a:t>used</a:t>
            </a:r>
            <a:r>
              <a:rPr sz="1100" spc="15" dirty="0">
                <a:cs typeface="Tahoma"/>
              </a:rPr>
              <a:t> </a:t>
            </a:r>
            <a:r>
              <a:rPr sz="1100" spc="-15" dirty="0">
                <a:cs typeface="Tahoma"/>
              </a:rPr>
              <a:t>to</a:t>
            </a:r>
            <a:r>
              <a:rPr sz="1100" spc="10" dirty="0">
                <a:cs typeface="Tahoma"/>
              </a:rPr>
              <a:t> </a:t>
            </a:r>
            <a:r>
              <a:rPr sz="1100" spc="-40" dirty="0">
                <a:cs typeface="Tahoma"/>
              </a:rPr>
              <a:t>study</a:t>
            </a:r>
            <a:r>
              <a:rPr sz="1100" spc="20" dirty="0">
                <a:cs typeface="Tahoma"/>
              </a:rPr>
              <a:t> </a:t>
            </a:r>
            <a:r>
              <a:rPr sz="1100" spc="-40" dirty="0">
                <a:cs typeface="Tahoma"/>
              </a:rPr>
              <a:t>the</a:t>
            </a:r>
            <a:r>
              <a:rPr sz="1100" spc="15" dirty="0">
                <a:cs typeface="Tahoma"/>
              </a:rPr>
              <a:t> </a:t>
            </a:r>
            <a:r>
              <a:rPr sz="1100" spc="-30" dirty="0">
                <a:cs typeface="Tahoma"/>
              </a:rPr>
              <a:t>hot</a:t>
            </a:r>
            <a:r>
              <a:rPr sz="1100" spc="15" dirty="0">
                <a:cs typeface="Tahoma"/>
              </a:rPr>
              <a:t> </a:t>
            </a:r>
            <a:r>
              <a:rPr sz="1100" spc="-55" dirty="0">
                <a:cs typeface="Tahoma"/>
              </a:rPr>
              <a:t>hand</a:t>
            </a:r>
            <a:r>
              <a:rPr sz="1100" spc="10" dirty="0">
                <a:cs typeface="Tahoma"/>
              </a:rPr>
              <a:t> </a:t>
            </a:r>
            <a:r>
              <a:rPr sz="1100" spc="-25" dirty="0">
                <a:cs typeface="Tahoma"/>
              </a:rPr>
              <a:t>in</a:t>
            </a:r>
            <a:r>
              <a:rPr sz="1100" spc="20" dirty="0">
                <a:cs typeface="Tahoma"/>
              </a:rPr>
              <a:t> </a:t>
            </a:r>
            <a:r>
              <a:rPr sz="1100" spc="-40" dirty="0">
                <a:cs typeface="Tahoma"/>
              </a:rPr>
              <a:t>basketball</a:t>
            </a:r>
            <a:endParaRPr sz="1100" dirty="0">
              <a:cs typeface="Tahoma"/>
            </a:endParaRPr>
          </a:p>
        </p:txBody>
      </p:sp>
    </p:spTree>
  </p:cSld>
  <p:clrMapOvr>
    <a:masterClrMapping/>
  </p:clrMapOvr>
  <p:transition>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391410" cy="244475"/>
          </a:xfrm>
          <a:prstGeom prst="rect">
            <a:avLst/>
          </a:prstGeom>
        </p:spPr>
        <p:txBody>
          <a:bodyPr vert="horz" wrap="square" lIns="0" tIns="17145" rIns="0" bIns="0" rtlCol="0">
            <a:spAutoFit/>
          </a:bodyPr>
          <a:lstStyle/>
          <a:p>
            <a:pPr marL="12700">
              <a:lnSpc>
                <a:spcPct val="100000"/>
              </a:lnSpc>
              <a:spcBef>
                <a:spcPts val="135"/>
              </a:spcBef>
            </a:pPr>
            <a:r>
              <a:rPr spc="-50" dirty="0"/>
              <a:t>Graph-Based</a:t>
            </a:r>
            <a:r>
              <a:rPr spc="30" dirty="0"/>
              <a:t> </a:t>
            </a:r>
            <a:r>
              <a:rPr spc="-55" dirty="0"/>
              <a:t>Two-Sample</a:t>
            </a:r>
            <a:r>
              <a:rPr spc="30" dirty="0"/>
              <a:t> </a:t>
            </a:r>
            <a:r>
              <a:rPr spc="-50" dirty="0"/>
              <a:t>Tests</a:t>
            </a:r>
          </a:p>
        </p:txBody>
      </p:sp>
      <p:sp>
        <p:nvSpPr>
          <p:cNvPr id="3" name="object 3"/>
          <p:cNvSpPr txBox="1">
            <a:spLocks noGrp="1"/>
          </p:cNvSpPr>
          <p:nvPr>
            <p:ph type="body" idx="1"/>
          </p:nvPr>
        </p:nvSpPr>
        <p:spPr>
          <a:xfrm>
            <a:off x="247650" y="663576"/>
            <a:ext cx="4038739" cy="2015875"/>
          </a:xfrm>
          <a:prstGeom prst="rect">
            <a:avLst/>
          </a:prstGeom>
        </p:spPr>
        <p:txBody>
          <a:bodyPr vert="horz" wrap="square" lIns="0" tIns="260479" rIns="0" bIns="0" rtlCol="0">
            <a:spAutoFit/>
          </a:bodyPr>
          <a:lstStyle/>
          <a:p>
            <a:pPr marL="335915" indent="-171450">
              <a:lnSpc>
                <a:spcPct val="100000"/>
              </a:lnSpc>
              <a:spcBef>
                <a:spcPts val="615"/>
              </a:spcBef>
              <a:buClr>
                <a:srgbClr val="3333B2"/>
              </a:buClr>
              <a:buSzPct val="72727"/>
              <a:buFont typeface="Wingdings" panose="05000000000000000000" pitchFamily="2" charset="2"/>
              <a:buChar char="q"/>
              <a:tabLst>
                <a:tab pos="313690" algn="l"/>
              </a:tabLst>
            </a:pPr>
            <a:r>
              <a:rPr lang="en-IN" dirty="0">
                <a:solidFill>
                  <a:srgbClr val="202122"/>
                </a:solidFill>
                <a:latin typeface="+mn-lt"/>
              </a:rPr>
              <a:t>F</a:t>
            </a:r>
            <a:r>
              <a:rPr dirty="0">
                <a:solidFill>
                  <a:srgbClr val="202122"/>
                </a:solidFill>
                <a:latin typeface="+mn-lt"/>
              </a:rPr>
              <a:t>or univariate continuous observations:</a:t>
            </a:r>
          </a:p>
          <a:p>
            <a:pPr marL="624205" indent="-171450">
              <a:lnSpc>
                <a:spcPts val="1200"/>
              </a:lnSpc>
              <a:spcBef>
                <a:spcPts val="475"/>
              </a:spcBef>
              <a:buFont typeface="Wingdings" panose="05000000000000000000" pitchFamily="2" charset="2"/>
              <a:buChar char="§"/>
            </a:pPr>
            <a:r>
              <a:rPr dirty="0">
                <a:solidFill>
                  <a:srgbClr val="202122"/>
                </a:solidFill>
                <a:latin typeface="+mn-lt"/>
              </a:rPr>
              <a:t>Pool the observations</a:t>
            </a:r>
          </a:p>
          <a:p>
            <a:pPr marL="624205" indent="-171450">
              <a:lnSpc>
                <a:spcPts val="1195"/>
              </a:lnSpc>
              <a:buFont typeface="Wingdings" panose="05000000000000000000" pitchFamily="2" charset="2"/>
              <a:buChar char="§"/>
            </a:pPr>
            <a:r>
              <a:rPr lang="en-IN" dirty="0">
                <a:solidFill>
                  <a:srgbClr val="202122"/>
                </a:solidFill>
                <a:latin typeface="+mn-lt"/>
              </a:rPr>
              <a:t>Sort or </a:t>
            </a:r>
            <a:r>
              <a:rPr dirty="0">
                <a:solidFill>
                  <a:srgbClr val="202122"/>
                </a:solidFill>
                <a:latin typeface="+mn-lt"/>
              </a:rPr>
              <a:t>Rank the observations</a:t>
            </a:r>
            <a:r>
              <a:rPr lang="en-IN" dirty="0">
                <a:solidFill>
                  <a:srgbClr val="202122"/>
                </a:solidFill>
                <a:latin typeface="+mn-lt"/>
              </a:rPr>
              <a:t> in ascending order</a:t>
            </a:r>
            <a:endParaRPr dirty="0">
              <a:solidFill>
                <a:srgbClr val="202122"/>
              </a:solidFill>
              <a:latin typeface="+mn-lt"/>
            </a:endParaRPr>
          </a:p>
          <a:p>
            <a:pPr marL="624205" indent="-171450">
              <a:lnSpc>
                <a:spcPts val="1200"/>
              </a:lnSpc>
              <a:buFont typeface="Wingdings" panose="05000000000000000000" pitchFamily="2" charset="2"/>
              <a:buChar char="§"/>
            </a:pPr>
            <a:r>
              <a:rPr dirty="0">
                <a:solidFill>
                  <a:srgbClr val="202122"/>
                </a:solidFill>
                <a:latin typeface="+mn-lt"/>
              </a:rPr>
              <a:t>Count the number of runs</a:t>
            </a:r>
          </a:p>
          <a:p>
            <a:pPr marL="335915" marR="30480" indent="-171450">
              <a:lnSpc>
                <a:spcPct val="102600"/>
              </a:lnSpc>
              <a:spcBef>
                <a:spcPts val="515"/>
              </a:spcBef>
              <a:buClr>
                <a:srgbClr val="3333B2"/>
              </a:buClr>
              <a:buSzPct val="72727"/>
              <a:buFont typeface="Wingdings" panose="05000000000000000000" pitchFamily="2" charset="2"/>
              <a:buChar char="q"/>
              <a:tabLst>
                <a:tab pos="313690" algn="l"/>
              </a:tabLst>
            </a:pPr>
            <a:r>
              <a:rPr dirty="0">
                <a:solidFill>
                  <a:srgbClr val="202122"/>
                </a:solidFill>
                <a:latin typeface="+mn-lt"/>
              </a:rPr>
              <a:t>Run: </a:t>
            </a:r>
            <a:r>
              <a:rPr lang="en-US" dirty="0">
                <a:solidFill>
                  <a:srgbClr val="202122"/>
                </a:solidFill>
                <a:latin typeface="+mn-lt"/>
              </a:rPr>
              <a:t>A run of a sequence is a maximal non-empty segment of the sequence consisting of adjacent equal elements</a:t>
            </a:r>
          </a:p>
          <a:p>
            <a:pPr marL="335915" marR="30480" indent="-171450">
              <a:lnSpc>
                <a:spcPct val="102600"/>
              </a:lnSpc>
              <a:spcBef>
                <a:spcPts val="515"/>
              </a:spcBef>
              <a:buClr>
                <a:srgbClr val="3333B2"/>
              </a:buClr>
              <a:buSzPct val="72727"/>
              <a:buFont typeface="Wingdings" panose="05000000000000000000" pitchFamily="2" charset="2"/>
              <a:buChar char="q"/>
              <a:tabLst>
                <a:tab pos="313690" algn="l"/>
              </a:tabLst>
            </a:pPr>
            <a:r>
              <a:rPr dirty="0">
                <a:solidFill>
                  <a:srgbClr val="202122"/>
                </a:solidFill>
                <a:latin typeface="+mn-lt"/>
              </a:rPr>
              <a:t>Test statistics is the total number of runs</a:t>
            </a:r>
            <a:endParaRPr lang="en-IN" dirty="0">
              <a:solidFill>
                <a:srgbClr val="202122"/>
              </a:solidFill>
              <a:latin typeface="+mn-lt"/>
            </a:endParaRPr>
          </a:p>
          <a:p>
            <a:pPr marL="335915" marR="30480" indent="-171450">
              <a:lnSpc>
                <a:spcPct val="102600"/>
              </a:lnSpc>
              <a:spcBef>
                <a:spcPts val="515"/>
              </a:spcBef>
              <a:buClr>
                <a:srgbClr val="3333B2"/>
              </a:buClr>
              <a:buSzPct val="72727"/>
              <a:buFont typeface="Wingdings" panose="05000000000000000000" pitchFamily="2" charset="2"/>
              <a:buChar char="q"/>
              <a:tabLst>
                <a:tab pos="313690" algn="l"/>
              </a:tabLst>
            </a:pPr>
            <a:r>
              <a:rPr lang="en-IN" dirty="0">
                <a:solidFill>
                  <a:srgbClr val="202122"/>
                </a:solidFill>
                <a:latin typeface="+mn-lt"/>
              </a:rPr>
              <a:t>Difficulty in extending this to multivariate observations is that the notion of sorted list cannot be immediately generalised</a:t>
            </a:r>
            <a:endParaRPr dirty="0">
              <a:solidFill>
                <a:srgbClr val="202122"/>
              </a:solidFill>
              <a:latin typeface="+mn-lt"/>
            </a:endParaRPr>
          </a:p>
        </p:txBody>
      </p:sp>
    </p:spTree>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391410" cy="244475"/>
          </a:xfrm>
          <a:prstGeom prst="rect">
            <a:avLst/>
          </a:prstGeom>
        </p:spPr>
        <p:txBody>
          <a:bodyPr vert="horz" wrap="square" lIns="0" tIns="17145" rIns="0" bIns="0" rtlCol="0">
            <a:spAutoFit/>
          </a:bodyPr>
          <a:lstStyle/>
          <a:p>
            <a:pPr marL="12700">
              <a:lnSpc>
                <a:spcPct val="100000"/>
              </a:lnSpc>
              <a:spcBef>
                <a:spcPts val="135"/>
              </a:spcBef>
            </a:pPr>
            <a:r>
              <a:rPr spc="-50" dirty="0"/>
              <a:t>Graph-Based</a:t>
            </a:r>
            <a:r>
              <a:rPr spc="30" dirty="0"/>
              <a:t> </a:t>
            </a:r>
            <a:r>
              <a:rPr spc="-55" dirty="0"/>
              <a:t>Two-Sample</a:t>
            </a:r>
            <a:r>
              <a:rPr spc="30" dirty="0"/>
              <a:t> </a:t>
            </a:r>
            <a:r>
              <a:rPr spc="-50" dirty="0"/>
              <a:t>Tests</a:t>
            </a:r>
          </a:p>
        </p:txBody>
      </p:sp>
      <p:pic>
        <p:nvPicPr>
          <p:cNvPr id="3" name="object 3"/>
          <p:cNvPicPr/>
          <p:nvPr/>
        </p:nvPicPr>
        <p:blipFill>
          <a:blip r:embed="rId2" cstate="print"/>
          <a:stretch>
            <a:fillRect/>
          </a:stretch>
        </p:blipFill>
        <p:spPr>
          <a:xfrm>
            <a:off x="435674" y="1490604"/>
            <a:ext cx="2177048" cy="1728938"/>
          </a:xfrm>
          <a:prstGeom prst="rect">
            <a:avLst/>
          </a:prstGeom>
        </p:spPr>
      </p:pic>
      <p:sp>
        <p:nvSpPr>
          <p:cNvPr id="4" name="object 4"/>
          <p:cNvSpPr txBox="1"/>
          <p:nvPr/>
        </p:nvSpPr>
        <p:spPr>
          <a:xfrm>
            <a:off x="1421170" y="2691987"/>
            <a:ext cx="80010" cy="156210"/>
          </a:xfrm>
          <a:prstGeom prst="rect">
            <a:avLst/>
          </a:prstGeom>
        </p:spPr>
        <p:txBody>
          <a:bodyPr vert="horz" wrap="square" lIns="0" tIns="13335" rIns="0" bIns="0" rtlCol="0">
            <a:spAutoFit/>
          </a:bodyPr>
          <a:lstStyle/>
          <a:p>
            <a:pPr marL="12700">
              <a:lnSpc>
                <a:spcPct val="100000"/>
              </a:lnSpc>
              <a:spcBef>
                <a:spcPts val="105"/>
              </a:spcBef>
            </a:pPr>
            <a:r>
              <a:rPr sz="850" dirty="0">
                <a:latin typeface="Times New Roman"/>
                <a:cs typeface="Times New Roman"/>
              </a:rPr>
              <a:t>8</a:t>
            </a:r>
            <a:endParaRPr sz="850">
              <a:latin typeface="Times New Roman"/>
              <a:cs typeface="Times New Roman"/>
            </a:endParaRPr>
          </a:p>
        </p:txBody>
      </p:sp>
      <p:sp>
        <p:nvSpPr>
          <p:cNvPr id="5" name="object 5"/>
          <p:cNvSpPr txBox="1"/>
          <p:nvPr/>
        </p:nvSpPr>
        <p:spPr>
          <a:xfrm>
            <a:off x="604642" y="2482030"/>
            <a:ext cx="80010" cy="156210"/>
          </a:xfrm>
          <a:prstGeom prst="rect">
            <a:avLst/>
          </a:prstGeom>
        </p:spPr>
        <p:txBody>
          <a:bodyPr vert="horz" wrap="square" lIns="0" tIns="13335" rIns="0" bIns="0" rtlCol="0">
            <a:spAutoFit/>
          </a:bodyPr>
          <a:lstStyle/>
          <a:p>
            <a:pPr marL="12700">
              <a:lnSpc>
                <a:spcPct val="100000"/>
              </a:lnSpc>
              <a:spcBef>
                <a:spcPts val="105"/>
              </a:spcBef>
            </a:pPr>
            <a:r>
              <a:rPr sz="850" dirty="0">
                <a:latin typeface="Times New Roman"/>
                <a:cs typeface="Times New Roman"/>
              </a:rPr>
              <a:t>3</a:t>
            </a:r>
            <a:endParaRPr sz="850">
              <a:latin typeface="Times New Roman"/>
              <a:cs typeface="Times New Roman"/>
            </a:endParaRPr>
          </a:p>
        </p:txBody>
      </p:sp>
      <p:sp>
        <p:nvSpPr>
          <p:cNvPr id="6" name="object 6"/>
          <p:cNvSpPr txBox="1"/>
          <p:nvPr/>
        </p:nvSpPr>
        <p:spPr>
          <a:xfrm>
            <a:off x="1278600" y="2170969"/>
            <a:ext cx="80010" cy="156210"/>
          </a:xfrm>
          <a:prstGeom prst="rect">
            <a:avLst/>
          </a:prstGeom>
        </p:spPr>
        <p:txBody>
          <a:bodyPr vert="horz" wrap="square" lIns="0" tIns="13335" rIns="0" bIns="0" rtlCol="0">
            <a:spAutoFit/>
          </a:bodyPr>
          <a:lstStyle/>
          <a:p>
            <a:pPr marL="12700">
              <a:lnSpc>
                <a:spcPct val="100000"/>
              </a:lnSpc>
              <a:spcBef>
                <a:spcPts val="105"/>
              </a:spcBef>
            </a:pPr>
            <a:r>
              <a:rPr sz="850" dirty="0">
                <a:latin typeface="Times New Roman"/>
                <a:cs typeface="Times New Roman"/>
              </a:rPr>
              <a:t>8</a:t>
            </a:r>
            <a:endParaRPr sz="850">
              <a:latin typeface="Times New Roman"/>
              <a:cs typeface="Times New Roman"/>
            </a:endParaRPr>
          </a:p>
        </p:txBody>
      </p:sp>
      <p:sp>
        <p:nvSpPr>
          <p:cNvPr id="7" name="object 7"/>
          <p:cNvSpPr txBox="1"/>
          <p:nvPr/>
        </p:nvSpPr>
        <p:spPr>
          <a:xfrm>
            <a:off x="827566" y="2256514"/>
            <a:ext cx="80010" cy="156210"/>
          </a:xfrm>
          <a:prstGeom prst="rect">
            <a:avLst/>
          </a:prstGeom>
        </p:spPr>
        <p:txBody>
          <a:bodyPr vert="horz" wrap="square" lIns="0" tIns="13335" rIns="0" bIns="0" rtlCol="0">
            <a:spAutoFit/>
          </a:bodyPr>
          <a:lstStyle/>
          <a:p>
            <a:pPr marL="12700">
              <a:lnSpc>
                <a:spcPct val="100000"/>
              </a:lnSpc>
              <a:spcBef>
                <a:spcPts val="105"/>
              </a:spcBef>
            </a:pPr>
            <a:r>
              <a:rPr sz="850" dirty="0">
                <a:latin typeface="Times New Roman"/>
                <a:cs typeface="Times New Roman"/>
              </a:rPr>
              <a:t>2</a:t>
            </a:r>
            <a:endParaRPr sz="850">
              <a:latin typeface="Times New Roman"/>
              <a:cs typeface="Times New Roman"/>
            </a:endParaRPr>
          </a:p>
        </p:txBody>
      </p:sp>
      <p:sp>
        <p:nvSpPr>
          <p:cNvPr id="8" name="object 8"/>
          <p:cNvSpPr txBox="1"/>
          <p:nvPr/>
        </p:nvSpPr>
        <p:spPr>
          <a:xfrm>
            <a:off x="463689" y="459065"/>
            <a:ext cx="3810000" cy="1886670"/>
          </a:xfrm>
          <a:prstGeom prst="rect">
            <a:avLst/>
          </a:prstGeom>
        </p:spPr>
        <p:txBody>
          <a:bodyPr vert="horz" wrap="square" lIns="0" tIns="6985" rIns="0" bIns="0" rtlCol="0">
            <a:spAutoFit/>
          </a:bodyPr>
          <a:lstStyle/>
          <a:p>
            <a:pPr marL="196215" marR="628650" indent="-171450">
              <a:lnSpc>
                <a:spcPct val="102600"/>
              </a:lnSpc>
              <a:spcBef>
                <a:spcPts val="55"/>
              </a:spcBef>
              <a:buClr>
                <a:srgbClr val="3333B2"/>
              </a:buClr>
              <a:buSzPct val="72727"/>
              <a:buFont typeface="Wingdings" panose="05000000000000000000" pitchFamily="2" charset="2"/>
              <a:buChar char="q"/>
              <a:tabLst>
                <a:tab pos="173990" algn="l"/>
              </a:tabLst>
            </a:pPr>
            <a:r>
              <a:rPr sz="1100" b="1" spc="-20" dirty="0">
                <a:cs typeface="Tahoma"/>
              </a:rPr>
              <a:t>The</a:t>
            </a:r>
            <a:r>
              <a:rPr sz="1100" b="1" spc="10" dirty="0">
                <a:cs typeface="Tahoma"/>
              </a:rPr>
              <a:t> </a:t>
            </a:r>
            <a:r>
              <a:rPr sz="1100" b="1" spc="-40" dirty="0">
                <a:cs typeface="Tahoma"/>
              </a:rPr>
              <a:t>Friedman</a:t>
            </a:r>
            <a:r>
              <a:rPr sz="1100" b="1" spc="10" dirty="0">
                <a:cs typeface="Tahoma"/>
              </a:rPr>
              <a:t> </a:t>
            </a:r>
            <a:r>
              <a:rPr sz="1100" b="1" spc="-55" dirty="0">
                <a:cs typeface="Tahoma"/>
              </a:rPr>
              <a:t>and</a:t>
            </a:r>
            <a:r>
              <a:rPr sz="1100" b="1" spc="10" dirty="0">
                <a:cs typeface="Tahoma"/>
              </a:rPr>
              <a:t> </a:t>
            </a:r>
            <a:r>
              <a:rPr sz="1100" b="1" spc="-35" dirty="0">
                <a:cs typeface="Tahoma"/>
              </a:rPr>
              <a:t>Rafsky</a:t>
            </a:r>
            <a:r>
              <a:rPr sz="1100" b="1" spc="15" dirty="0">
                <a:cs typeface="Tahoma"/>
              </a:rPr>
              <a:t> </a:t>
            </a:r>
            <a:r>
              <a:rPr sz="1100" b="1" spc="-30" dirty="0">
                <a:cs typeface="Tahoma"/>
              </a:rPr>
              <a:t>test</a:t>
            </a:r>
            <a:r>
              <a:rPr sz="1100" b="1" spc="10" dirty="0">
                <a:cs typeface="Tahoma"/>
              </a:rPr>
              <a:t> </a:t>
            </a:r>
            <a:r>
              <a:rPr sz="1100" spc="-35" dirty="0">
                <a:cs typeface="Tahoma"/>
              </a:rPr>
              <a:t>is</a:t>
            </a:r>
            <a:r>
              <a:rPr sz="1100" spc="10" dirty="0">
                <a:cs typeface="Tahoma"/>
              </a:rPr>
              <a:t> </a:t>
            </a:r>
            <a:r>
              <a:rPr sz="1100" spc="-55" dirty="0">
                <a:cs typeface="Tahoma"/>
              </a:rPr>
              <a:t>a</a:t>
            </a:r>
            <a:r>
              <a:rPr sz="1100" spc="15" dirty="0">
                <a:cs typeface="Tahoma"/>
              </a:rPr>
              <a:t> </a:t>
            </a:r>
            <a:r>
              <a:rPr sz="1100" spc="-40" dirty="0">
                <a:cs typeface="Tahoma"/>
              </a:rPr>
              <a:t>generalization</a:t>
            </a:r>
            <a:r>
              <a:rPr sz="1100" spc="10" dirty="0">
                <a:cs typeface="Tahoma"/>
              </a:rPr>
              <a:t> </a:t>
            </a:r>
            <a:r>
              <a:rPr sz="1100" spc="-35" dirty="0">
                <a:cs typeface="Tahoma"/>
              </a:rPr>
              <a:t>of </a:t>
            </a:r>
            <a:r>
              <a:rPr sz="1100" spc="-330" dirty="0">
                <a:cs typeface="Tahoma"/>
              </a:rPr>
              <a:t> </a:t>
            </a:r>
            <a:r>
              <a:rPr sz="1100" spc="-25" dirty="0">
                <a:cs typeface="Tahoma"/>
              </a:rPr>
              <a:t>Wald-Wolfowitz</a:t>
            </a:r>
            <a:r>
              <a:rPr sz="1100" spc="10" dirty="0">
                <a:cs typeface="Tahoma"/>
              </a:rPr>
              <a:t> </a:t>
            </a:r>
            <a:r>
              <a:rPr sz="1100" spc="-55" dirty="0">
                <a:cs typeface="Tahoma"/>
              </a:rPr>
              <a:t>runs</a:t>
            </a:r>
            <a:r>
              <a:rPr sz="1100" spc="10" dirty="0">
                <a:cs typeface="Tahoma"/>
              </a:rPr>
              <a:t> </a:t>
            </a:r>
            <a:r>
              <a:rPr sz="1100" spc="-30" dirty="0">
                <a:cs typeface="Tahoma"/>
              </a:rPr>
              <a:t>test</a:t>
            </a:r>
            <a:r>
              <a:rPr sz="1100" spc="20" dirty="0">
                <a:cs typeface="Tahoma"/>
              </a:rPr>
              <a:t> </a:t>
            </a:r>
            <a:r>
              <a:rPr sz="1100" spc="-15" dirty="0">
                <a:cs typeface="Tahoma"/>
              </a:rPr>
              <a:t>to</a:t>
            </a:r>
            <a:r>
              <a:rPr sz="1100" spc="10" dirty="0">
                <a:cs typeface="Tahoma"/>
              </a:rPr>
              <a:t> </a:t>
            </a:r>
            <a:r>
              <a:rPr sz="1100" spc="-50" dirty="0">
                <a:cs typeface="Tahoma"/>
              </a:rPr>
              <a:t>higher</a:t>
            </a:r>
            <a:r>
              <a:rPr sz="1100" spc="15" dirty="0">
                <a:cs typeface="Tahoma"/>
              </a:rPr>
              <a:t> </a:t>
            </a:r>
            <a:r>
              <a:rPr sz="1100" spc="-55" dirty="0">
                <a:cs typeface="Tahoma"/>
              </a:rPr>
              <a:t>dimensions</a:t>
            </a:r>
            <a:endParaRPr lang="en-IN" sz="1100" dirty="0">
              <a:cs typeface="Tahoma"/>
            </a:endParaRPr>
          </a:p>
          <a:p>
            <a:pPr marL="196215" marR="628650" indent="-171450">
              <a:lnSpc>
                <a:spcPct val="102600"/>
              </a:lnSpc>
              <a:spcBef>
                <a:spcPts val="55"/>
              </a:spcBef>
              <a:buClr>
                <a:srgbClr val="3333B2"/>
              </a:buClr>
              <a:buSzPct val="72727"/>
              <a:buFont typeface="Wingdings" panose="05000000000000000000" pitchFamily="2" charset="2"/>
              <a:buChar char="q"/>
              <a:tabLst>
                <a:tab pos="173990" algn="l"/>
              </a:tabLst>
            </a:pPr>
            <a:r>
              <a:rPr sz="1100" spc="-20" dirty="0">
                <a:cs typeface="Tahoma"/>
              </a:rPr>
              <a:t>The</a:t>
            </a:r>
            <a:r>
              <a:rPr sz="1100" spc="10" dirty="0">
                <a:cs typeface="Tahoma"/>
              </a:rPr>
              <a:t> </a:t>
            </a:r>
            <a:r>
              <a:rPr sz="1100" spc="-30" dirty="0">
                <a:cs typeface="Tahoma"/>
              </a:rPr>
              <a:t>difficulty</a:t>
            </a:r>
            <a:r>
              <a:rPr sz="1100" spc="20" dirty="0">
                <a:cs typeface="Tahoma"/>
              </a:rPr>
              <a:t> </a:t>
            </a:r>
            <a:r>
              <a:rPr sz="1100" spc="-35" dirty="0">
                <a:cs typeface="Tahoma"/>
              </a:rPr>
              <a:t>is</a:t>
            </a:r>
            <a:r>
              <a:rPr sz="1100" spc="15" dirty="0">
                <a:cs typeface="Tahoma"/>
              </a:rPr>
              <a:t> </a:t>
            </a:r>
            <a:r>
              <a:rPr sz="1100" spc="-15" dirty="0">
                <a:cs typeface="Tahoma"/>
              </a:rPr>
              <a:t>that</a:t>
            </a:r>
            <a:r>
              <a:rPr sz="1100" spc="15" dirty="0">
                <a:cs typeface="Tahoma"/>
              </a:rPr>
              <a:t> </a:t>
            </a:r>
            <a:r>
              <a:rPr sz="1100" spc="-100" dirty="0">
                <a:cs typeface="Tahoma"/>
              </a:rPr>
              <a:t>we</a:t>
            </a:r>
            <a:r>
              <a:rPr sz="1100" spc="20" dirty="0">
                <a:cs typeface="Tahoma"/>
              </a:rPr>
              <a:t> </a:t>
            </a:r>
            <a:r>
              <a:rPr sz="1100" spc="-75" dirty="0">
                <a:cs typeface="Tahoma"/>
              </a:rPr>
              <a:t>need</a:t>
            </a:r>
            <a:r>
              <a:rPr sz="1100" spc="10" dirty="0">
                <a:cs typeface="Tahoma"/>
              </a:rPr>
              <a:t> </a:t>
            </a:r>
            <a:r>
              <a:rPr sz="1100" spc="-15" dirty="0">
                <a:cs typeface="Tahoma"/>
              </a:rPr>
              <a:t>to</a:t>
            </a:r>
            <a:r>
              <a:rPr sz="1100" spc="15" dirty="0">
                <a:cs typeface="Tahoma"/>
              </a:rPr>
              <a:t> </a:t>
            </a:r>
            <a:r>
              <a:rPr sz="1100" spc="-40" dirty="0">
                <a:cs typeface="Tahoma"/>
              </a:rPr>
              <a:t>sort</a:t>
            </a:r>
            <a:r>
              <a:rPr sz="1100" spc="15" dirty="0">
                <a:cs typeface="Tahoma"/>
              </a:rPr>
              <a:t> </a:t>
            </a:r>
            <a:r>
              <a:rPr sz="1100" spc="-45" dirty="0">
                <a:cs typeface="Tahoma"/>
              </a:rPr>
              <a:t>observations</a:t>
            </a:r>
            <a:endParaRPr lang="en-IN" sz="1100" dirty="0">
              <a:cs typeface="Tahoma"/>
            </a:endParaRPr>
          </a:p>
          <a:p>
            <a:pPr marL="196215" marR="628650" indent="-171450">
              <a:lnSpc>
                <a:spcPct val="102600"/>
              </a:lnSpc>
              <a:spcBef>
                <a:spcPts val="55"/>
              </a:spcBef>
              <a:buClr>
                <a:srgbClr val="3333B2"/>
              </a:buClr>
              <a:buSzPct val="72727"/>
              <a:buFont typeface="Wingdings" panose="05000000000000000000" pitchFamily="2" charset="2"/>
              <a:buChar char="q"/>
              <a:tabLst>
                <a:tab pos="173990" algn="l"/>
              </a:tabLst>
            </a:pPr>
            <a:r>
              <a:rPr sz="1100" spc="-50" dirty="0">
                <a:cs typeface="Tahoma"/>
              </a:rPr>
              <a:t>Friedman</a:t>
            </a:r>
            <a:r>
              <a:rPr sz="1100" spc="15" dirty="0">
                <a:cs typeface="Tahoma"/>
              </a:rPr>
              <a:t> </a:t>
            </a:r>
            <a:r>
              <a:rPr sz="1100" spc="-65" dirty="0">
                <a:cs typeface="Tahoma"/>
              </a:rPr>
              <a:t>and</a:t>
            </a:r>
            <a:r>
              <a:rPr sz="1100" spc="15" dirty="0">
                <a:cs typeface="Tahoma"/>
              </a:rPr>
              <a:t> </a:t>
            </a:r>
            <a:r>
              <a:rPr sz="1100" spc="-45" dirty="0">
                <a:cs typeface="Tahoma"/>
              </a:rPr>
              <a:t>Rafsky</a:t>
            </a:r>
            <a:r>
              <a:rPr sz="1100" spc="15" dirty="0">
                <a:cs typeface="Tahoma"/>
              </a:rPr>
              <a:t> </a:t>
            </a:r>
            <a:r>
              <a:rPr sz="1100" spc="-65" dirty="0">
                <a:cs typeface="Tahoma"/>
              </a:rPr>
              <a:t>purpose</a:t>
            </a:r>
            <a:r>
              <a:rPr sz="1100" spc="15" dirty="0">
                <a:cs typeface="Tahoma"/>
              </a:rPr>
              <a:t> </a:t>
            </a:r>
            <a:r>
              <a:rPr sz="1100" spc="-20" dirty="0">
                <a:cs typeface="Tahoma"/>
              </a:rPr>
              <a:t>to</a:t>
            </a:r>
            <a:r>
              <a:rPr sz="1100" spc="15" dirty="0">
                <a:cs typeface="Tahoma"/>
              </a:rPr>
              <a:t> </a:t>
            </a:r>
            <a:r>
              <a:rPr sz="1100" spc="-85" dirty="0">
                <a:cs typeface="Tahoma"/>
              </a:rPr>
              <a:t>use</a:t>
            </a:r>
            <a:r>
              <a:rPr sz="1100" spc="15" dirty="0">
                <a:cs typeface="Tahoma"/>
              </a:rPr>
              <a:t> </a:t>
            </a:r>
            <a:r>
              <a:rPr sz="1100" spc="-35" dirty="0">
                <a:cs typeface="Tahoma"/>
              </a:rPr>
              <a:t>minimal</a:t>
            </a:r>
            <a:r>
              <a:rPr sz="1100" spc="15" dirty="0">
                <a:cs typeface="Tahoma"/>
              </a:rPr>
              <a:t> </a:t>
            </a:r>
            <a:r>
              <a:rPr sz="1100" spc="-55" dirty="0">
                <a:cs typeface="Tahoma"/>
              </a:rPr>
              <a:t>spanning</a:t>
            </a:r>
            <a:r>
              <a:rPr sz="1100" spc="15" dirty="0">
                <a:cs typeface="Tahoma"/>
              </a:rPr>
              <a:t> </a:t>
            </a:r>
            <a:r>
              <a:rPr sz="1100" spc="-60" dirty="0">
                <a:cs typeface="Tahoma"/>
              </a:rPr>
              <a:t>trees</a:t>
            </a:r>
            <a:r>
              <a:rPr sz="1100" spc="15" dirty="0">
                <a:cs typeface="Tahoma"/>
              </a:rPr>
              <a:t> </a:t>
            </a:r>
            <a:r>
              <a:rPr sz="1100" spc="-75" dirty="0">
                <a:cs typeface="Tahoma"/>
              </a:rPr>
              <a:t>as </a:t>
            </a:r>
            <a:r>
              <a:rPr sz="1100" spc="-330" dirty="0">
                <a:cs typeface="Tahoma"/>
              </a:rPr>
              <a:t> </a:t>
            </a:r>
            <a:r>
              <a:rPr sz="1100" spc="-55" dirty="0">
                <a:cs typeface="Tahoma"/>
              </a:rPr>
              <a:t>a</a:t>
            </a:r>
            <a:r>
              <a:rPr sz="1100" spc="15" dirty="0">
                <a:cs typeface="Tahoma"/>
              </a:rPr>
              <a:t> </a:t>
            </a:r>
            <a:r>
              <a:rPr sz="1100" spc="-30" dirty="0">
                <a:cs typeface="Tahoma"/>
              </a:rPr>
              <a:t>multivariate</a:t>
            </a:r>
            <a:r>
              <a:rPr sz="1100" spc="15" dirty="0">
                <a:cs typeface="Tahoma"/>
              </a:rPr>
              <a:t> </a:t>
            </a:r>
            <a:r>
              <a:rPr sz="1100" spc="-40" dirty="0">
                <a:cs typeface="Tahoma"/>
              </a:rPr>
              <a:t>generalization</a:t>
            </a:r>
            <a:r>
              <a:rPr sz="1100" spc="20" dirty="0">
                <a:cs typeface="Tahoma"/>
              </a:rPr>
              <a:t> </a:t>
            </a:r>
            <a:r>
              <a:rPr sz="1100" spc="-35" dirty="0">
                <a:cs typeface="Tahoma"/>
              </a:rPr>
              <a:t>of</a:t>
            </a:r>
            <a:r>
              <a:rPr sz="1100" spc="20" dirty="0">
                <a:cs typeface="Tahoma"/>
              </a:rPr>
              <a:t> </a:t>
            </a:r>
            <a:r>
              <a:rPr sz="1100" spc="-40" dirty="0">
                <a:cs typeface="Tahoma"/>
              </a:rPr>
              <a:t>the</a:t>
            </a:r>
            <a:r>
              <a:rPr sz="1100" spc="15" dirty="0">
                <a:cs typeface="Tahoma"/>
              </a:rPr>
              <a:t> </a:t>
            </a:r>
            <a:r>
              <a:rPr sz="1100" spc="-40" dirty="0">
                <a:cs typeface="Tahoma"/>
              </a:rPr>
              <a:t>univariate</a:t>
            </a:r>
            <a:r>
              <a:rPr sz="1100" spc="20" dirty="0">
                <a:cs typeface="Tahoma"/>
              </a:rPr>
              <a:t> </a:t>
            </a:r>
            <a:r>
              <a:rPr sz="1100" spc="-55" dirty="0">
                <a:cs typeface="Tahoma"/>
              </a:rPr>
              <a:t>sorted</a:t>
            </a:r>
            <a:r>
              <a:rPr sz="1100" spc="20" dirty="0">
                <a:cs typeface="Tahoma"/>
              </a:rPr>
              <a:t> </a:t>
            </a:r>
            <a:r>
              <a:rPr sz="1100" spc="-15" dirty="0">
                <a:cs typeface="Tahoma"/>
              </a:rPr>
              <a:t>list</a:t>
            </a:r>
            <a:endParaRPr sz="1100" dirty="0">
              <a:cs typeface="Tahoma"/>
            </a:endParaRPr>
          </a:p>
          <a:p>
            <a:pPr marR="925830" algn="ctr">
              <a:lnSpc>
                <a:spcPts val="885"/>
              </a:lnSpc>
              <a:spcBef>
                <a:spcPts val="860"/>
              </a:spcBef>
            </a:pPr>
            <a:r>
              <a:rPr sz="850" dirty="0">
                <a:latin typeface="Times New Roman"/>
                <a:cs typeface="Times New Roman"/>
              </a:rPr>
              <a:t>4</a:t>
            </a:r>
          </a:p>
          <a:p>
            <a:pPr marR="419100" algn="ctr">
              <a:lnSpc>
                <a:spcPts val="885"/>
              </a:lnSpc>
            </a:pPr>
            <a:r>
              <a:rPr sz="850" dirty="0">
                <a:latin typeface="Times New Roman"/>
                <a:cs typeface="Times New Roman"/>
              </a:rPr>
              <a:t>1</a:t>
            </a:r>
          </a:p>
          <a:p>
            <a:pPr marR="49530" algn="ctr">
              <a:lnSpc>
                <a:spcPct val="100000"/>
              </a:lnSpc>
              <a:spcBef>
                <a:spcPts val="125"/>
              </a:spcBef>
            </a:pPr>
            <a:r>
              <a:rPr sz="850" dirty="0">
                <a:latin typeface="Times New Roman"/>
                <a:cs typeface="Times New Roman"/>
              </a:rPr>
              <a:t>3</a:t>
            </a:r>
          </a:p>
          <a:p>
            <a:pPr>
              <a:lnSpc>
                <a:spcPct val="100000"/>
              </a:lnSpc>
            </a:pPr>
            <a:endParaRPr sz="800" dirty="0">
              <a:latin typeface="Times New Roman"/>
              <a:cs typeface="Times New Roman"/>
            </a:endParaRPr>
          </a:p>
          <a:p>
            <a:pPr marL="379095">
              <a:lnSpc>
                <a:spcPct val="100000"/>
              </a:lnSpc>
              <a:spcBef>
                <a:spcPts val="630"/>
              </a:spcBef>
              <a:tabLst>
                <a:tab pos="1158875" algn="l"/>
              </a:tabLst>
            </a:pPr>
            <a:r>
              <a:rPr sz="1275" baseline="3267" dirty="0">
                <a:latin typeface="Times New Roman"/>
                <a:cs typeface="Times New Roman"/>
              </a:rPr>
              <a:t>2	</a:t>
            </a:r>
            <a:r>
              <a:rPr sz="850" dirty="0">
                <a:latin typeface="Times New Roman"/>
                <a:cs typeface="Times New Roman"/>
              </a:rPr>
              <a:t>7</a:t>
            </a:r>
          </a:p>
        </p:txBody>
      </p:sp>
    </p:spTree>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962350" cy="232756"/>
          </a:xfrm>
          <a:prstGeom prst="rect">
            <a:avLst/>
          </a:prstGeom>
        </p:spPr>
        <p:txBody>
          <a:bodyPr vert="horz" wrap="square" lIns="0" tIns="17145" rIns="0" bIns="0" rtlCol="0">
            <a:spAutoFit/>
          </a:bodyPr>
          <a:lstStyle/>
          <a:p>
            <a:pPr marL="12700">
              <a:lnSpc>
                <a:spcPct val="100000"/>
              </a:lnSpc>
              <a:spcBef>
                <a:spcPts val="135"/>
              </a:spcBef>
            </a:pPr>
            <a:r>
              <a:rPr lang="en-IN" spc="-50" dirty="0"/>
              <a:t>Properties of MST suitable for defining a sorted list</a:t>
            </a:r>
            <a:endParaRPr spc="-50" dirty="0"/>
          </a:p>
        </p:txBody>
      </p:sp>
      <p:sp>
        <p:nvSpPr>
          <p:cNvPr id="3" name="object 3"/>
          <p:cNvSpPr txBox="1"/>
          <p:nvPr/>
        </p:nvSpPr>
        <p:spPr>
          <a:xfrm>
            <a:off x="476250" y="1106967"/>
            <a:ext cx="3834765" cy="1246816"/>
          </a:xfrm>
          <a:prstGeom prst="rect">
            <a:avLst/>
          </a:prstGeom>
        </p:spPr>
        <p:txBody>
          <a:bodyPr vert="horz" wrap="square" lIns="0" tIns="6985" rIns="0" bIns="0" rtlCol="0">
            <a:spAutoFit/>
          </a:bodyPr>
          <a:lstStyle/>
          <a:p>
            <a:pPr marL="208915" marR="191770" indent="-171450">
              <a:lnSpc>
                <a:spcPct val="102600"/>
              </a:lnSpc>
              <a:spcBef>
                <a:spcPts val="55"/>
              </a:spcBef>
              <a:buClr>
                <a:srgbClr val="3333B2"/>
              </a:buClr>
              <a:buSzPct val="72727"/>
              <a:buFont typeface="Wingdings" panose="05000000000000000000" pitchFamily="2" charset="2"/>
              <a:buChar char="q"/>
              <a:tabLst>
                <a:tab pos="186690" algn="l"/>
              </a:tabLst>
            </a:pPr>
            <a:r>
              <a:rPr lang="en-US" sz="1100" dirty="0">
                <a:cs typeface="Tahoma"/>
              </a:rPr>
              <a:t>Minimal spanning trees have two important properties that make them appropriate for application to the two-sample problem</a:t>
            </a:r>
          </a:p>
          <a:p>
            <a:pPr marL="666115" marR="191770" lvl="1" indent="-171450">
              <a:lnSpc>
                <a:spcPct val="102600"/>
              </a:lnSpc>
              <a:spcBef>
                <a:spcPts val="55"/>
              </a:spcBef>
              <a:buClr>
                <a:srgbClr val="3333B2"/>
              </a:buClr>
              <a:buSzPct val="72727"/>
              <a:buFont typeface="Wingdings" panose="05000000000000000000" pitchFamily="2" charset="2"/>
              <a:buChar char="q"/>
              <a:tabLst>
                <a:tab pos="186690" algn="l"/>
              </a:tabLst>
            </a:pPr>
            <a:r>
              <a:rPr lang="en-US" sz="1100" dirty="0">
                <a:cs typeface="Tahoma"/>
              </a:rPr>
              <a:t>Connects all of the nodes with N-1 edges</a:t>
            </a:r>
          </a:p>
          <a:p>
            <a:pPr marL="666115" marR="191770" lvl="1" indent="-171450">
              <a:lnSpc>
                <a:spcPct val="102600"/>
              </a:lnSpc>
              <a:spcBef>
                <a:spcPts val="55"/>
              </a:spcBef>
              <a:buClr>
                <a:srgbClr val="3333B2"/>
              </a:buClr>
              <a:buSzPct val="72727"/>
              <a:buFont typeface="Wingdings" panose="05000000000000000000" pitchFamily="2" charset="2"/>
              <a:buChar char="q"/>
              <a:tabLst>
                <a:tab pos="186690" algn="l"/>
              </a:tabLst>
            </a:pPr>
            <a:r>
              <a:rPr lang="en-US" sz="1100" dirty="0">
                <a:cs typeface="Tahoma"/>
              </a:rPr>
              <a:t>Node pairs defining the edges represent points that tend to be close together i.e. small distance or dissimilarity</a:t>
            </a:r>
          </a:p>
        </p:txBody>
      </p:sp>
    </p:spTree>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391410" cy="232756"/>
          </a:xfrm>
          <a:prstGeom prst="rect">
            <a:avLst/>
          </a:prstGeom>
        </p:spPr>
        <p:txBody>
          <a:bodyPr vert="horz" wrap="square" lIns="0" tIns="17145" rIns="0" bIns="0" rtlCol="0">
            <a:spAutoFit/>
          </a:bodyPr>
          <a:lstStyle/>
          <a:p>
            <a:pPr marL="12700">
              <a:lnSpc>
                <a:spcPct val="100000"/>
              </a:lnSpc>
              <a:spcBef>
                <a:spcPts val="135"/>
              </a:spcBef>
            </a:pPr>
            <a:r>
              <a:rPr lang="en-IN" spc="-50" dirty="0"/>
              <a:t>MST in Graph Based test</a:t>
            </a:r>
            <a:endParaRPr spc="-50" dirty="0"/>
          </a:p>
        </p:txBody>
      </p:sp>
      <p:sp>
        <p:nvSpPr>
          <p:cNvPr id="3" name="object 3"/>
          <p:cNvSpPr txBox="1"/>
          <p:nvPr/>
        </p:nvSpPr>
        <p:spPr>
          <a:xfrm>
            <a:off x="450989" y="733055"/>
            <a:ext cx="3834765" cy="1911229"/>
          </a:xfrm>
          <a:prstGeom prst="rect">
            <a:avLst/>
          </a:prstGeom>
        </p:spPr>
        <p:txBody>
          <a:bodyPr vert="horz" wrap="square" lIns="0" tIns="6985" rIns="0" bIns="0" rtlCol="0">
            <a:spAutoFit/>
          </a:bodyPr>
          <a:lstStyle/>
          <a:p>
            <a:pPr marL="208915" marR="191770" indent="-171450">
              <a:lnSpc>
                <a:spcPct val="102600"/>
              </a:lnSpc>
              <a:spcBef>
                <a:spcPts val="55"/>
              </a:spcBef>
              <a:buClr>
                <a:srgbClr val="3333B2"/>
              </a:buClr>
              <a:buSzPct val="72727"/>
              <a:buFont typeface="Wingdings" panose="05000000000000000000" pitchFamily="2" charset="2"/>
              <a:buChar char="q"/>
              <a:tabLst>
                <a:tab pos="186690" algn="l"/>
              </a:tabLst>
            </a:pPr>
            <a:r>
              <a:rPr lang="en-IN" sz="1100" spc="-35" dirty="0">
                <a:cs typeface="Tahoma"/>
              </a:rPr>
              <a:t>A minimal spanning tree of an edge weight graph is a spanning tree for which the sum of edge weights is minimum.</a:t>
            </a:r>
            <a:endParaRPr lang="en-IN" sz="1100" dirty="0">
              <a:cs typeface="Tahoma"/>
            </a:endParaRPr>
          </a:p>
          <a:p>
            <a:pPr marL="208915" marR="191770" indent="-171450">
              <a:lnSpc>
                <a:spcPct val="102600"/>
              </a:lnSpc>
              <a:spcBef>
                <a:spcPts val="55"/>
              </a:spcBef>
              <a:buClr>
                <a:srgbClr val="3333B2"/>
              </a:buClr>
              <a:buSzPct val="72727"/>
              <a:buFont typeface="Wingdings" panose="05000000000000000000" pitchFamily="2" charset="2"/>
              <a:buChar char="q"/>
              <a:tabLst>
                <a:tab pos="186690" algn="l"/>
              </a:tabLst>
            </a:pPr>
            <a:r>
              <a:rPr lang="en-US" sz="1100" spc="-20" dirty="0">
                <a:cs typeface="Tahoma"/>
              </a:rPr>
              <a:t>Construct the graph in the following way:</a:t>
            </a:r>
            <a:endParaRPr lang="en-US" sz="1100" dirty="0">
              <a:cs typeface="Tahoma"/>
            </a:endParaRPr>
          </a:p>
          <a:p>
            <a:pPr marL="462915" marR="498475" lvl="1" indent="-168275">
              <a:lnSpc>
                <a:spcPct val="100000"/>
              </a:lnSpc>
              <a:spcBef>
                <a:spcPts val="475"/>
              </a:spcBef>
              <a:buClr>
                <a:srgbClr val="3333B2"/>
              </a:buClr>
              <a:buAutoNum type="arabicPeriod"/>
              <a:tabLst>
                <a:tab pos="463550" algn="l"/>
              </a:tabLst>
            </a:pPr>
            <a:r>
              <a:rPr lang="en-US" sz="1000" spc="-25" dirty="0">
                <a:cs typeface="Tahoma"/>
              </a:rPr>
              <a:t>N pooled sample data points in R</a:t>
            </a:r>
            <a:r>
              <a:rPr lang="en-US" sz="1000" spc="-25" baseline="30000" dirty="0">
                <a:cs typeface="Tahoma"/>
              </a:rPr>
              <a:t>d</a:t>
            </a:r>
            <a:r>
              <a:rPr lang="en-US" sz="1000" spc="-25" dirty="0">
                <a:cs typeface="Tahoma"/>
              </a:rPr>
              <a:t> as nodes</a:t>
            </a:r>
          </a:p>
          <a:p>
            <a:pPr marL="462915" marR="498475" lvl="1" indent="-168275">
              <a:lnSpc>
                <a:spcPct val="100000"/>
              </a:lnSpc>
              <a:spcBef>
                <a:spcPts val="475"/>
              </a:spcBef>
              <a:buClr>
                <a:srgbClr val="3333B2"/>
              </a:buClr>
              <a:buAutoNum type="arabicPeriod"/>
              <a:tabLst>
                <a:tab pos="463550" algn="l"/>
              </a:tabLst>
            </a:pPr>
            <a:r>
              <a:rPr lang="en-US" sz="1000" spc="-25" dirty="0">
                <a:cs typeface="Tahoma"/>
              </a:rPr>
              <a:t>Edges linking all pairs i.e. a complete graph with N(N-1)/2 edges</a:t>
            </a:r>
          </a:p>
          <a:p>
            <a:pPr marL="462915" marR="498475" lvl="1" indent="-168275">
              <a:lnSpc>
                <a:spcPct val="100000"/>
              </a:lnSpc>
              <a:spcBef>
                <a:spcPts val="475"/>
              </a:spcBef>
              <a:buClr>
                <a:srgbClr val="3333B2"/>
              </a:buClr>
              <a:buAutoNum type="arabicPeriod"/>
              <a:tabLst>
                <a:tab pos="463550" algn="l"/>
              </a:tabLst>
            </a:pPr>
            <a:r>
              <a:rPr lang="en-US" sz="1000" spc="-25" dirty="0">
                <a:cs typeface="Tahoma"/>
              </a:rPr>
              <a:t>Weight associated with each edge is the Euclidean distance or any other distance metric </a:t>
            </a:r>
            <a:r>
              <a:rPr lang="en-US" sz="1000" spc="-25" dirty="0" err="1">
                <a:cs typeface="Tahoma"/>
              </a:rPr>
              <a:t>metric</a:t>
            </a:r>
            <a:endParaRPr lang="en-US" sz="1000" dirty="0">
              <a:cs typeface="Tahoma"/>
            </a:endParaRPr>
          </a:p>
          <a:p>
            <a:pPr marL="208915" marR="30480" indent="-171450">
              <a:lnSpc>
                <a:spcPct val="102600"/>
              </a:lnSpc>
              <a:spcBef>
                <a:spcPts val="520"/>
              </a:spcBef>
              <a:buClr>
                <a:srgbClr val="3333B2"/>
              </a:buClr>
              <a:buSzPct val="72727"/>
              <a:buFont typeface="Wingdings" panose="05000000000000000000" pitchFamily="2" charset="2"/>
              <a:buChar char="q"/>
              <a:tabLst>
                <a:tab pos="186690" algn="l"/>
              </a:tabLst>
            </a:pPr>
            <a:r>
              <a:rPr lang="en-IN" sz="1100" spc="-35" dirty="0">
                <a:cs typeface="Tahoma"/>
              </a:rPr>
              <a:t>MST of this graph is thus the subgraph of minimum total distance (dissimilarity) that provides a path between every two nodes. </a:t>
            </a:r>
            <a:endParaRPr sz="1100" dirty="0">
              <a:cs typeface="Tahoma"/>
            </a:endParaRPr>
          </a:p>
        </p:txBody>
      </p:sp>
    </p:spTree>
    <p:extLst>
      <p:ext uri="{BB962C8B-B14F-4D97-AF65-F5344CB8AC3E}">
        <p14:creationId xmlns:p14="http://schemas.microsoft.com/office/powerpoint/2010/main" val="1973752927"/>
      </p:ext>
    </p:extLst>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391410" cy="244475"/>
          </a:xfrm>
          <a:prstGeom prst="rect">
            <a:avLst/>
          </a:prstGeom>
        </p:spPr>
        <p:txBody>
          <a:bodyPr vert="horz" wrap="square" lIns="0" tIns="17145" rIns="0" bIns="0" rtlCol="0">
            <a:spAutoFit/>
          </a:bodyPr>
          <a:lstStyle/>
          <a:p>
            <a:pPr marL="12700">
              <a:lnSpc>
                <a:spcPct val="100000"/>
              </a:lnSpc>
              <a:spcBef>
                <a:spcPts val="135"/>
              </a:spcBef>
            </a:pPr>
            <a:r>
              <a:rPr spc="-50" dirty="0"/>
              <a:t>Graph-Based</a:t>
            </a:r>
            <a:r>
              <a:rPr spc="30" dirty="0"/>
              <a:t> </a:t>
            </a:r>
            <a:r>
              <a:rPr spc="-55" dirty="0"/>
              <a:t>Two-Sample</a:t>
            </a:r>
            <a:r>
              <a:rPr spc="30" dirty="0"/>
              <a:t> </a:t>
            </a:r>
            <a:r>
              <a:rPr spc="-50" dirty="0"/>
              <a:t>Tests</a:t>
            </a:r>
          </a:p>
        </p:txBody>
      </p:sp>
      <p:sp>
        <p:nvSpPr>
          <p:cNvPr id="3" name="object 3"/>
          <p:cNvSpPr txBox="1"/>
          <p:nvPr/>
        </p:nvSpPr>
        <p:spPr>
          <a:xfrm>
            <a:off x="450989" y="733055"/>
            <a:ext cx="3834765" cy="2111219"/>
          </a:xfrm>
          <a:prstGeom prst="rect">
            <a:avLst/>
          </a:prstGeom>
        </p:spPr>
        <p:txBody>
          <a:bodyPr vert="horz" wrap="square" lIns="0" tIns="6985" rIns="0" bIns="0" rtlCol="0">
            <a:spAutoFit/>
          </a:bodyPr>
          <a:lstStyle/>
          <a:p>
            <a:pPr marL="208915" marR="191770" indent="-171450">
              <a:lnSpc>
                <a:spcPct val="102600"/>
              </a:lnSpc>
              <a:spcBef>
                <a:spcPts val="55"/>
              </a:spcBef>
              <a:buClr>
                <a:srgbClr val="3333B2"/>
              </a:buClr>
              <a:buSzPct val="72727"/>
              <a:buFont typeface="Wingdings" panose="05000000000000000000" pitchFamily="2" charset="2"/>
              <a:buChar char="q"/>
              <a:tabLst>
                <a:tab pos="186690" algn="l"/>
              </a:tabLst>
            </a:pPr>
            <a:r>
              <a:rPr sz="1100" spc="-35" dirty="0">
                <a:cs typeface="Tahoma"/>
              </a:rPr>
              <a:t>For </a:t>
            </a:r>
            <a:r>
              <a:rPr sz="1100" spc="-40" dirty="0">
                <a:cs typeface="Tahoma"/>
              </a:rPr>
              <a:t>univariate </a:t>
            </a:r>
            <a:r>
              <a:rPr sz="1100" spc="-50" dirty="0">
                <a:cs typeface="Tahoma"/>
              </a:rPr>
              <a:t>sample, </a:t>
            </a:r>
            <a:r>
              <a:rPr sz="1100" spc="-40" dirty="0">
                <a:cs typeface="Tahoma"/>
              </a:rPr>
              <a:t>the </a:t>
            </a:r>
            <a:r>
              <a:rPr sz="1100" spc="-75" dirty="0">
                <a:cs typeface="Tahoma"/>
              </a:rPr>
              <a:t>edges</a:t>
            </a:r>
            <a:r>
              <a:rPr sz="1100" spc="-70" dirty="0">
                <a:cs typeface="Tahoma"/>
              </a:rPr>
              <a:t> </a:t>
            </a:r>
            <a:r>
              <a:rPr sz="1100" spc="-35" dirty="0">
                <a:cs typeface="Tahoma"/>
              </a:rPr>
              <a:t>of </a:t>
            </a:r>
            <a:r>
              <a:rPr sz="1100" spc="-40" dirty="0">
                <a:cs typeface="Tahoma"/>
              </a:rPr>
              <a:t>the </a:t>
            </a:r>
            <a:r>
              <a:rPr sz="1100" spc="65" dirty="0">
                <a:cs typeface="Tahoma"/>
              </a:rPr>
              <a:t>MST </a:t>
            </a:r>
            <a:r>
              <a:rPr sz="1100" spc="-75" dirty="0">
                <a:cs typeface="Tahoma"/>
              </a:rPr>
              <a:t>are</a:t>
            </a:r>
            <a:r>
              <a:rPr sz="1100" spc="-70" dirty="0">
                <a:cs typeface="Tahoma"/>
              </a:rPr>
              <a:t> </a:t>
            </a:r>
            <a:r>
              <a:rPr sz="1100" spc="-55" dirty="0">
                <a:cs typeface="Tahoma"/>
              </a:rPr>
              <a:t>defined </a:t>
            </a:r>
            <a:r>
              <a:rPr sz="1100" spc="-65" dirty="0">
                <a:cs typeface="Tahoma"/>
              </a:rPr>
              <a:t>by </a:t>
            </a:r>
            <a:r>
              <a:rPr sz="1100" spc="-330" dirty="0">
                <a:cs typeface="Tahoma"/>
              </a:rPr>
              <a:t> </a:t>
            </a:r>
            <a:r>
              <a:rPr sz="1100" spc="-45" dirty="0">
                <a:cs typeface="Tahoma"/>
              </a:rPr>
              <a:t>adjacent</a:t>
            </a:r>
            <a:r>
              <a:rPr sz="1100" spc="10" dirty="0">
                <a:cs typeface="Tahoma"/>
              </a:rPr>
              <a:t> </a:t>
            </a:r>
            <a:r>
              <a:rPr sz="1100" spc="-45" dirty="0">
                <a:cs typeface="Tahoma"/>
              </a:rPr>
              <a:t>observations</a:t>
            </a:r>
            <a:r>
              <a:rPr sz="1100" spc="20" dirty="0">
                <a:cs typeface="Tahoma"/>
              </a:rPr>
              <a:t> </a:t>
            </a:r>
            <a:r>
              <a:rPr sz="1100" spc="-25" dirty="0">
                <a:cs typeface="Tahoma"/>
              </a:rPr>
              <a:t>in</a:t>
            </a:r>
            <a:r>
              <a:rPr sz="1100" spc="15" dirty="0">
                <a:cs typeface="Tahoma"/>
              </a:rPr>
              <a:t> </a:t>
            </a:r>
            <a:r>
              <a:rPr sz="1100" spc="-40" dirty="0">
                <a:cs typeface="Tahoma"/>
              </a:rPr>
              <a:t>the</a:t>
            </a:r>
            <a:r>
              <a:rPr sz="1100" spc="15" dirty="0">
                <a:cs typeface="Tahoma"/>
              </a:rPr>
              <a:t> </a:t>
            </a:r>
            <a:r>
              <a:rPr sz="1100" spc="-55" dirty="0">
                <a:cs typeface="Tahoma"/>
              </a:rPr>
              <a:t>sorted</a:t>
            </a:r>
            <a:r>
              <a:rPr sz="1100" spc="20" dirty="0">
                <a:cs typeface="Tahoma"/>
              </a:rPr>
              <a:t> </a:t>
            </a:r>
            <a:r>
              <a:rPr sz="1100" spc="-15" dirty="0">
                <a:cs typeface="Tahoma"/>
              </a:rPr>
              <a:t>list</a:t>
            </a:r>
            <a:endParaRPr lang="en-IN" sz="1100" dirty="0">
              <a:cs typeface="Tahoma"/>
            </a:endParaRPr>
          </a:p>
          <a:p>
            <a:pPr marL="208915" marR="191770" indent="-171450">
              <a:lnSpc>
                <a:spcPct val="102600"/>
              </a:lnSpc>
              <a:spcBef>
                <a:spcPts val="55"/>
              </a:spcBef>
              <a:buClr>
                <a:srgbClr val="3333B2"/>
              </a:buClr>
              <a:buSzPct val="72727"/>
              <a:buFont typeface="Wingdings" panose="05000000000000000000" pitchFamily="2" charset="2"/>
              <a:buChar char="q"/>
              <a:tabLst>
                <a:tab pos="186690" algn="l"/>
              </a:tabLst>
            </a:pPr>
            <a:r>
              <a:rPr sz="1100" spc="-20" dirty="0">
                <a:cs typeface="Tahoma"/>
              </a:rPr>
              <a:t>The</a:t>
            </a:r>
            <a:r>
              <a:rPr sz="1100" spc="10" dirty="0">
                <a:cs typeface="Tahoma"/>
              </a:rPr>
              <a:t> </a:t>
            </a:r>
            <a:r>
              <a:rPr sz="1100" spc="-25" dirty="0">
                <a:cs typeface="Tahoma"/>
              </a:rPr>
              <a:t>Wald-Wolfowitz</a:t>
            </a:r>
            <a:r>
              <a:rPr sz="1100" spc="15" dirty="0">
                <a:cs typeface="Tahoma"/>
              </a:rPr>
              <a:t> </a:t>
            </a:r>
            <a:r>
              <a:rPr sz="1100" spc="-55" dirty="0">
                <a:cs typeface="Tahoma"/>
              </a:rPr>
              <a:t>runs</a:t>
            </a:r>
            <a:r>
              <a:rPr sz="1100" spc="20" dirty="0">
                <a:cs typeface="Tahoma"/>
              </a:rPr>
              <a:t> </a:t>
            </a:r>
            <a:r>
              <a:rPr sz="1100" spc="-30" dirty="0">
                <a:cs typeface="Tahoma"/>
              </a:rPr>
              <a:t>test</a:t>
            </a:r>
            <a:r>
              <a:rPr sz="1100" spc="10" dirty="0">
                <a:cs typeface="Tahoma"/>
              </a:rPr>
              <a:t> </a:t>
            </a:r>
            <a:r>
              <a:rPr sz="1100" spc="-45" dirty="0">
                <a:cs typeface="Tahoma"/>
              </a:rPr>
              <a:t>can</a:t>
            </a:r>
            <a:r>
              <a:rPr sz="1100" spc="20" dirty="0">
                <a:cs typeface="Tahoma"/>
              </a:rPr>
              <a:t> </a:t>
            </a:r>
            <a:r>
              <a:rPr sz="1100" spc="-55" dirty="0">
                <a:cs typeface="Tahoma"/>
              </a:rPr>
              <a:t>be</a:t>
            </a:r>
            <a:r>
              <a:rPr sz="1100" spc="20" dirty="0">
                <a:cs typeface="Tahoma"/>
              </a:rPr>
              <a:t> </a:t>
            </a:r>
            <a:r>
              <a:rPr sz="1100" spc="-50" dirty="0">
                <a:cs typeface="Tahoma"/>
              </a:rPr>
              <a:t>described</a:t>
            </a:r>
            <a:r>
              <a:rPr sz="1100" spc="20" dirty="0">
                <a:cs typeface="Tahoma"/>
              </a:rPr>
              <a:t> </a:t>
            </a:r>
            <a:r>
              <a:rPr sz="1100" spc="-25" dirty="0">
                <a:cs typeface="Tahoma"/>
              </a:rPr>
              <a:t>in</a:t>
            </a:r>
            <a:r>
              <a:rPr sz="1100" spc="10" dirty="0">
                <a:cs typeface="Tahoma"/>
              </a:rPr>
              <a:t> </a:t>
            </a:r>
            <a:r>
              <a:rPr sz="1100" spc="-25" dirty="0">
                <a:cs typeface="Tahoma"/>
              </a:rPr>
              <a:t>this </a:t>
            </a:r>
            <a:r>
              <a:rPr sz="1100" spc="-325" dirty="0">
                <a:cs typeface="Tahoma"/>
              </a:rPr>
              <a:t> </a:t>
            </a:r>
            <a:r>
              <a:rPr sz="1100" spc="-40" dirty="0">
                <a:cs typeface="Tahoma"/>
              </a:rPr>
              <a:t>alternative</a:t>
            </a:r>
            <a:r>
              <a:rPr sz="1100" spc="10" dirty="0">
                <a:cs typeface="Tahoma"/>
              </a:rPr>
              <a:t> </a:t>
            </a:r>
            <a:r>
              <a:rPr sz="1100" spc="-80" dirty="0">
                <a:cs typeface="Tahoma"/>
              </a:rPr>
              <a:t>way:</a:t>
            </a:r>
            <a:endParaRPr sz="1100" dirty="0">
              <a:cs typeface="Tahoma"/>
            </a:endParaRPr>
          </a:p>
          <a:p>
            <a:pPr marL="462915" marR="498475" lvl="1" indent="-168275">
              <a:lnSpc>
                <a:spcPct val="100000"/>
              </a:lnSpc>
              <a:spcBef>
                <a:spcPts val="475"/>
              </a:spcBef>
              <a:buClr>
                <a:srgbClr val="3333B2"/>
              </a:buClr>
              <a:buAutoNum type="arabicPeriod"/>
              <a:tabLst>
                <a:tab pos="463550" algn="l"/>
              </a:tabLst>
            </a:pPr>
            <a:r>
              <a:rPr sz="1000" spc="-25" dirty="0">
                <a:cs typeface="Tahoma"/>
              </a:rPr>
              <a:t>Construct</a:t>
            </a:r>
            <a:r>
              <a:rPr sz="1000" spc="25" dirty="0">
                <a:cs typeface="Tahoma"/>
              </a:rPr>
              <a:t> </a:t>
            </a:r>
            <a:r>
              <a:rPr sz="1000" spc="-25" dirty="0">
                <a:cs typeface="Tahoma"/>
              </a:rPr>
              <a:t>minimal</a:t>
            </a:r>
            <a:r>
              <a:rPr sz="1000" spc="20" dirty="0">
                <a:cs typeface="Tahoma"/>
              </a:rPr>
              <a:t> </a:t>
            </a:r>
            <a:r>
              <a:rPr sz="1000" spc="-45" dirty="0">
                <a:cs typeface="Tahoma"/>
              </a:rPr>
              <a:t>spanning</a:t>
            </a:r>
            <a:r>
              <a:rPr sz="1000" spc="20" dirty="0">
                <a:cs typeface="Tahoma"/>
              </a:rPr>
              <a:t> </a:t>
            </a:r>
            <a:r>
              <a:rPr sz="1000" spc="-50" dirty="0">
                <a:cs typeface="Tahoma"/>
              </a:rPr>
              <a:t>trees</a:t>
            </a:r>
            <a:r>
              <a:rPr sz="1000" spc="25" dirty="0">
                <a:cs typeface="Tahoma"/>
              </a:rPr>
              <a:t> </a:t>
            </a:r>
            <a:r>
              <a:rPr sz="1000" spc="-30" dirty="0">
                <a:cs typeface="Tahoma"/>
              </a:rPr>
              <a:t>of</a:t>
            </a:r>
            <a:r>
              <a:rPr sz="1000" spc="25" dirty="0">
                <a:cs typeface="Tahoma"/>
              </a:rPr>
              <a:t> </a:t>
            </a:r>
            <a:r>
              <a:rPr sz="1000" spc="-35" dirty="0">
                <a:cs typeface="Tahoma"/>
              </a:rPr>
              <a:t>pooled</a:t>
            </a:r>
            <a:r>
              <a:rPr sz="1000" spc="20" dirty="0">
                <a:cs typeface="Tahoma"/>
              </a:rPr>
              <a:t> </a:t>
            </a:r>
            <a:r>
              <a:rPr sz="1000" spc="-35" dirty="0">
                <a:cs typeface="Tahoma"/>
              </a:rPr>
              <a:t>univariate </a:t>
            </a:r>
            <a:r>
              <a:rPr sz="1000" spc="-295" dirty="0">
                <a:cs typeface="Tahoma"/>
              </a:rPr>
              <a:t> </a:t>
            </a:r>
            <a:r>
              <a:rPr sz="1000" spc="-40" dirty="0">
                <a:cs typeface="Tahoma"/>
              </a:rPr>
              <a:t>observations</a:t>
            </a:r>
            <a:endParaRPr sz="1000" dirty="0">
              <a:cs typeface="Tahoma"/>
            </a:endParaRPr>
          </a:p>
          <a:p>
            <a:pPr marL="462915" marR="128905" lvl="1" indent="-168275">
              <a:lnSpc>
                <a:spcPts val="1200"/>
              </a:lnSpc>
              <a:spcBef>
                <a:spcPts val="30"/>
              </a:spcBef>
              <a:buClr>
                <a:srgbClr val="3333B2"/>
              </a:buClr>
              <a:buAutoNum type="arabicPeriod"/>
              <a:tabLst>
                <a:tab pos="463550" algn="l"/>
              </a:tabLst>
            </a:pPr>
            <a:r>
              <a:rPr sz="1000" spc="-55" dirty="0">
                <a:cs typeface="Tahoma"/>
              </a:rPr>
              <a:t>Remove</a:t>
            </a:r>
            <a:r>
              <a:rPr sz="1000" spc="20" dirty="0">
                <a:cs typeface="Tahoma"/>
              </a:rPr>
              <a:t> </a:t>
            </a:r>
            <a:r>
              <a:rPr sz="1000" spc="-15" dirty="0">
                <a:cs typeface="Tahoma"/>
              </a:rPr>
              <a:t>all</a:t>
            </a:r>
            <a:r>
              <a:rPr sz="1000" spc="15" dirty="0">
                <a:cs typeface="Tahoma"/>
              </a:rPr>
              <a:t> </a:t>
            </a:r>
            <a:r>
              <a:rPr sz="1000" spc="-65" dirty="0">
                <a:cs typeface="Tahoma"/>
              </a:rPr>
              <a:t>edges</a:t>
            </a:r>
            <a:r>
              <a:rPr sz="1000" spc="20" dirty="0">
                <a:cs typeface="Tahoma"/>
              </a:rPr>
              <a:t> </a:t>
            </a:r>
            <a:r>
              <a:rPr sz="1000" spc="-40" dirty="0">
                <a:cs typeface="Tahoma"/>
              </a:rPr>
              <a:t>for</a:t>
            </a:r>
            <a:r>
              <a:rPr sz="1000" spc="20" dirty="0">
                <a:cs typeface="Tahoma"/>
              </a:rPr>
              <a:t> </a:t>
            </a:r>
            <a:r>
              <a:rPr sz="1000" spc="-35" dirty="0">
                <a:cs typeface="Tahoma"/>
              </a:rPr>
              <a:t>which</a:t>
            </a:r>
            <a:r>
              <a:rPr sz="1000" spc="15" dirty="0">
                <a:cs typeface="Tahoma"/>
              </a:rPr>
              <a:t> </a:t>
            </a:r>
            <a:r>
              <a:rPr sz="1000" spc="-35" dirty="0">
                <a:cs typeface="Tahoma"/>
              </a:rPr>
              <a:t>the</a:t>
            </a:r>
            <a:r>
              <a:rPr sz="1000" spc="20" dirty="0">
                <a:cs typeface="Tahoma"/>
              </a:rPr>
              <a:t> </a:t>
            </a:r>
            <a:r>
              <a:rPr sz="1000" spc="-40" dirty="0">
                <a:cs typeface="Tahoma"/>
              </a:rPr>
              <a:t>defining</a:t>
            </a:r>
            <a:r>
              <a:rPr sz="1000" spc="15" dirty="0">
                <a:cs typeface="Tahoma"/>
              </a:rPr>
              <a:t> </a:t>
            </a:r>
            <a:r>
              <a:rPr sz="1000" spc="-55" dirty="0">
                <a:cs typeface="Tahoma"/>
              </a:rPr>
              <a:t>nodes</a:t>
            </a:r>
            <a:r>
              <a:rPr sz="1000" spc="20" dirty="0">
                <a:cs typeface="Tahoma"/>
              </a:rPr>
              <a:t> </a:t>
            </a:r>
            <a:r>
              <a:rPr sz="1000" spc="-35" dirty="0">
                <a:cs typeface="Tahoma"/>
              </a:rPr>
              <a:t>originate</a:t>
            </a:r>
            <a:r>
              <a:rPr sz="1000" spc="20" dirty="0">
                <a:cs typeface="Tahoma"/>
              </a:rPr>
              <a:t> </a:t>
            </a:r>
            <a:r>
              <a:rPr sz="1000" spc="-40" dirty="0">
                <a:cs typeface="Tahoma"/>
              </a:rPr>
              <a:t>from </a:t>
            </a:r>
            <a:r>
              <a:rPr sz="1000" spc="-300" dirty="0">
                <a:cs typeface="Tahoma"/>
              </a:rPr>
              <a:t> </a:t>
            </a:r>
            <a:r>
              <a:rPr sz="1000" spc="-40" dirty="0">
                <a:cs typeface="Tahoma"/>
              </a:rPr>
              <a:t>different</a:t>
            </a:r>
            <a:r>
              <a:rPr sz="1000" spc="10" dirty="0">
                <a:cs typeface="Tahoma"/>
              </a:rPr>
              <a:t> </a:t>
            </a:r>
            <a:r>
              <a:rPr sz="1000" spc="-50" dirty="0">
                <a:cs typeface="Tahoma"/>
              </a:rPr>
              <a:t>samples</a:t>
            </a:r>
            <a:endParaRPr sz="1000" dirty="0">
              <a:cs typeface="Tahoma"/>
            </a:endParaRPr>
          </a:p>
          <a:p>
            <a:pPr marL="462915" lvl="1" indent="-168275">
              <a:lnSpc>
                <a:spcPts val="1150"/>
              </a:lnSpc>
              <a:buClr>
                <a:srgbClr val="3333B2"/>
              </a:buClr>
              <a:buAutoNum type="arabicPeriod"/>
              <a:tabLst>
                <a:tab pos="463550" algn="l"/>
              </a:tabLst>
            </a:pPr>
            <a:r>
              <a:rPr sz="1000" spc="-40" dirty="0">
                <a:cs typeface="Tahoma"/>
              </a:rPr>
              <a:t>Define</a:t>
            </a:r>
            <a:r>
              <a:rPr sz="1000" spc="20" dirty="0">
                <a:cs typeface="Tahoma"/>
              </a:rPr>
              <a:t> </a:t>
            </a:r>
            <a:r>
              <a:rPr sz="1000" spc="-45" dirty="0">
                <a:cs typeface="Tahoma"/>
              </a:rPr>
              <a:t>the</a:t>
            </a:r>
            <a:r>
              <a:rPr sz="1000" spc="15" dirty="0">
                <a:cs typeface="Tahoma"/>
              </a:rPr>
              <a:t> </a:t>
            </a:r>
            <a:r>
              <a:rPr sz="1000" spc="-35" dirty="0">
                <a:cs typeface="Tahoma"/>
              </a:rPr>
              <a:t>test</a:t>
            </a:r>
            <a:r>
              <a:rPr sz="1000" spc="15" dirty="0">
                <a:cs typeface="Tahoma"/>
              </a:rPr>
              <a:t> </a:t>
            </a:r>
            <a:r>
              <a:rPr sz="1000" spc="-25" dirty="0">
                <a:cs typeface="Tahoma"/>
              </a:rPr>
              <a:t>statistics</a:t>
            </a:r>
            <a:r>
              <a:rPr sz="1000" spc="20" dirty="0">
                <a:cs typeface="Tahoma"/>
              </a:rPr>
              <a:t> </a:t>
            </a:r>
            <a:r>
              <a:rPr sz="1000" spc="-70" dirty="0">
                <a:cs typeface="Tahoma"/>
              </a:rPr>
              <a:t>as</a:t>
            </a:r>
            <a:r>
              <a:rPr sz="1000" spc="20" dirty="0">
                <a:cs typeface="Tahoma"/>
              </a:rPr>
              <a:t> </a:t>
            </a:r>
            <a:r>
              <a:rPr sz="1000" spc="-45" dirty="0">
                <a:cs typeface="Tahoma"/>
              </a:rPr>
              <a:t>the</a:t>
            </a:r>
            <a:r>
              <a:rPr sz="1000" spc="15" dirty="0">
                <a:cs typeface="Tahoma"/>
              </a:rPr>
              <a:t> </a:t>
            </a:r>
            <a:r>
              <a:rPr sz="1000" spc="-55" dirty="0">
                <a:cs typeface="Tahoma"/>
              </a:rPr>
              <a:t>number</a:t>
            </a:r>
            <a:r>
              <a:rPr sz="1000" spc="15" dirty="0">
                <a:cs typeface="Tahoma"/>
              </a:rPr>
              <a:t> </a:t>
            </a:r>
            <a:r>
              <a:rPr sz="1000" spc="-40" dirty="0">
                <a:cs typeface="Tahoma"/>
              </a:rPr>
              <a:t>of</a:t>
            </a:r>
            <a:r>
              <a:rPr sz="1000" spc="15" dirty="0">
                <a:cs typeface="Tahoma"/>
              </a:rPr>
              <a:t> </a:t>
            </a:r>
            <a:r>
              <a:rPr sz="1000" spc="-35" dirty="0">
                <a:cs typeface="Tahoma"/>
              </a:rPr>
              <a:t>disjoint</a:t>
            </a:r>
            <a:r>
              <a:rPr sz="1000" spc="20" dirty="0">
                <a:cs typeface="Tahoma"/>
              </a:rPr>
              <a:t> </a:t>
            </a:r>
            <a:r>
              <a:rPr sz="1000" spc="-55" dirty="0">
                <a:cs typeface="Tahoma"/>
              </a:rPr>
              <a:t>subtrees</a:t>
            </a:r>
            <a:r>
              <a:rPr sz="1000" spc="15" dirty="0">
                <a:cs typeface="Tahoma"/>
              </a:rPr>
              <a:t> </a:t>
            </a:r>
            <a:r>
              <a:rPr sz="1000" spc="-20" dirty="0">
                <a:cs typeface="Tahoma"/>
              </a:rPr>
              <a:t>that</a:t>
            </a:r>
            <a:endParaRPr sz="1000" dirty="0">
              <a:cs typeface="Tahoma"/>
            </a:endParaRPr>
          </a:p>
          <a:p>
            <a:pPr marL="462915">
              <a:lnSpc>
                <a:spcPts val="1200"/>
              </a:lnSpc>
            </a:pPr>
            <a:r>
              <a:rPr sz="1000" spc="-35" dirty="0">
                <a:cs typeface="Tahoma"/>
              </a:rPr>
              <a:t>result</a:t>
            </a:r>
            <a:endParaRPr sz="1000" dirty="0">
              <a:cs typeface="Tahoma"/>
            </a:endParaRPr>
          </a:p>
          <a:p>
            <a:pPr marL="208915" marR="30480" indent="-171450">
              <a:lnSpc>
                <a:spcPct val="102600"/>
              </a:lnSpc>
              <a:spcBef>
                <a:spcPts val="520"/>
              </a:spcBef>
              <a:buClr>
                <a:srgbClr val="3333B2"/>
              </a:buClr>
              <a:buSzPct val="72727"/>
              <a:buFont typeface="Wingdings" panose="05000000000000000000" pitchFamily="2" charset="2"/>
              <a:buChar char="q"/>
              <a:tabLst>
                <a:tab pos="186690" algn="l"/>
              </a:tabLst>
            </a:pPr>
            <a:r>
              <a:rPr sz="1100" spc="-35" dirty="0">
                <a:cs typeface="Tahoma"/>
              </a:rPr>
              <a:t>For</a:t>
            </a:r>
            <a:r>
              <a:rPr sz="1100" spc="15" dirty="0">
                <a:cs typeface="Tahoma"/>
              </a:rPr>
              <a:t> </a:t>
            </a:r>
            <a:r>
              <a:rPr sz="1100" spc="-30" dirty="0">
                <a:cs typeface="Tahoma"/>
              </a:rPr>
              <a:t>multivariate</a:t>
            </a:r>
            <a:r>
              <a:rPr sz="1100" spc="15" dirty="0">
                <a:cs typeface="Tahoma"/>
              </a:rPr>
              <a:t> </a:t>
            </a:r>
            <a:r>
              <a:rPr sz="1100" spc="-55" dirty="0">
                <a:cs typeface="Tahoma"/>
              </a:rPr>
              <a:t>samples,</a:t>
            </a:r>
            <a:r>
              <a:rPr sz="1100" spc="25" dirty="0">
                <a:cs typeface="Tahoma"/>
              </a:rPr>
              <a:t> </a:t>
            </a:r>
            <a:r>
              <a:rPr sz="1100" spc="-35" dirty="0">
                <a:cs typeface="Tahoma"/>
              </a:rPr>
              <a:t>just</a:t>
            </a:r>
            <a:r>
              <a:rPr sz="1100" spc="20" dirty="0">
                <a:cs typeface="Tahoma"/>
              </a:rPr>
              <a:t> </a:t>
            </a:r>
            <a:r>
              <a:rPr sz="1100" spc="-30" dirty="0">
                <a:cs typeface="Tahoma"/>
              </a:rPr>
              <a:t>construct</a:t>
            </a:r>
            <a:r>
              <a:rPr sz="1100" spc="20" dirty="0">
                <a:cs typeface="Tahoma"/>
              </a:rPr>
              <a:t> </a:t>
            </a:r>
            <a:r>
              <a:rPr sz="1100" spc="-30" dirty="0">
                <a:cs typeface="Tahoma"/>
              </a:rPr>
              <a:t>minimal</a:t>
            </a:r>
            <a:r>
              <a:rPr sz="1100" spc="20" dirty="0">
                <a:cs typeface="Tahoma"/>
              </a:rPr>
              <a:t> </a:t>
            </a:r>
            <a:r>
              <a:rPr sz="1100" spc="-55" dirty="0">
                <a:cs typeface="Tahoma"/>
              </a:rPr>
              <a:t>spanning</a:t>
            </a:r>
            <a:r>
              <a:rPr sz="1100" spc="15" dirty="0">
                <a:cs typeface="Tahoma"/>
              </a:rPr>
              <a:t> </a:t>
            </a:r>
            <a:r>
              <a:rPr sz="1100" spc="-50" dirty="0">
                <a:cs typeface="Tahoma"/>
              </a:rPr>
              <a:t>tree </a:t>
            </a:r>
            <a:r>
              <a:rPr sz="1100" spc="-325" dirty="0">
                <a:cs typeface="Tahoma"/>
              </a:rPr>
              <a:t> </a:t>
            </a:r>
            <a:r>
              <a:rPr sz="1100" spc="-25" dirty="0">
                <a:cs typeface="Tahoma"/>
              </a:rPr>
              <a:t>in</a:t>
            </a:r>
            <a:r>
              <a:rPr sz="1100" spc="10" dirty="0">
                <a:cs typeface="Tahoma"/>
              </a:rPr>
              <a:t> </a:t>
            </a:r>
            <a:r>
              <a:rPr sz="1100" spc="-50" dirty="0">
                <a:cs typeface="Tahoma"/>
              </a:rPr>
              <a:t>step</a:t>
            </a:r>
            <a:r>
              <a:rPr sz="1100" spc="20" dirty="0">
                <a:cs typeface="Tahoma"/>
              </a:rPr>
              <a:t> </a:t>
            </a:r>
            <a:r>
              <a:rPr sz="1100" spc="-55" dirty="0">
                <a:cs typeface="Tahoma"/>
              </a:rPr>
              <a:t>1</a:t>
            </a:r>
            <a:r>
              <a:rPr sz="1100" spc="15" dirty="0">
                <a:cs typeface="Tahoma"/>
              </a:rPr>
              <a:t> </a:t>
            </a:r>
            <a:r>
              <a:rPr sz="1100" spc="-45" dirty="0">
                <a:cs typeface="Tahoma"/>
              </a:rPr>
              <a:t>from</a:t>
            </a:r>
            <a:r>
              <a:rPr sz="1100" spc="15" dirty="0">
                <a:cs typeface="Tahoma"/>
              </a:rPr>
              <a:t> </a:t>
            </a:r>
            <a:r>
              <a:rPr sz="1100" spc="-30" dirty="0">
                <a:cs typeface="Tahoma"/>
              </a:rPr>
              <a:t>multivariate</a:t>
            </a:r>
            <a:r>
              <a:rPr sz="1100" spc="15" dirty="0">
                <a:cs typeface="Tahoma"/>
              </a:rPr>
              <a:t> </a:t>
            </a:r>
            <a:r>
              <a:rPr sz="1100" spc="-45" dirty="0">
                <a:cs typeface="Tahoma"/>
              </a:rPr>
              <a:t>observations</a:t>
            </a:r>
            <a:endParaRPr sz="1100" dirty="0">
              <a:cs typeface="Tahoma"/>
            </a:endParaRPr>
          </a:p>
        </p:txBody>
      </p:sp>
    </p:spTree>
    <p:extLst>
      <p:ext uri="{BB962C8B-B14F-4D97-AF65-F5344CB8AC3E}">
        <p14:creationId xmlns:p14="http://schemas.microsoft.com/office/powerpoint/2010/main" val="1155390259"/>
      </p:ext>
    </p:extLst>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391410" cy="232756"/>
          </a:xfrm>
          <a:prstGeom prst="rect">
            <a:avLst/>
          </a:prstGeom>
        </p:spPr>
        <p:txBody>
          <a:bodyPr vert="horz" wrap="square" lIns="0" tIns="17145" rIns="0" bIns="0" rtlCol="0">
            <a:spAutoFit/>
          </a:bodyPr>
          <a:lstStyle/>
          <a:p>
            <a:pPr marL="12700">
              <a:lnSpc>
                <a:spcPct val="100000"/>
              </a:lnSpc>
              <a:spcBef>
                <a:spcPts val="135"/>
              </a:spcBef>
            </a:pPr>
            <a:r>
              <a:rPr lang="en-IN" spc="-50" dirty="0"/>
              <a:t>Example</a:t>
            </a:r>
            <a:endParaRPr spc="-50" dirty="0"/>
          </a:p>
        </p:txBody>
      </p:sp>
      <p:sp>
        <p:nvSpPr>
          <p:cNvPr id="3" name="object 3"/>
          <p:cNvSpPr txBox="1"/>
          <p:nvPr/>
        </p:nvSpPr>
        <p:spPr>
          <a:xfrm>
            <a:off x="450989" y="733055"/>
            <a:ext cx="3834765" cy="349455"/>
          </a:xfrm>
          <a:prstGeom prst="rect">
            <a:avLst/>
          </a:prstGeom>
        </p:spPr>
        <p:txBody>
          <a:bodyPr vert="horz" wrap="square" lIns="0" tIns="6985" rIns="0" bIns="0" rtlCol="0">
            <a:spAutoFit/>
          </a:bodyPr>
          <a:lstStyle/>
          <a:p>
            <a:pPr marL="37465" marR="191770">
              <a:lnSpc>
                <a:spcPct val="102600"/>
              </a:lnSpc>
              <a:spcBef>
                <a:spcPts val="55"/>
              </a:spcBef>
              <a:buClr>
                <a:srgbClr val="3333B2"/>
              </a:buClr>
              <a:buSzPct val="72727"/>
              <a:tabLst>
                <a:tab pos="186690" algn="l"/>
              </a:tabLst>
            </a:pPr>
            <a:r>
              <a:rPr lang="en-IN" sz="1100" dirty="0">
                <a:cs typeface="Tahoma"/>
              </a:rPr>
              <a:t>The data shown in Figure are two samples of 25 points each drawn from a standard bivariate normal distribution</a:t>
            </a:r>
            <a:endParaRPr sz="1100" dirty="0">
              <a:cs typeface="Tahoma"/>
            </a:endParaRPr>
          </a:p>
        </p:txBody>
      </p:sp>
      <p:pic>
        <p:nvPicPr>
          <p:cNvPr id="5" name="Picture 4">
            <a:extLst>
              <a:ext uri="{FF2B5EF4-FFF2-40B4-BE49-F238E27FC236}">
                <a16:creationId xmlns:a16="http://schemas.microsoft.com/office/drawing/2014/main" id="{33B795E4-5A16-4B70-864E-A84D799880AA}"/>
              </a:ext>
            </a:extLst>
          </p:cNvPr>
          <p:cNvPicPr>
            <a:picLocks noChangeAspect="1"/>
          </p:cNvPicPr>
          <p:nvPr/>
        </p:nvPicPr>
        <p:blipFill>
          <a:blip r:embed="rId2"/>
          <a:stretch>
            <a:fillRect/>
          </a:stretch>
        </p:blipFill>
        <p:spPr>
          <a:xfrm>
            <a:off x="933450" y="1196975"/>
            <a:ext cx="2409696" cy="1911720"/>
          </a:xfrm>
          <a:prstGeom prst="rect">
            <a:avLst/>
          </a:prstGeom>
        </p:spPr>
      </p:pic>
    </p:spTree>
    <p:extLst>
      <p:ext uri="{BB962C8B-B14F-4D97-AF65-F5344CB8AC3E}">
        <p14:creationId xmlns:p14="http://schemas.microsoft.com/office/powerpoint/2010/main" val="2692013301"/>
      </p:ext>
    </p:extLst>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391410" cy="232756"/>
          </a:xfrm>
          <a:prstGeom prst="rect">
            <a:avLst/>
          </a:prstGeom>
        </p:spPr>
        <p:txBody>
          <a:bodyPr vert="horz" wrap="square" lIns="0" tIns="17145" rIns="0" bIns="0" rtlCol="0">
            <a:spAutoFit/>
          </a:bodyPr>
          <a:lstStyle/>
          <a:p>
            <a:pPr marL="12700">
              <a:lnSpc>
                <a:spcPct val="100000"/>
              </a:lnSpc>
              <a:spcBef>
                <a:spcPts val="135"/>
              </a:spcBef>
            </a:pPr>
            <a:r>
              <a:rPr lang="en-IN" spc="-50" dirty="0"/>
              <a:t>Example</a:t>
            </a:r>
            <a:endParaRPr spc="-50" dirty="0"/>
          </a:p>
        </p:txBody>
      </p:sp>
      <p:sp>
        <p:nvSpPr>
          <p:cNvPr id="3" name="object 3"/>
          <p:cNvSpPr txBox="1"/>
          <p:nvPr/>
        </p:nvSpPr>
        <p:spPr>
          <a:xfrm>
            <a:off x="450989" y="733055"/>
            <a:ext cx="3834765" cy="175113"/>
          </a:xfrm>
          <a:prstGeom prst="rect">
            <a:avLst/>
          </a:prstGeom>
        </p:spPr>
        <p:txBody>
          <a:bodyPr vert="horz" wrap="square" lIns="0" tIns="6985" rIns="0" bIns="0" rtlCol="0">
            <a:spAutoFit/>
          </a:bodyPr>
          <a:lstStyle/>
          <a:p>
            <a:pPr marL="37465" marR="191770">
              <a:lnSpc>
                <a:spcPct val="102600"/>
              </a:lnSpc>
              <a:spcBef>
                <a:spcPts val="55"/>
              </a:spcBef>
              <a:buClr>
                <a:srgbClr val="3333B2"/>
              </a:buClr>
              <a:buSzPct val="72727"/>
              <a:tabLst>
                <a:tab pos="186690" algn="l"/>
              </a:tabLst>
            </a:pPr>
            <a:r>
              <a:rPr lang="en-IN" sz="1100" dirty="0">
                <a:cs typeface="Tahoma"/>
              </a:rPr>
              <a:t>Superimpose the MST of pooled samples</a:t>
            </a:r>
            <a:endParaRPr sz="1100" dirty="0">
              <a:cs typeface="Tahoma"/>
            </a:endParaRPr>
          </a:p>
        </p:txBody>
      </p:sp>
      <p:pic>
        <p:nvPicPr>
          <p:cNvPr id="5" name="Picture 4">
            <a:extLst>
              <a:ext uri="{FF2B5EF4-FFF2-40B4-BE49-F238E27FC236}">
                <a16:creationId xmlns:a16="http://schemas.microsoft.com/office/drawing/2014/main" id="{F533EE05-4E9A-4F96-8BAE-23E602C1D6DA}"/>
              </a:ext>
            </a:extLst>
          </p:cNvPr>
          <p:cNvPicPr>
            <a:picLocks noChangeAspect="1"/>
          </p:cNvPicPr>
          <p:nvPr/>
        </p:nvPicPr>
        <p:blipFill>
          <a:blip r:embed="rId2"/>
          <a:stretch>
            <a:fillRect/>
          </a:stretch>
        </p:blipFill>
        <p:spPr>
          <a:xfrm>
            <a:off x="933450" y="1044575"/>
            <a:ext cx="2493241" cy="1958975"/>
          </a:xfrm>
          <a:prstGeom prst="rect">
            <a:avLst/>
          </a:prstGeom>
        </p:spPr>
      </p:pic>
    </p:spTree>
    <p:extLst>
      <p:ext uri="{BB962C8B-B14F-4D97-AF65-F5344CB8AC3E}">
        <p14:creationId xmlns:p14="http://schemas.microsoft.com/office/powerpoint/2010/main" val="2223923607"/>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3C71-C6C3-4508-AB51-E21E5E2A0722}"/>
              </a:ext>
            </a:extLst>
          </p:cNvPr>
          <p:cNvSpPr>
            <a:spLocks noGrp="1"/>
          </p:cNvSpPr>
          <p:nvPr>
            <p:ph type="title"/>
          </p:nvPr>
        </p:nvSpPr>
        <p:spPr>
          <a:xfrm>
            <a:off x="171450" y="130175"/>
            <a:ext cx="3631238" cy="215444"/>
          </a:xfrm>
        </p:spPr>
        <p:txBody>
          <a:bodyPr/>
          <a:lstStyle/>
          <a:p>
            <a:r>
              <a:rPr lang="en-IN" dirty="0"/>
              <a:t>Why are non-parametric tests relevant</a:t>
            </a:r>
          </a:p>
        </p:txBody>
      </p:sp>
      <p:sp>
        <p:nvSpPr>
          <p:cNvPr id="3" name="Content Placeholder 2">
            <a:extLst>
              <a:ext uri="{FF2B5EF4-FFF2-40B4-BE49-F238E27FC236}">
                <a16:creationId xmlns:a16="http://schemas.microsoft.com/office/drawing/2014/main" id="{11224562-680F-4D33-A496-6FC82E6F6E85}"/>
              </a:ext>
            </a:extLst>
          </p:cNvPr>
          <p:cNvSpPr>
            <a:spLocks noGrp="1"/>
          </p:cNvSpPr>
          <p:nvPr>
            <p:ph idx="1"/>
          </p:nvPr>
        </p:nvSpPr>
        <p:spPr>
          <a:xfrm>
            <a:off x="323850" y="815975"/>
            <a:ext cx="3856267" cy="1789703"/>
          </a:xfrm>
        </p:spPr>
        <p:txBody>
          <a:bodyPr>
            <a:noAutofit/>
          </a:bodyPr>
          <a:lstStyle/>
          <a:p>
            <a:pPr marL="171450" indent="-171450">
              <a:buFont typeface="Wingdings" panose="05000000000000000000" pitchFamily="2" charset="2"/>
              <a:buChar char="q"/>
            </a:pPr>
            <a:r>
              <a:rPr lang="en-IN" sz="1000" dirty="0">
                <a:latin typeface="+mn-lt"/>
              </a:rPr>
              <a:t>The assumptions made by Parametric methods are not always appropriate assumptions for Real world data.</a:t>
            </a:r>
          </a:p>
          <a:p>
            <a:pPr marL="171450" indent="-171450">
              <a:buFont typeface="Wingdings" panose="05000000000000000000" pitchFamily="2" charset="2"/>
              <a:buChar char="q"/>
            </a:pPr>
            <a:r>
              <a:rPr lang="en-IN" sz="1000" dirty="0">
                <a:latin typeface="+mn-lt"/>
              </a:rPr>
              <a:t>In addition, Parametric Methods require quantitative data. However Data may also be ordinal or categorical :</a:t>
            </a:r>
          </a:p>
          <a:p>
            <a:pPr marL="171450" indent="-171450">
              <a:buFont typeface="Wingdings" panose="05000000000000000000" pitchFamily="2" charset="2"/>
              <a:buChar char="q"/>
            </a:pPr>
            <a:r>
              <a:rPr lang="en-IN" sz="1000" dirty="0">
                <a:latin typeface="+mn-lt"/>
              </a:rPr>
              <a:t>The marks of students may be available only as grades A/A-/B/B-/ etc, but not as marks</a:t>
            </a:r>
          </a:p>
          <a:p>
            <a:pPr marL="171450" indent="-171450">
              <a:buFont typeface="Wingdings" panose="05000000000000000000" pitchFamily="2" charset="2"/>
              <a:buChar char="q"/>
            </a:pPr>
            <a:r>
              <a:rPr lang="en-IN" sz="1000" dirty="0">
                <a:latin typeface="+mn-lt"/>
              </a:rPr>
              <a:t>We may know the ranking between the marks of the students so we know who ranked highest, who ranked second highest and so on, but we do not know the exact marks for each student</a:t>
            </a:r>
          </a:p>
          <a:p>
            <a:pPr marL="171450" indent="-171450">
              <a:buFont typeface="Wingdings" panose="05000000000000000000" pitchFamily="2" charset="2"/>
              <a:buChar char="q"/>
            </a:pPr>
            <a:r>
              <a:rPr lang="en-IN" sz="1000" dirty="0">
                <a:latin typeface="+mn-lt"/>
              </a:rPr>
              <a:t>Population Size can be too small to reliably make the Normality Assumption.</a:t>
            </a:r>
          </a:p>
          <a:p>
            <a:pPr marL="171450" indent="-171450">
              <a:buFont typeface="Wingdings" panose="05000000000000000000" pitchFamily="2" charset="2"/>
              <a:buChar char="q"/>
            </a:pPr>
            <a:endParaRPr lang="en-IN" sz="1000" dirty="0">
              <a:latin typeface="+mn-lt"/>
            </a:endParaRPr>
          </a:p>
        </p:txBody>
      </p:sp>
    </p:spTree>
    <p:extLst>
      <p:ext uri="{BB962C8B-B14F-4D97-AF65-F5344CB8AC3E}">
        <p14:creationId xmlns:p14="http://schemas.microsoft.com/office/powerpoint/2010/main" val="6875677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391410" cy="232756"/>
          </a:xfrm>
          <a:prstGeom prst="rect">
            <a:avLst/>
          </a:prstGeom>
        </p:spPr>
        <p:txBody>
          <a:bodyPr vert="horz" wrap="square" lIns="0" tIns="17145" rIns="0" bIns="0" rtlCol="0">
            <a:spAutoFit/>
          </a:bodyPr>
          <a:lstStyle/>
          <a:p>
            <a:pPr marL="12700">
              <a:lnSpc>
                <a:spcPct val="100000"/>
              </a:lnSpc>
              <a:spcBef>
                <a:spcPts val="135"/>
              </a:spcBef>
            </a:pPr>
            <a:r>
              <a:rPr lang="en-IN" spc="-50" dirty="0"/>
              <a:t>Example</a:t>
            </a:r>
            <a:endParaRPr spc="-50" dirty="0"/>
          </a:p>
        </p:txBody>
      </p:sp>
      <p:sp>
        <p:nvSpPr>
          <p:cNvPr id="3" name="object 3"/>
          <p:cNvSpPr txBox="1"/>
          <p:nvPr/>
        </p:nvSpPr>
        <p:spPr>
          <a:xfrm>
            <a:off x="450989" y="733055"/>
            <a:ext cx="3834765" cy="175113"/>
          </a:xfrm>
          <a:prstGeom prst="rect">
            <a:avLst/>
          </a:prstGeom>
        </p:spPr>
        <p:txBody>
          <a:bodyPr vert="horz" wrap="square" lIns="0" tIns="6985" rIns="0" bIns="0" rtlCol="0">
            <a:spAutoFit/>
          </a:bodyPr>
          <a:lstStyle/>
          <a:p>
            <a:pPr marL="37465" marR="191770">
              <a:lnSpc>
                <a:spcPct val="102600"/>
              </a:lnSpc>
              <a:spcBef>
                <a:spcPts val="55"/>
              </a:spcBef>
              <a:buClr>
                <a:srgbClr val="3333B2"/>
              </a:buClr>
              <a:buSzPct val="72727"/>
              <a:tabLst>
                <a:tab pos="186690" algn="l"/>
              </a:tabLst>
            </a:pPr>
            <a:r>
              <a:rPr lang="en-IN" sz="1100" dirty="0">
                <a:cs typeface="Tahoma"/>
              </a:rPr>
              <a:t>Delete the edges linking nodes from different samples</a:t>
            </a:r>
            <a:endParaRPr sz="1100" dirty="0">
              <a:cs typeface="Tahoma"/>
            </a:endParaRPr>
          </a:p>
        </p:txBody>
      </p:sp>
      <p:pic>
        <p:nvPicPr>
          <p:cNvPr id="5" name="Picture 4">
            <a:extLst>
              <a:ext uri="{FF2B5EF4-FFF2-40B4-BE49-F238E27FC236}">
                <a16:creationId xmlns:a16="http://schemas.microsoft.com/office/drawing/2014/main" id="{A1D9E424-5F71-4958-BDB4-65699509344F}"/>
              </a:ext>
            </a:extLst>
          </p:cNvPr>
          <p:cNvPicPr>
            <a:picLocks noChangeAspect="1"/>
          </p:cNvPicPr>
          <p:nvPr/>
        </p:nvPicPr>
        <p:blipFill>
          <a:blip r:embed="rId2"/>
          <a:stretch>
            <a:fillRect/>
          </a:stretch>
        </p:blipFill>
        <p:spPr>
          <a:xfrm>
            <a:off x="781050" y="1044575"/>
            <a:ext cx="2660935" cy="1994583"/>
          </a:xfrm>
          <a:prstGeom prst="rect">
            <a:avLst/>
          </a:prstGeom>
        </p:spPr>
      </p:pic>
    </p:spTree>
    <p:extLst>
      <p:ext uri="{BB962C8B-B14F-4D97-AF65-F5344CB8AC3E}">
        <p14:creationId xmlns:p14="http://schemas.microsoft.com/office/powerpoint/2010/main" val="1115223066"/>
      </p:ext>
    </p:extLst>
  </p:cSld>
  <p:clrMapOvr>
    <a:masterClrMapping/>
  </p:clrMapOvr>
  <p:transition>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2391410" cy="232756"/>
          </a:xfrm>
          <a:prstGeom prst="rect">
            <a:avLst/>
          </a:prstGeom>
        </p:spPr>
        <p:txBody>
          <a:bodyPr vert="horz" wrap="square" lIns="0" tIns="17145" rIns="0" bIns="0" rtlCol="0">
            <a:spAutoFit/>
          </a:bodyPr>
          <a:lstStyle/>
          <a:p>
            <a:pPr marL="12700">
              <a:lnSpc>
                <a:spcPct val="100000"/>
              </a:lnSpc>
              <a:spcBef>
                <a:spcPts val="135"/>
              </a:spcBef>
            </a:pPr>
            <a:r>
              <a:rPr lang="en-IN" sz="1400" spc="-50" dirty="0">
                <a:solidFill>
                  <a:srgbClr val="3333B2"/>
                </a:solidFill>
                <a:latin typeface="Tahoma"/>
                <a:cs typeface="Tahoma"/>
              </a:rPr>
              <a:t>Example: </a:t>
            </a:r>
            <a:endParaRPr sz="1400" dirty="0">
              <a:latin typeface="Tahoma"/>
              <a:cs typeface="Tahoma"/>
            </a:endParaRPr>
          </a:p>
        </p:txBody>
      </p:sp>
      <p:grpSp>
        <p:nvGrpSpPr>
          <p:cNvPr id="3" name="object 3"/>
          <p:cNvGrpSpPr/>
          <p:nvPr/>
        </p:nvGrpSpPr>
        <p:grpSpPr>
          <a:xfrm>
            <a:off x="389448" y="400354"/>
            <a:ext cx="3425825" cy="2633345"/>
            <a:chOff x="389448" y="400354"/>
            <a:chExt cx="3425825" cy="2633345"/>
          </a:xfrm>
        </p:grpSpPr>
        <p:pic>
          <p:nvPicPr>
            <p:cNvPr id="4" name="object 4"/>
            <p:cNvPicPr/>
            <p:nvPr/>
          </p:nvPicPr>
          <p:blipFill>
            <a:blip r:embed="rId2" cstate="print"/>
            <a:stretch>
              <a:fillRect/>
            </a:stretch>
          </p:blipFill>
          <p:spPr>
            <a:xfrm>
              <a:off x="389448" y="400354"/>
              <a:ext cx="3421399" cy="1325422"/>
            </a:xfrm>
            <a:prstGeom prst="rect">
              <a:avLst/>
            </a:prstGeom>
          </p:spPr>
        </p:pic>
        <p:pic>
          <p:nvPicPr>
            <p:cNvPr id="5" name="object 5"/>
            <p:cNvPicPr/>
            <p:nvPr/>
          </p:nvPicPr>
          <p:blipFill>
            <a:blip r:embed="rId3" cstate="print"/>
            <a:stretch>
              <a:fillRect/>
            </a:stretch>
          </p:blipFill>
          <p:spPr>
            <a:xfrm>
              <a:off x="2103661" y="1716941"/>
              <a:ext cx="1711268" cy="1316328"/>
            </a:xfrm>
            <a:prstGeom prst="rect">
              <a:avLst/>
            </a:prstGeom>
          </p:spPr>
        </p:pic>
      </p:grpSp>
      <p:sp>
        <p:nvSpPr>
          <p:cNvPr id="6" name="object 6"/>
          <p:cNvSpPr txBox="1"/>
          <p:nvPr/>
        </p:nvSpPr>
        <p:spPr>
          <a:xfrm>
            <a:off x="95148" y="3201290"/>
            <a:ext cx="2643556" cy="134652"/>
          </a:xfrm>
          <a:prstGeom prst="rect">
            <a:avLst/>
          </a:prstGeom>
        </p:spPr>
        <p:txBody>
          <a:bodyPr vert="horz" wrap="square" lIns="0" tIns="11430" rIns="0" bIns="0" rtlCol="0">
            <a:spAutoFit/>
          </a:bodyPr>
          <a:lstStyle/>
          <a:p>
            <a:pPr marL="12700">
              <a:lnSpc>
                <a:spcPct val="100000"/>
              </a:lnSpc>
              <a:spcBef>
                <a:spcPts val="90"/>
              </a:spcBef>
            </a:pPr>
            <a:r>
              <a:rPr sz="800" spc="-55" dirty="0">
                <a:latin typeface="Tahoma"/>
                <a:cs typeface="Tahoma"/>
              </a:rPr>
              <a:t>Source:</a:t>
            </a:r>
            <a:r>
              <a:rPr sz="800" spc="125" dirty="0">
                <a:latin typeface="Tahoma"/>
                <a:cs typeface="Tahoma"/>
              </a:rPr>
              <a:t> </a:t>
            </a:r>
            <a:r>
              <a:rPr sz="800" spc="-40" dirty="0">
                <a:latin typeface="Tahoma"/>
                <a:cs typeface="Tahoma"/>
              </a:rPr>
              <a:t>Friedman</a:t>
            </a:r>
            <a:r>
              <a:rPr sz="800" spc="10" dirty="0">
                <a:latin typeface="Tahoma"/>
                <a:cs typeface="Tahoma"/>
              </a:rPr>
              <a:t> </a:t>
            </a:r>
            <a:r>
              <a:rPr sz="800" spc="-55" dirty="0">
                <a:latin typeface="Tahoma"/>
                <a:cs typeface="Tahoma"/>
              </a:rPr>
              <a:t>and</a:t>
            </a:r>
            <a:r>
              <a:rPr sz="800" spc="5" dirty="0">
                <a:latin typeface="Tahoma"/>
                <a:cs typeface="Tahoma"/>
              </a:rPr>
              <a:t> </a:t>
            </a:r>
            <a:r>
              <a:rPr sz="800" spc="-35" dirty="0">
                <a:latin typeface="Tahoma"/>
                <a:cs typeface="Tahoma"/>
              </a:rPr>
              <a:t>Rafsky</a:t>
            </a:r>
            <a:r>
              <a:rPr sz="800" spc="15" dirty="0">
                <a:latin typeface="Tahoma"/>
                <a:cs typeface="Tahoma"/>
              </a:rPr>
              <a:t> </a:t>
            </a:r>
            <a:r>
              <a:rPr sz="800" spc="-45" dirty="0">
                <a:latin typeface="Tahoma"/>
                <a:cs typeface="Tahoma"/>
              </a:rPr>
              <a:t>(1979)</a:t>
            </a:r>
            <a:endParaRPr sz="800" dirty="0">
              <a:latin typeface="Tahoma"/>
              <a:cs typeface="Tahoma"/>
            </a:endParaRPr>
          </a:p>
        </p:txBody>
      </p:sp>
    </p:spTree>
  </p:cSld>
  <p:clrMapOvr>
    <a:masterClrMapping/>
  </p:clrMapOvr>
  <p:transition>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391410" cy="244475"/>
          </a:xfrm>
          <a:prstGeom prst="rect">
            <a:avLst/>
          </a:prstGeom>
        </p:spPr>
        <p:txBody>
          <a:bodyPr vert="horz" wrap="square" lIns="0" tIns="17145" rIns="0" bIns="0" rtlCol="0">
            <a:spAutoFit/>
          </a:bodyPr>
          <a:lstStyle/>
          <a:p>
            <a:pPr marL="12700">
              <a:lnSpc>
                <a:spcPct val="100000"/>
              </a:lnSpc>
              <a:spcBef>
                <a:spcPts val="135"/>
              </a:spcBef>
            </a:pPr>
            <a:r>
              <a:rPr spc="-50" dirty="0"/>
              <a:t>Graph-Based</a:t>
            </a:r>
            <a:r>
              <a:rPr spc="30" dirty="0"/>
              <a:t> </a:t>
            </a:r>
            <a:r>
              <a:rPr spc="-55" dirty="0"/>
              <a:t>Two-Sample</a:t>
            </a:r>
            <a:r>
              <a:rPr spc="30" dirty="0"/>
              <a:t> </a:t>
            </a:r>
            <a:r>
              <a:rPr spc="-50" dirty="0"/>
              <a:t>Tests</a:t>
            </a:r>
          </a:p>
        </p:txBody>
      </p:sp>
      <p:sp>
        <p:nvSpPr>
          <p:cNvPr id="3" name="object 3"/>
          <p:cNvSpPr txBox="1"/>
          <p:nvPr/>
        </p:nvSpPr>
        <p:spPr>
          <a:xfrm>
            <a:off x="450989" y="1041729"/>
            <a:ext cx="3649979" cy="532197"/>
          </a:xfrm>
          <a:prstGeom prst="rect">
            <a:avLst/>
          </a:prstGeom>
        </p:spPr>
        <p:txBody>
          <a:bodyPr vert="horz" wrap="square" lIns="0" tIns="11430" rIns="0" bIns="0" rtlCol="0">
            <a:spAutoFit/>
          </a:bodyPr>
          <a:lstStyle/>
          <a:p>
            <a:pPr marL="208915" indent="-171450">
              <a:lnSpc>
                <a:spcPct val="100000"/>
              </a:lnSpc>
              <a:spcBef>
                <a:spcPts val="90"/>
              </a:spcBef>
              <a:buClr>
                <a:srgbClr val="3333B2"/>
              </a:buClr>
              <a:buSzPct val="72727"/>
              <a:buFont typeface="Wingdings" panose="05000000000000000000" pitchFamily="2" charset="2"/>
              <a:buChar char="q"/>
              <a:tabLst>
                <a:tab pos="186690" algn="l"/>
              </a:tabLst>
            </a:pPr>
            <a:r>
              <a:rPr sz="1100" spc="-35" dirty="0">
                <a:cs typeface="Tahoma"/>
              </a:rPr>
              <a:t>Reject</a:t>
            </a:r>
            <a:r>
              <a:rPr sz="1100" spc="15" dirty="0">
                <a:cs typeface="Tahoma"/>
              </a:rPr>
              <a:t> </a:t>
            </a:r>
            <a:r>
              <a:rPr sz="1100" i="1" spc="-20" dirty="0">
                <a:cs typeface="Arial"/>
              </a:rPr>
              <a:t>H</a:t>
            </a:r>
            <a:r>
              <a:rPr sz="1200" spc="-30" baseline="-10416" dirty="0">
                <a:cs typeface="Tahoma"/>
              </a:rPr>
              <a:t>0</a:t>
            </a:r>
            <a:r>
              <a:rPr sz="1200" spc="240" baseline="-10416" dirty="0">
                <a:cs typeface="Tahoma"/>
              </a:rPr>
              <a:t> </a:t>
            </a:r>
            <a:r>
              <a:rPr sz="1100" spc="-45" dirty="0">
                <a:cs typeface="Tahoma"/>
              </a:rPr>
              <a:t>for</a:t>
            </a:r>
            <a:r>
              <a:rPr sz="1100" spc="20" dirty="0">
                <a:cs typeface="Tahoma"/>
              </a:rPr>
              <a:t> </a:t>
            </a:r>
            <a:r>
              <a:rPr sz="1100" spc="-35" dirty="0">
                <a:cs typeface="Tahoma"/>
              </a:rPr>
              <a:t>small</a:t>
            </a:r>
            <a:r>
              <a:rPr sz="1100" spc="15" dirty="0">
                <a:cs typeface="Tahoma"/>
              </a:rPr>
              <a:t> </a:t>
            </a:r>
            <a:r>
              <a:rPr sz="1100" spc="-55" dirty="0">
                <a:cs typeface="Tahoma"/>
              </a:rPr>
              <a:t>and</a:t>
            </a:r>
            <a:r>
              <a:rPr sz="1100" spc="15" dirty="0">
                <a:cs typeface="Tahoma"/>
              </a:rPr>
              <a:t> </a:t>
            </a:r>
            <a:r>
              <a:rPr sz="1100" spc="-55" dirty="0">
                <a:cs typeface="Tahoma"/>
              </a:rPr>
              <a:t>large</a:t>
            </a:r>
            <a:r>
              <a:rPr sz="1100" spc="15" dirty="0">
                <a:cs typeface="Tahoma"/>
              </a:rPr>
              <a:t> </a:t>
            </a:r>
            <a:r>
              <a:rPr sz="1100" spc="-55" dirty="0">
                <a:cs typeface="Tahoma"/>
              </a:rPr>
              <a:t>number</a:t>
            </a:r>
            <a:r>
              <a:rPr sz="1100" spc="20" dirty="0">
                <a:cs typeface="Tahoma"/>
              </a:rPr>
              <a:t> </a:t>
            </a:r>
            <a:r>
              <a:rPr sz="1100" spc="-35" dirty="0">
                <a:cs typeface="Tahoma"/>
              </a:rPr>
              <a:t>of</a:t>
            </a:r>
            <a:r>
              <a:rPr sz="1100" spc="15" dirty="0">
                <a:cs typeface="Tahoma"/>
              </a:rPr>
              <a:t> </a:t>
            </a:r>
            <a:r>
              <a:rPr sz="1100" spc="-55" dirty="0">
                <a:cs typeface="Tahoma"/>
              </a:rPr>
              <a:t>subtrees</a:t>
            </a:r>
            <a:r>
              <a:rPr sz="1100" spc="15" dirty="0">
                <a:cs typeface="Tahoma"/>
              </a:rPr>
              <a:t> </a:t>
            </a:r>
            <a:r>
              <a:rPr sz="1100" spc="-40" dirty="0">
                <a:cs typeface="Tahoma"/>
              </a:rPr>
              <a:t>(runs)</a:t>
            </a:r>
            <a:endParaRPr lang="en-IN" sz="1100" spc="-40" dirty="0">
              <a:cs typeface="Tahoma"/>
            </a:endParaRPr>
          </a:p>
          <a:p>
            <a:pPr marL="208915" indent="-171450">
              <a:lnSpc>
                <a:spcPct val="100000"/>
              </a:lnSpc>
              <a:spcBef>
                <a:spcPts val="90"/>
              </a:spcBef>
              <a:buClr>
                <a:srgbClr val="3333B2"/>
              </a:buClr>
              <a:buSzPct val="72727"/>
              <a:buFont typeface="Wingdings" panose="05000000000000000000" pitchFamily="2" charset="2"/>
              <a:buChar char="q"/>
              <a:tabLst>
                <a:tab pos="186690" algn="l"/>
              </a:tabLst>
            </a:pPr>
            <a:r>
              <a:rPr sz="1100" spc="-20" dirty="0">
                <a:cs typeface="Tahoma"/>
              </a:rPr>
              <a:t>The</a:t>
            </a:r>
            <a:r>
              <a:rPr sz="1100" spc="15" dirty="0">
                <a:cs typeface="Tahoma"/>
              </a:rPr>
              <a:t> </a:t>
            </a:r>
            <a:r>
              <a:rPr sz="1100" spc="-25" dirty="0">
                <a:cs typeface="Tahoma"/>
              </a:rPr>
              <a:t>null</a:t>
            </a:r>
            <a:r>
              <a:rPr sz="1100" spc="20" dirty="0">
                <a:cs typeface="Tahoma"/>
              </a:rPr>
              <a:t> </a:t>
            </a:r>
            <a:r>
              <a:rPr sz="1100" spc="-30" dirty="0">
                <a:cs typeface="Tahoma"/>
              </a:rPr>
              <a:t>distribution</a:t>
            </a:r>
            <a:r>
              <a:rPr sz="1100" spc="20" dirty="0">
                <a:cs typeface="Tahoma"/>
              </a:rPr>
              <a:t> </a:t>
            </a:r>
            <a:r>
              <a:rPr sz="1100" spc="-35" dirty="0">
                <a:cs typeface="Tahoma"/>
              </a:rPr>
              <a:t>of</a:t>
            </a:r>
            <a:r>
              <a:rPr sz="1100" spc="15" dirty="0">
                <a:cs typeface="Tahoma"/>
              </a:rPr>
              <a:t> </a:t>
            </a:r>
            <a:r>
              <a:rPr sz="1100" spc="-40" dirty="0">
                <a:cs typeface="Tahoma"/>
              </a:rPr>
              <a:t>the</a:t>
            </a:r>
            <a:r>
              <a:rPr sz="1100" spc="15" dirty="0">
                <a:cs typeface="Tahoma"/>
              </a:rPr>
              <a:t> </a:t>
            </a:r>
            <a:r>
              <a:rPr sz="1100" spc="-30" dirty="0">
                <a:cs typeface="Tahoma"/>
              </a:rPr>
              <a:t>test</a:t>
            </a:r>
            <a:r>
              <a:rPr sz="1100" spc="20" dirty="0">
                <a:cs typeface="Tahoma"/>
              </a:rPr>
              <a:t> </a:t>
            </a:r>
            <a:r>
              <a:rPr sz="1100" spc="-20" dirty="0">
                <a:cs typeface="Tahoma"/>
              </a:rPr>
              <a:t>statistics</a:t>
            </a:r>
            <a:r>
              <a:rPr sz="1100" spc="15" dirty="0">
                <a:cs typeface="Tahoma"/>
              </a:rPr>
              <a:t> </a:t>
            </a:r>
            <a:r>
              <a:rPr sz="1100" spc="-45" dirty="0">
                <a:cs typeface="Tahoma"/>
              </a:rPr>
              <a:t>can</a:t>
            </a:r>
            <a:r>
              <a:rPr sz="1100" spc="20" dirty="0">
                <a:cs typeface="Tahoma"/>
              </a:rPr>
              <a:t> </a:t>
            </a:r>
            <a:r>
              <a:rPr sz="1100" spc="-55" dirty="0">
                <a:cs typeface="Tahoma"/>
              </a:rPr>
              <a:t>be</a:t>
            </a:r>
            <a:r>
              <a:rPr sz="1100" spc="20" dirty="0">
                <a:cs typeface="Tahoma"/>
              </a:rPr>
              <a:t> </a:t>
            </a:r>
            <a:r>
              <a:rPr sz="1100" spc="-45" dirty="0">
                <a:cs typeface="Tahoma"/>
              </a:rPr>
              <a:t>computed </a:t>
            </a:r>
            <a:r>
              <a:rPr sz="1100" spc="-330" dirty="0">
                <a:cs typeface="Tahoma"/>
              </a:rPr>
              <a:t> </a:t>
            </a:r>
            <a:r>
              <a:rPr sz="1100" spc="-50" dirty="0">
                <a:cs typeface="Tahoma"/>
              </a:rPr>
              <a:t>using</a:t>
            </a:r>
            <a:r>
              <a:rPr sz="1100" spc="10" dirty="0">
                <a:cs typeface="Tahoma"/>
              </a:rPr>
              <a:t> </a:t>
            </a:r>
            <a:r>
              <a:rPr sz="1100" spc="-35" dirty="0">
                <a:cs typeface="Tahoma"/>
              </a:rPr>
              <a:t>permutation</a:t>
            </a:r>
            <a:r>
              <a:rPr sz="1100" spc="20" dirty="0">
                <a:cs typeface="Tahoma"/>
              </a:rPr>
              <a:t> </a:t>
            </a:r>
            <a:r>
              <a:rPr sz="1100" spc="-40" dirty="0">
                <a:cs typeface="Tahoma"/>
              </a:rPr>
              <a:t>tests</a:t>
            </a:r>
            <a:endParaRPr sz="1100" dirty="0">
              <a:cs typeface="Tahoma"/>
            </a:endParaRPr>
          </a:p>
        </p:txBody>
      </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812165" cy="244475"/>
          </a:xfrm>
          <a:prstGeom prst="rect">
            <a:avLst/>
          </a:prstGeom>
        </p:spPr>
        <p:txBody>
          <a:bodyPr vert="horz" wrap="square" lIns="0" tIns="17145" rIns="0" bIns="0" rtlCol="0">
            <a:spAutoFit/>
          </a:bodyPr>
          <a:lstStyle/>
          <a:p>
            <a:pPr marL="12700">
              <a:lnSpc>
                <a:spcPct val="100000"/>
              </a:lnSpc>
              <a:spcBef>
                <a:spcPts val="135"/>
              </a:spcBef>
            </a:pPr>
            <a:r>
              <a:rPr spc="-65" dirty="0"/>
              <a:t>References</a:t>
            </a:r>
          </a:p>
        </p:txBody>
      </p:sp>
      <p:sp>
        <p:nvSpPr>
          <p:cNvPr id="3" name="object 3"/>
          <p:cNvSpPr txBox="1"/>
          <p:nvPr/>
        </p:nvSpPr>
        <p:spPr>
          <a:xfrm>
            <a:off x="463689" y="499511"/>
            <a:ext cx="3810635" cy="1406795"/>
          </a:xfrm>
          <a:prstGeom prst="rect">
            <a:avLst/>
          </a:prstGeom>
        </p:spPr>
        <p:txBody>
          <a:bodyPr vert="horz" wrap="square" lIns="0" tIns="12065" rIns="0" bIns="0" rtlCol="0">
            <a:spAutoFit/>
          </a:bodyPr>
          <a:lstStyle/>
          <a:p>
            <a:pPr marL="173355" marR="17780" indent="-148590">
              <a:lnSpc>
                <a:spcPct val="101499"/>
              </a:lnSpc>
              <a:buClr>
                <a:srgbClr val="3333B2"/>
              </a:buClr>
              <a:buSzPct val="88888"/>
              <a:buFont typeface="Lucida Sans Unicode"/>
              <a:buChar char="►"/>
              <a:tabLst>
                <a:tab pos="173990" algn="l"/>
              </a:tabLst>
            </a:pPr>
            <a:r>
              <a:rPr sz="900" spc="-40" dirty="0">
                <a:cs typeface="Microsoft Sans Serif"/>
              </a:rPr>
              <a:t>Friedman</a:t>
            </a:r>
            <a:r>
              <a:rPr sz="900" spc="50" dirty="0">
                <a:cs typeface="Microsoft Sans Serif"/>
              </a:rPr>
              <a:t> </a:t>
            </a:r>
            <a:r>
              <a:rPr sz="900" spc="-50" dirty="0">
                <a:cs typeface="Microsoft Sans Serif"/>
              </a:rPr>
              <a:t>and</a:t>
            </a:r>
            <a:r>
              <a:rPr sz="900" spc="55" dirty="0">
                <a:cs typeface="Microsoft Sans Serif"/>
              </a:rPr>
              <a:t> </a:t>
            </a:r>
            <a:r>
              <a:rPr sz="900" spc="-50" dirty="0">
                <a:cs typeface="Microsoft Sans Serif"/>
              </a:rPr>
              <a:t>Rafsky</a:t>
            </a:r>
            <a:r>
              <a:rPr sz="900" spc="55" dirty="0">
                <a:cs typeface="Microsoft Sans Serif"/>
              </a:rPr>
              <a:t> </a:t>
            </a:r>
            <a:r>
              <a:rPr sz="900" spc="-20" dirty="0">
                <a:cs typeface="Microsoft Sans Serif"/>
              </a:rPr>
              <a:t>(1979).</a:t>
            </a:r>
            <a:r>
              <a:rPr sz="900" spc="165" dirty="0">
                <a:cs typeface="Microsoft Sans Serif"/>
              </a:rPr>
              <a:t> </a:t>
            </a:r>
            <a:r>
              <a:rPr sz="900" spc="-10" dirty="0">
                <a:cs typeface="Microsoft Sans Serif"/>
              </a:rPr>
              <a:t>Multivariate</a:t>
            </a:r>
            <a:r>
              <a:rPr sz="900" spc="55" dirty="0">
                <a:cs typeface="Microsoft Sans Serif"/>
              </a:rPr>
              <a:t> </a:t>
            </a:r>
            <a:r>
              <a:rPr sz="900" spc="-40" dirty="0">
                <a:cs typeface="Microsoft Sans Serif"/>
              </a:rPr>
              <a:t>Generalizations</a:t>
            </a:r>
            <a:r>
              <a:rPr sz="900" spc="55" dirty="0">
                <a:cs typeface="Microsoft Sans Serif"/>
              </a:rPr>
              <a:t> </a:t>
            </a:r>
            <a:r>
              <a:rPr sz="900" spc="-15" dirty="0">
                <a:cs typeface="Microsoft Sans Serif"/>
              </a:rPr>
              <a:t>of</a:t>
            </a:r>
            <a:r>
              <a:rPr sz="900" spc="50" dirty="0">
                <a:cs typeface="Microsoft Sans Serif"/>
              </a:rPr>
              <a:t> </a:t>
            </a:r>
            <a:r>
              <a:rPr sz="900" spc="-20" dirty="0">
                <a:cs typeface="Microsoft Sans Serif"/>
              </a:rPr>
              <a:t>the</a:t>
            </a:r>
            <a:r>
              <a:rPr sz="900" spc="55" dirty="0">
                <a:cs typeface="Microsoft Sans Serif"/>
              </a:rPr>
              <a:t> </a:t>
            </a:r>
            <a:r>
              <a:rPr sz="900" spc="-20" dirty="0">
                <a:cs typeface="Microsoft Sans Serif"/>
              </a:rPr>
              <a:t>Wolfowitz </a:t>
            </a:r>
            <a:r>
              <a:rPr sz="900" spc="-225" dirty="0">
                <a:cs typeface="Microsoft Sans Serif"/>
              </a:rPr>
              <a:t> </a:t>
            </a:r>
            <a:r>
              <a:rPr sz="900" spc="-40" dirty="0">
                <a:cs typeface="Microsoft Sans Serif"/>
              </a:rPr>
              <a:t>and</a:t>
            </a:r>
            <a:r>
              <a:rPr sz="900" spc="60" dirty="0">
                <a:cs typeface="Microsoft Sans Serif"/>
              </a:rPr>
              <a:t> </a:t>
            </a:r>
            <a:r>
              <a:rPr sz="900" spc="-25" dirty="0">
                <a:cs typeface="Microsoft Sans Serif"/>
              </a:rPr>
              <a:t>Smirnov</a:t>
            </a:r>
            <a:r>
              <a:rPr sz="900" spc="65" dirty="0">
                <a:cs typeface="Microsoft Sans Serif"/>
              </a:rPr>
              <a:t> </a:t>
            </a:r>
            <a:r>
              <a:rPr sz="900" spc="-40" dirty="0">
                <a:cs typeface="Microsoft Sans Serif"/>
              </a:rPr>
              <a:t>Two-Sample</a:t>
            </a:r>
            <a:r>
              <a:rPr sz="900" spc="65" dirty="0">
                <a:cs typeface="Microsoft Sans Serif"/>
              </a:rPr>
              <a:t> </a:t>
            </a:r>
            <a:r>
              <a:rPr sz="900" spc="-45" dirty="0">
                <a:cs typeface="Microsoft Sans Serif"/>
              </a:rPr>
              <a:t>Tests</a:t>
            </a:r>
            <a:endParaRPr sz="900" dirty="0">
              <a:cs typeface="Microsoft Sans Serif"/>
            </a:endParaRPr>
          </a:p>
          <a:p>
            <a:pPr marL="173355" marR="410209" indent="-148590">
              <a:lnSpc>
                <a:spcPct val="101499"/>
              </a:lnSpc>
              <a:buClr>
                <a:srgbClr val="3333B2"/>
              </a:buClr>
              <a:buSzPct val="88888"/>
              <a:buFont typeface="Lucida Sans Unicode"/>
              <a:buChar char="►"/>
              <a:tabLst>
                <a:tab pos="173990" algn="l"/>
              </a:tabLst>
            </a:pPr>
            <a:r>
              <a:rPr sz="900" spc="-5" dirty="0">
                <a:cs typeface="Microsoft Sans Serif"/>
              </a:rPr>
              <a:t>Liu</a:t>
            </a:r>
            <a:r>
              <a:rPr sz="900" spc="60" dirty="0">
                <a:cs typeface="Microsoft Sans Serif"/>
              </a:rPr>
              <a:t> </a:t>
            </a:r>
            <a:r>
              <a:rPr sz="900" spc="-40" dirty="0">
                <a:cs typeface="Microsoft Sans Serif"/>
              </a:rPr>
              <a:t>and</a:t>
            </a:r>
            <a:r>
              <a:rPr sz="900" spc="65" dirty="0">
                <a:cs typeface="Microsoft Sans Serif"/>
              </a:rPr>
              <a:t> </a:t>
            </a:r>
            <a:r>
              <a:rPr sz="900" spc="-35" dirty="0">
                <a:cs typeface="Microsoft Sans Serif"/>
              </a:rPr>
              <a:t>Singh</a:t>
            </a:r>
            <a:r>
              <a:rPr sz="900" spc="65" dirty="0">
                <a:cs typeface="Microsoft Sans Serif"/>
              </a:rPr>
              <a:t> </a:t>
            </a:r>
            <a:r>
              <a:rPr sz="900" spc="-10" dirty="0">
                <a:cs typeface="Microsoft Sans Serif"/>
              </a:rPr>
              <a:t>(1993).</a:t>
            </a:r>
            <a:r>
              <a:rPr sz="900" spc="170" dirty="0">
                <a:cs typeface="Microsoft Sans Serif"/>
              </a:rPr>
              <a:t> </a:t>
            </a:r>
            <a:r>
              <a:rPr sz="900" spc="15" dirty="0">
                <a:cs typeface="Microsoft Sans Serif"/>
              </a:rPr>
              <a:t>A</a:t>
            </a:r>
            <a:r>
              <a:rPr sz="900" spc="65" dirty="0">
                <a:cs typeface="Microsoft Sans Serif"/>
              </a:rPr>
              <a:t> </a:t>
            </a:r>
            <a:r>
              <a:rPr sz="900" spc="-10" dirty="0">
                <a:cs typeface="Microsoft Sans Serif"/>
              </a:rPr>
              <a:t>Quality</a:t>
            </a:r>
            <a:r>
              <a:rPr sz="900" spc="60" dirty="0">
                <a:cs typeface="Microsoft Sans Serif"/>
              </a:rPr>
              <a:t> </a:t>
            </a:r>
            <a:r>
              <a:rPr sz="900" spc="-35" dirty="0">
                <a:cs typeface="Microsoft Sans Serif"/>
              </a:rPr>
              <a:t>Index</a:t>
            </a:r>
            <a:r>
              <a:rPr sz="900" spc="65" dirty="0">
                <a:cs typeface="Microsoft Sans Serif"/>
              </a:rPr>
              <a:t> </a:t>
            </a:r>
            <a:r>
              <a:rPr sz="900" spc="-55" dirty="0">
                <a:cs typeface="Microsoft Sans Serif"/>
              </a:rPr>
              <a:t>Based</a:t>
            </a:r>
            <a:r>
              <a:rPr sz="900" spc="65" dirty="0">
                <a:cs typeface="Microsoft Sans Serif"/>
              </a:rPr>
              <a:t> </a:t>
            </a:r>
            <a:r>
              <a:rPr sz="900" spc="-35" dirty="0">
                <a:cs typeface="Microsoft Sans Serif"/>
              </a:rPr>
              <a:t>on</a:t>
            </a:r>
            <a:r>
              <a:rPr sz="900" spc="65" dirty="0">
                <a:cs typeface="Microsoft Sans Serif"/>
              </a:rPr>
              <a:t> </a:t>
            </a:r>
            <a:r>
              <a:rPr sz="900" spc="-5" dirty="0">
                <a:cs typeface="Microsoft Sans Serif"/>
              </a:rPr>
              <a:t>Data-Depth</a:t>
            </a:r>
            <a:r>
              <a:rPr sz="900" spc="65" dirty="0">
                <a:cs typeface="Microsoft Sans Serif"/>
              </a:rPr>
              <a:t> </a:t>
            </a:r>
            <a:r>
              <a:rPr sz="900" spc="-45" dirty="0">
                <a:cs typeface="Microsoft Sans Serif"/>
              </a:rPr>
              <a:t>and </a:t>
            </a:r>
            <a:r>
              <a:rPr sz="900" spc="-225" dirty="0">
                <a:cs typeface="Microsoft Sans Serif"/>
              </a:rPr>
              <a:t> </a:t>
            </a:r>
            <a:r>
              <a:rPr sz="900" spc="-5" dirty="0">
                <a:cs typeface="Microsoft Sans Serif"/>
              </a:rPr>
              <a:t>Multivariate</a:t>
            </a:r>
            <a:r>
              <a:rPr sz="900" spc="60" dirty="0">
                <a:cs typeface="Microsoft Sans Serif"/>
              </a:rPr>
              <a:t> </a:t>
            </a:r>
            <a:r>
              <a:rPr sz="900" spc="-40" dirty="0">
                <a:cs typeface="Microsoft Sans Serif"/>
              </a:rPr>
              <a:t>Rank</a:t>
            </a:r>
            <a:r>
              <a:rPr sz="900" spc="65" dirty="0">
                <a:cs typeface="Microsoft Sans Serif"/>
              </a:rPr>
              <a:t> </a:t>
            </a:r>
            <a:r>
              <a:rPr sz="900" spc="-45" dirty="0">
                <a:cs typeface="Microsoft Sans Serif"/>
              </a:rPr>
              <a:t>Tests</a:t>
            </a:r>
            <a:endParaRPr lang="en-IN" sz="900" spc="-45" dirty="0">
              <a:cs typeface="Microsoft Sans Serif"/>
            </a:endParaRPr>
          </a:p>
          <a:p>
            <a:pPr marL="173355" marR="410209" indent="-148590">
              <a:lnSpc>
                <a:spcPct val="101499"/>
              </a:lnSpc>
              <a:buClr>
                <a:srgbClr val="3333B2"/>
              </a:buClr>
              <a:buSzPct val="88888"/>
              <a:buFont typeface="Lucida Sans Unicode"/>
              <a:buChar char="►"/>
              <a:tabLst>
                <a:tab pos="173990" algn="l"/>
              </a:tabLst>
            </a:pPr>
            <a:r>
              <a:rPr lang="nb-NO" sz="900" spc="-15" dirty="0">
                <a:cs typeface="Microsoft Sans Serif"/>
              </a:rPr>
              <a:t>M. S. Barale &amp; D. T. Shirke</a:t>
            </a:r>
            <a:r>
              <a:rPr lang="en-IN" sz="900" spc="-15" dirty="0">
                <a:cs typeface="Microsoft Sans Serif"/>
              </a:rPr>
              <a:t>. </a:t>
            </a:r>
            <a:r>
              <a:rPr lang="en-US" sz="900" spc="-15" dirty="0">
                <a:cs typeface="Microsoft Sans Serif"/>
              </a:rPr>
              <a:t>A test based on data depth for testing location scale of the two multivariate populations</a:t>
            </a:r>
          </a:p>
          <a:p>
            <a:pPr marL="173355" marR="410209" indent="-148590">
              <a:lnSpc>
                <a:spcPct val="101499"/>
              </a:lnSpc>
              <a:buClr>
                <a:srgbClr val="3333B2"/>
              </a:buClr>
              <a:buSzPct val="88888"/>
              <a:buFont typeface="Lucida Sans Unicode"/>
              <a:buChar char="►"/>
              <a:tabLst>
                <a:tab pos="173990" algn="l"/>
              </a:tabLst>
            </a:pPr>
            <a:r>
              <a:rPr lang="en-US" sz="900" dirty="0" err="1"/>
              <a:t>Shojaeddin</a:t>
            </a:r>
            <a:r>
              <a:rPr lang="en-US" sz="900" dirty="0"/>
              <a:t> </a:t>
            </a:r>
            <a:r>
              <a:rPr lang="en-US" sz="900" dirty="0" err="1"/>
              <a:t>Chenouri</a:t>
            </a:r>
            <a:r>
              <a:rPr lang="en-US" sz="900" dirty="0"/>
              <a:t> &amp; Christopher G. Small. A nonparametric multivariate </a:t>
            </a:r>
            <a:r>
              <a:rPr lang="en-US" sz="900" dirty="0" err="1"/>
              <a:t>multisample</a:t>
            </a:r>
            <a:r>
              <a:rPr lang="en-US" sz="900" dirty="0"/>
              <a:t> test based on data depth</a:t>
            </a:r>
          </a:p>
          <a:p>
            <a:pPr marL="173355" marR="410209" indent="-148590">
              <a:lnSpc>
                <a:spcPct val="101499"/>
              </a:lnSpc>
              <a:buClr>
                <a:srgbClr val="3333B2"/>
              </a:buClr>
              <a:buSzPct val="88888"/>
              <a:buFont typeface="Lucida Sans Unicode"/>
              <a:buChar char="►"/>
              <a:tabLst>
                <a:tab pos="173990" algn="l"/>
              </a:tabLst>
            </a:pPr>
            <a:r>
              <a:rPr lang="en-CA" sz="900" dirty="0" err="1"/>
              <a:t>Sakineh</a:t>
            </a:r>
            <a:r>
              <a:rPr lang="en-CA" sz="900" dirty="0"/>
              <a:t> </a:t>
            </a:r>
            <a:r>
              <a:rPr lang="en-CA" sz="900" dirty="0" err="1"/>
              <a:t>Dehghan</a:t>
            </a:r>
            <a:r>
              <a:rPr lang="en-CA" sz="900" dirty="0"/>
              <a:t>  &amp; Mohammad Reza </a:t>
            </a:r>
            <a:r>
              <a:rPr lang="en-CA" sz="900" dirty="0" err="1"/>
              <a:t>Faridrohani</a:t>
            </a:r>
            <a:r>
              <a:rPr lang="en-CA" sz="900" dirty="0"/>
              <a:t>. </a:t>
            </a:r>
            <a:r>
              <a:rPr lang="en-US" sz="900" dirty="0">
                <a:cs typeface="Microsoft Sans Serif"/>
              </a:rPr>
              <a:t>Depth based signed rank tests for bivariate central symmetry</a:t>
            </a:r>
            <a:endParaRPr sz="900" dirty="0">
              <a:cs typeface="Microsoft Sans Serif"/>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7A25-16A0-4ECC-BB55-7ECCB58ABBF8}"/>
              </a:ext>
            </a:extLst>
          </p:cNvPr>
          <p:cNvSpPr>
            <a:spLocks noGrp="1"/>
          </p:cNvSpPr>
          <p:nvPr>
            <p:ph type="title"/>
          </p:nvPr>
        </p:nvSpPr>
        <p:spPr>
          <a:xfrm>
            <a:off x="95300" y="72527"/>
            <a:ext cx="4419498" cy="215444"/>
          </a:xfrm>
        </p:spPr>
        <p:txBody>
          <a:bodyPr/>
          <a:lstStyle/>
          <a:p>
            <a:r>
              <a:rPr lang="en-IN" dirty="0"/>
              <a:t>One-Sample Location Problem </a:t>
            </a:r>
          </a:p>
        </p:txBody>
      </p:sp>
      <p:sp>
        <p:nvSpPr>
          <p:cNvPr id="3" name="Content Placeholder 2">
            <a:extLst>
              <a:ext uri="{FF2B5EF4-FFF2-40B4-BE49-F238E27FC236}">
                <a16:creationId xmlns:a16="http://schemas.microsoft.com/office/drawing/2014/main" id="{CE6CD938-6E7F-442E-BF84-9C6229E4F646}"/>
              </a:ext>
            </a:extLst>
          </p:cNvPr>
          <p:cNvSpPr>
            <a:spLocks noGrp="1"/>
          </p:cNvSpPr>
          <p:nvPr>
            <p:ph idx="1"/>
          </p:nvPr>
        </p:nvSpPr>
        <p:spPr>
          <a:xfrm>
            <a:off x="400050" y="812025"/>
            <a:ext cx="3682718" cy="1836700"/>
          </a:xfrm>
        </p:spPr>
        <p:txBody>
          <a:bodyPr>
            <a:noAutofit/>
          </a:bodyPr>
          <a:lstStyle/>
          <a:p>
            <a:pPr marL="171450" indent="-171450">
              <a:buFont typeface="Wingdings" panose="05000000000000000000" pitchFamily="2" charset="2"/>
              <a:buChar char="q"/>
            </a:pPr>
            <a:r>
              <a:rPr lang="en-IN" sz="1000" dirty="0">
                <a:latin typeface="+mn-lt"/>
              </a:rPr>
              <a:t>‘Location’ generally refers to the central measure of the population. In Parametric settings, the central tendency was usually taken to be the mean, while in non-Parametric settings it is usually taken to be the median, but can also be other measures of central tendency depending on the test being used. </a:t>
            </a:r>
          </a:p>
          <a:p>
            <a:pPr marL="171450" indent="-171450">
              <a:buFont typeface="Wingdings" panose="05000000000000000000" pitchFamily="2" charset="2"/>
              <a:buChar char="q"/>
            </a:pPr>
            <a:r>
              <a:rPr lang="en-IN" sz="1000" dirty="0">
                <a:latin typeface="+mn-lt"/>
              </a:rPr>
              <a:t>The one-sample location test compares the location parameters of 1 sample to a given a constant.</a:t>
            </a:r>
          </a:p>
          <a:p>
            <a:pPr marL="171450" indent="-171450">
              <a:buFont typeface="Wingdings" panose="05000000000000000000" pitchFamily="2" charset="2"/>
              <a:buChar char="q"/>
            </a:pPr>
            <a:r>
              <a:rPr lang="en-IN" sz="1000" dirty="0">
                <a:latin typeface="+mn-lt"/>
              </a:rPr>
              <a:t>Example : Suppose we have the blood pressure distribution for a population. Then the one-sample location test would be a comparison of the ‘location’ (median, or mean in some cases) of the distribution to a given reference value.</a:t>
            </a:r>
          </a:p>
          <a:p>
            <a:pPr marL="171450" indent="-171450">
              <a:buFont typeface="Wingdings" panose="05000000000000000000" pitchFamily="2" charset="2"/>
              <a:buChar char="q"/>
            </a:pPr>
            <a:endParaRPr lang="en-IN" sz="1000" dirty="0">
              <a:latin typeface="+mn-lt"/>
            </a:endParaRPr>
          </a:p>
        </p:txBody>
      </p:sp>
    </p:spTree>
    <p:extLst>
      <p:ext uri="{BB962C8B-B14F-4D97-AF65-F5344CB8AC3E}">
        <p14:creationId xmlns:p14="http://schemas.microsoft.com/office/powerpoint/2010/main" val="275623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7B12-B4B7-43E2-86AD-44A9846DD3B0}"/>
              </a:ext>
            </a:extLst>
          </p:cNvPr>
          <p:cNvSpPr>
            <a:spLocks noGrp="1"/>
          </p:cNvSpPr>
          <p:nvPr>
            <p:ph type="title"/>
          </p:nvPr>
        </p:nvSpPr>
        <p:spPr>
          <a:xfrm>
            <a:off x="95300" y="72527"/>
            <a:ext cx="4419498" cy="215444"/>
          </a:xfrm>
        </p:spPr>
        <p:txBody>
          <a:bodyPr/>
          <a:lstStyle/>
          <a:p>
            <a:r>
              <a:rPr lang="en-IN" dirty="0"/>
              <a:t>Contd.</a:t>
            </a:r>
          </a:p>
        </p:txBody>
      </p:sp>
      <p:sp>
        <p:nvSpPr>
          <p:cNvPr id="3" name="Content Placeholder 2">
            <a:extLst>
              <a:ext uri="{FF2B5EF4-FFF2-40B4-BE49-F238E27FC236}">
                <a16:creationId xmlns:a16="http://schemas.microsoft.com/office/drawing/2014/main" id="{285DF52F-C686-41B9-B171-915F20360DE9}"/>
              </a:ext>
            </a:extLst>
          </p:cNvPr>
          <p:cNvSpPr>
            <a:spLocks noGrp="1"/>
          </p:cNvSpPr>
          <p:nvPr>
            <p:ph idx="1"/>
          </p:nvPr>
        </p:nvSpPr>
        <p:spPr>
          <a:xfrm>
            <a:off x="323710" y="814678"/>
            <a:ext cx="3962679" cy="2031325"/>
          </a:xfrm>
        </p:spPr>
        <p:txBody>
          <a:bodyPr/>
          <a:lstStyle/>
          <a:p>
            <a:pPr marL="171450" indent="-171450">
              <a:buFont typeface="Wingdings" panose="05000000000000000000" pitchFamily="2" charset="2"/>
              <a:buChar char="q"/>
            </a:pPr>
            <a:r>
              <a:rPr lang="en-IN" b="1" dirty="0">
                <a:latin typeface="+mn-lt"/>
              </a:rPr>
              <a:t>Two Sample Location Test </a:t>
            </a:r>
            <a:r>
              <a:rPr lang="en-IN" dirty="0">
                <a:latin typeface="+mn-lt"/>
              </a:rPr>
              <a:t>: In a similar manner, the two-sample location test compares the location parameter of 2 samples to each other.</a:t>
            </a:r>
          </a:p>
          <a:p>
            <a:endParaRPr lang="en-IN" dirty="0">
              <a:latin typeface="+mn-lt"/>
            </a:endParaRPr>
          </a:p>
          <a:p>
            <a:r>
              <a:rPr lang="en-IN" dirty="0">
                <a:latin typeface="+mn-lt"/>
              </a:rPr>
              <a:t>Example : Suppose we have 2 treatments for a disease and we are trying to find out which treatment is better, or if one is working significantly better than the other.  The 2 populations here correspond to the different groups of people who are administered the different treatments (one group may also be a control group given a placebo). Then we can use the test to compare the ‘location’ parameters of the effectiveness of both populations to test which treatment was more effective.</a:t>
            </a:r>
          </a:p>
        </p:txBody>
      </p:sp>
    </p:spTree>
    <p:extLst>
      <p:ext uri="{BB962C8B-B14F-4D97-AF65-F5344CB8AC3E}">
        <p14:creationId xmlns:p14="http://schemas.microsoft.com/office/powerpoint/2010/main" val="3474281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F77C-D618-4FD6-89D7-E3F311FC0997}"/>
              </a:ext>
            </a:extLst>
          </p:cNvPr>
          <p:cNvSpPr>
            <a:spLocks noGrp="1"/>
          </p:cNvSpPr>
          <p:nvPr>
            <p:ph type="title"/>
          </p:nvPr>
        </p:nvSpPr>
        <p:spPr>
          <a:xfrm>
            <a:off x="95300" y="72527"/>
            <a:ext cx="4419498" cy="215444"/>
          </a:xfrm>
        </p:spPr>
        <p:txBody>
          <a:bodyPr/>
          <a:lstStyle/>
          <a:p>
            <a:r>
              <a:rPr lang="en-IN" dirty="0"/>
              <a:t>Univariate Sign Test</a:t>
            </a:r>
          </a:p>
        </p:txBody>
      </p:sp>
      <p:sp>
        <p:nvSpPr>
          <p:cNvPr id="3" name="Content Placeholder 2">
            <a:extLst>
              <a:ext uri="{FF2B5EF4-FFF2-40B4-BE49-F238E27FC236}">
                <a16:creationId xmlns:a16="http://schemas.microsoft.com/office/drawing/2014/main" id="{4DF0CE24-073F-438A-BC71-0CCB80D7F9A9}"/>
              </a:ext>
            </a:extLst>
          </p:cNvPr>
          <p:cNvSpPr>
            <a:spLocks noGrp="1"/>
          </p:cNvSpPr>
          <p:nvPr>
            <p:ph idx="1"/>
          </p:nvPr>
        </p:nvSpPr>
        <p:spPr>
          <a:xfrm>
            <a:off x="247650" y="815975"/>
            <a:ext cx="4267148" cy="2209800"/>
          </a:xfrm>
        </p:spPr>
        <p:txBody>
          <a:bodyPr>
            <a:normAutofit fontScale="25000" lnSpcReduction="20000"/>
          </a:bodyPr>
          <a:lstStyle/>
          <a:p>
            <a:pPr marL="342900" indent="-342900">
              <a:lnSpc>
                <a:spcPct val="120000"/>
              </a:lnSpc>
              <a:buFont typeface="Wingdings" panose="05000000000000000000" pitchFamily="2" charset="2"/>
              <a:buChar char="q"/>
            </a:pPr>
            <a:r>
              <a:rPr lang="en-IN" sz="4000" dirty="0">
                <a:latin typeface="+mn-lt"/>
              </a:rPr>
              <a:t>The Sign Test tests the hypothesis that given a random pair of measurements (xi, </a:t>
            </a:r>
            <a:r>
              <a:rPr lang="en-IN" sz="4000" dirty="0" err="1">
                <a:latin typeface="+mn-lt"/>
              </a:rPr>
              <a:t>yi</a:t>
            </a:r>
            <a:r>
              <a:rPr lang="en-IN" sz="4000" dirty="0">
                <a:latin typeface="+mn-lt"/>
              </a:rPr>
              <a:t>), xi and </a:t>
            </a:r>
            <a:r>
              <a:rPr lang="en-IN" sz="4000" dirty="0" err="1">
                <a:latin typeface="+mn-lt"/>
              </a:rPr>
              <a:t>yi</a:t>
            </a:r>
            <a:r>
              <a:rPr lang="en-IN" sz="4000" dirty="0">
                <a:latin typeface="+mn-lt"/>
              </a:rPr>
              <a:t> are equally likely to be greater than each other.</a:t>
            </a:r>
          </a:p>
          <a:p>
            <a:pPr marL="342900" indent="-342900">
              <a:lnSpc>
                <a:spcPct val="120000"/>
              </a:lnSpc>
              <a:buFont typeface="Wingdings" panose="05000000000000000000" pitchFamily="2" charset="2"/>
              <a:buChar char="q"/>
            </a:pPr>
            <a:r>
              <a:rPr lang="en-IN" sz="4000" dirty="0">
                <a:latin typeface="+mn-lt"/>
              </a:rPr>
              <a:t>Mathematically, let p = Pr. (X &gt; Y), then</a:t>
            </a:r>
          </a:p>
          <a:p>
            <a:pPr marL="342900" indent="-342900">
              <a:lnSpc>
                <a:spcPct val="120000"/>
              </a:lnSpc>
              <a:buFont typeface="Wingdings" panose="05000000000000000000" pitchFamily="2" charset="2"/>
              <a:buChar char="q"/>
            </a:pPr>
            <a:r>
              <a:rPr lang="en-IN" sz="4000" dirty="0">
                <a:latin typeface="+mn-lt"/>
              </a:rPr>
              <a:t>Null Hypothesis Ho :  p = 0.5 (i.e. xi and </a:t>
            </a:r>
            <a:r>
              <a:rPr lang="en-IN" sz="4000" dirty="0" err="1">
                <a:latin typeface="+mn-lt"/>
              </a:rPr>
              <a:t>yi</a:t>
            </a:r>
            <a:r>
              <a:rPr lang="en-IN" sz="4000" dirty="0">
                <a:latin typeface="+mn-lt"/>
              </a:rPr>
              <a:t> are equally likely to be greater than each other)</a:t>
            </a:r>
          </a:p>
          <a:p>
            <a:pPr marL="342900" indent="-342900">
              <a:lnSpc>
                <a:spcPct val="120000"/>
              </a:lnSpc>
              <a:buFont typeface="Wingdings" panose="05000000000000000000" pitchFamily="2" charset="2"/>
              <a:buChar char="q"/>
            </a:pPr>
            <a:r>
              <a:rPr lang="en-IN" sz="4000" dirty="0">
                <a:latin typeface="+mn-lt"/>
              </a:rPr>
              <a:t>Method of testing the null hypothesis :</a:t>
            </a:r>
          </a:p>
          <a:p>
            <a:pPr marL="342900" indent="-342900">
              <a:lnSpc>
                <a:spcPct val="120000"/>
              </a:lnSpc>
              <a:buFont typeface="Wingdings" panose="05000000000000000000" pitchFamily="2" charset="2"/>
              <a:buChar char="q"/>
            </a:pPr>
            <a:r>
              <a:rPr lang="en-IN" sz="4000" dirty="0">
                <a:latin typeface="+mn-lt"/>
              </a:rPr>
              <a:t>Let W be the number of pairs for which </a:t>
            </a:r>
            <a:r>
              <a:rPr lang="en-IN" sz="4000" dirty="0" err="1">
                <a:latin typeface="+mn-lt"/>
              </a:rPr>
              <a:t>yi</a:t>
            </a:r>
            <a:r>
              <a:rPr lang="en-IN" sz="4000" dirty="0">
                <a:latin typeface="+mn-lt"/>
              </a:rPr>
              <a:t> – xi &gt; 0  (for a one-sided test) or |</a:t>
            </a:r>
            <a:r>
              <a:rPr lang="en-IN" sz="4000" dirty="0" err="1">
                <a:latin typeface="+mn-lt"/>
              </a:rPr>
              <a:t>yi</a:t>
            </a:r>
            <a:r>
              <a:rPr lang="en-IN" sz="4000" dirty="0">
                <a:latin typeface="+mn-lt"/>
              </a:rPr>
              <a:t> – xi| &gt; 0 (for a 2-sided test), and let the size of the sample be m, i.e. we have m pairs of the form (xi, </a:t>
            </a:r>
            <a:r>
              <a:rPr lang="en-IN" sz="4000" dirty="0" err="1">
                <a:latin typeface="+mn-lt"/>
              </a:rPr>
              <a:t>yi</a:t>
            </a:r>
            <a:r>
              <a:rPr lang="en-IN" sz="4000" dirty="0">
                <a:latin typeface="+mn-lt"/>
              </a:rPr>
              <a:t>).</a:t>
            </a:r>
          </a:p>
          <a:p>
            <a:pPr marL="342900" indent="-342900">
              <a:lnSpc>
                <a:spcPct val="120000"/>
              </a:lnSpc>
              <a:buFont typeface="Wingdings" panose="05000000000000000000" pitchFamily="2" charset="2"/>
              <a:buChar char="q"/>
            </a:pPr>
            <a:r>
              <a:rPr lang="en-IN" sz="4000" dirty="0">
                <a:latin typeface="+mn-lt"/>
              </a:rPr>
              <a:t>If we assume the Null hypothesis to be true, then W should follow a Binomial Distribution with parameters m and probability of success = 0.5 </a:t>
            </a:r>
          </a:p>
          <a:p>
            <a:pPr marL="742950" lvl="1" indent="-285750">
              <a:buFont typeface="Wingdings" panose="05000000000000000000" pitchFamily="2" charset="2"/>
              <a:buChar char="q"/>
            </a:pPr>
            <a:endParaRPr lang="en-IN" dirty="0"/>
          </a:p>
          <a:p>
            <a:pPr marL="742950" lvl="1"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1169194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650</TotalTime>
  <Words>4662</Words>
  <Application>Microsoft Office PowerPoint</Application>
  <PresentationFormat>Custom</PresentationFormat>
  <Paragraphs>458</Paragraphs>
  <Slides>63</Slides>
  <Notes>0</Notes>
  <HiddenSlides>1</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63</vt:i4>
      </vt:variant>
    </vt:vector>
  </HeadingPairs>
  <TitlesOfParts>
    <vt:vector size="81" baseType="lpstr">
      <vt:lpstr>MingLiU_HKSCS-ExtB</vt:lpstr>
      <vt:lpstr>Arial</vt:lpstr>
      <vt:lpstr>Arial</vt:lpstr>
      <vt:lpstr>Calibri</vt:lpstr>
      <vt:lpstr>Cambria Math</vt:lpstr>
      <vt:lpstr>Gadugi</vt:lpstr>
      <vt:lpstr>Lucida Sans Unicode</vt:lpstr>
      <vt:lpstr>MinionPro-It</vt:lpstr>
      <vt:lpstr>MinionPro-Regular</vt:lpstr>
      <vt:lpstr>MSBM10</vt:lpstr>
      <vt:lpstr>MSBM7</vt:lpstr>
      <vt:lpstr>MTSY</vt:lpstr>
      <vt:lpstr>RMTMI</vt:lpstr>
      <vt:lpstr>Tahoma</vt:lpstr>
      <vt:lpstr>Times New Roman</vt:lpstr>
      <vt:lpstr>Verdana</vt:lpstr>
      <vt:lpstr>Wingdings</vt:lpstr>
      <vt:lpstr>Office Theme</vt:lpstr>
      <vt:lpstr>PowerPoint Presentation</vt:lpstr>
      <vt:lpstr>Parametric Tests (A Brief Recap)</vt:lpstr>
      <vt:lpstr>Recap t-test Contd.</vt:lpstr>
      <vt:lpstr>Some other parametric tests</vt:lpstr>
      <vt:lpstr>Non-Parametric Tests</vt:lpstr>
      <vt:lpstr>Why are non-parametric tests relevant</vt:lpstr>
      <vt:lpstr>One-Sample Location Problem </vt:lpstr>
      <vt:lpstr>Contd.</vt:lpstr>
      <vt:lpstr>Univariate Sign Test</vt:lpstr>
      <vt:lpstr>Example</vt:lpstr>
      <vt:lpstr>Example Contd.</vt:lpstr>
      <vt:lpstr>Example Contd.</vt:lpstr>
      <vt:lpstr>Multivariate Sign Test</vt:lpstr>
      <vt:lpstr>Multivariate sign test</vt:lpstr>
      <vt:lpstr>Test Statistic</vt:lpstr>
      <vt:lpstr>Why Affine Invariance (or equivariance)</vt:lpstr>
      <vt:lpstr>Affine invariance (proof)</vt:lpstr>
      <vt:lpstr>Why Affine Invariance is desirable</vt:lpstr>
      <vt:lpstr>Relevance of Affine Invariance in Multivariate Data</vt:lpstr>
      <vt:lpstr>Test Statistic</vt:lpstr>
      <vt:lpstr>Geometric Interpretations of the Sign Test</vt:lpstr>
      <vt:lpstr>How to get A</vt:lpstr>
      <vt:lpstr>Visualization of the process (Bivariate)</vt:lpstr>
      <vt:lpstr>K-Sample Location Problem </vt:lpstr>
      <vt:lpstr>K-Sample Location ProbleM (contd)</vt:lpstr>
      <vt:lpstr>Kruskal-Wallis Test</vt:lpstr>
      <vt:lpstr>Kruskal-wallis H test </vt:lpstr>
      <vt:lpstr>Test-Statistic</vt:lpstr>
      <vt:lpstr>Test Statistic (contd)</vt:lpstr>
      <vt:lpstr>Test Statistic (contd)</vt:lpstr>
      <vt:lpstr>Test Statistic</vt:lpstr>
      <vt:lpstr>Test Statistic</vt:lpstr>
      <vt:lpstr>Small Samples Sizes</vt:lpstr>
      <vt:lpstr>Example</vt:lpstr>
      <vt:lpstr>Rank Table</vt:lpstr>
      <vt:lpstr>Rank Table</vt:lpstr>
      <vt:lpstr>Test Statistic</vt:lpstr>
      <vt:lpstr>Two sample Test</vt:lpstr>
      <vt:lpstr>Overview</vt:lpstr>
      <vt:lpstr>Data Depth-Based Two-Sample Tests</vt:lpstr>
      <vt:lpstr>Data Depth-Based Two-Sample Tests</vt:lpstr>
      <vt:lpstr>Depth Function</vt:lpstr>
      <vt:lpstr>Properties of Depth Function</vt:lpstr>
      <vt:lpstr>Mahalanobis Depth Function</vt:lpstr>
      <vt:lpstr>Tukey Depth Function</vt:lpstr>
      <vt:lpstr>Tukey Depth Function</vt:lpstr>
      <vt:lpstr>Data Depth-Based Two-Sample Tests</vt:lpstr>
      <vt:lpstr>Data Depth-Based Two-Sample Tests</vt:lpstr>
      <vt:lpstr>Data Depth-Based Two-Sample Tests</vt:lpstr>
      <vt:lpstr>Data Depth-Based Two-Sample Tests</vt:lpstr>
      <vt:lpstr>Graph-Based Two-Sample Tests</vt:lpstr>
      <vt:lpstr>Graph-Based Two-Sample Tests</vt:lpstr>
      <vt:lpstr>Graph-Based Two-Sample Tests</vt:lpstr>
      <vt:lpstr>Graph-Based Two-Sample Tests</vt:lpstr>
      <vt:lpstr>Properties of MST suitable for defining a sorted list</vt:lpstr>
      <vt:lpstr>MST in Graph Based test</vt:lpstr>
      <vt:lpstr>Graph-Based Two-Sample Tests</vt:lpstr>
      <vt:lpstr>Example</vt:lpstr>
      <vt:lpstr>Example</vt:lpstr>
      <vt:lpstr>Example</vt:lpstr>
      <vt:lpstr>PowerPoint Presentation</vt:lpstr>
      <vt:lpstr>Graph-Based Two-Sample Tests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Multivariate Nonparametric Tests</dc:title>
  <dc:creator>Christof Seiler</dc:creator>
  <cp:lastModifiedBy>Gauri Gupta</cp:lastModifiedBy>
  <cp:revision>9</cp:revision>
  <dcterms:created xsi:type="dcterms:W3CDTF">2021-10-24T08:55:22Z</dcterms:created>
  <dcterms:modified xsi:type="dcterms:W3CDTF">2021-11-02T09:24:35Z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2016-05-23T00:00:00Z</vt:filetime>
  </property>
  <property fmtid="{D5CDD505-2E9C-101B-9397-08002B2CF9AE}" pid="3" name="Creator">
    <vt:lpwstr>LaTeX with Beamer class version 3.36</vt:lpwstr>
  </property>
  <property fmtid="{D5CDD505-2E9C-101B-9397-08002B2CF9AE}" pid="4" name="LastSaved">
    <vt:filetime>2021-10-24T00:00:00Z</vt:filetime>
  </property>
</Properties>
</file>