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75" d="100"/>
          <a:sy n="75" d="100"/>
        </p:scale>
        <p:origin x="114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855B-CED3-0117-FD38-664F0B011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1CB40-A2D4-77A3-2054-2178295B7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EBC0-9042-DCB1-75DE-0B1D64EF6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9CEF0-1431-D4AE-3732-A90E91F80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3FD4A-5ED3-792E-FAF6-8A3917E3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358BACC-6011-E449-1D75-28D40D748636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88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EBFA-49DE-A077-9A6B-42ABA5AA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DB85D-0C11-16D9-A274-A1BCBBDB7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21F23-F21E-A83F-6E28-22F5F4F7C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53C8-2406-0CF2-D404-294020C4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2AAC-7E67-CCFE-4181-00250F6C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01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72197-A61C-C4FB-80B4-DAA9C0C8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555AB3-6D42-E9FE-14FF-D5E8DECFE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15EF-AE97-45A6-F353-CA21E922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243DC-C27E-C11F-32A0-B79A68BD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C7C1-5532-6BF8-F272-3E298D02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71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6E74-95B2-EE72-54A0-1892DEC0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9016-A8E4-A4EF-B74D-19915198F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FFEB-9C9E-D0C7-02E8-CF5BCBD8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E19DB-DC4D-A420-E6CA-58072EDD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E1DF-2035-6AD6-1FA1-1142B6B11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4B1BB02-0F3D-D16A-0A52-1AA25A02CD4D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89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A1838-2A85-CE39-0860-944CAD0E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5AF2-1641-6BEF-2B16-B70A5585C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B81C-9868-97A2-C53E-ADF1268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A0FE7-6B18-74B0-71B2-6EF87263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8DF1-6BA2-63F7-64D9-ED970407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85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7E84-3131-22E2-EE49-DDC49DBC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926FC-6E43-7717-DAC9-687BCAFF6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E0FFA-D55F-2F8A-502D-244933272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D25CD-889E-9219-B7C0-3610678E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BD980-6AA3-57CF-96C7-E7DB85E6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CC5ED-06CD-12EC-07A0-50DD0449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0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3AA04-9C01-8218-1BF8-4636A0A9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00428-CEC9-964F-3E1C-FDA19EAE2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67C3C-37C2-25D6-94A8-77F309AA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0C9AAC-1ADC-656A-D3E0-CF400EB50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C6037-15A9-EDE4-7F27-5B9506D43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D08E4-421C-F4E9-975A-1E13D383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83EC5-52CF-5556-97DA-57E3C685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77AF8-050D-1791-838D-FC860F1B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5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7984-5698-19D9-A524-873E097E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57B6-B548-40CB-F216-490B55F7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08CBC-DB2D-6E81-C26C-8EDC5C37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D1C0-5255-A56E-EEED-F5881B1C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62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8694A-41EE-F004-B795-A53C24772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DC4DA-AACC-C143-B82B-E0283AF9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DDFBA-E33A-3470-9163-B6E225A3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84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AB74-2AEF-3E54-67B6-75ED435F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4388-88E0-E26B-E30C-0BB9779A4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D345B-6A1B-7CF7-A3A7-8CB4D8D8A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80748-F13C-002A-4275-B7DB7B0A2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BCF09-3545-1594-459E-4ED1C23A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558F-7A5E-FA50-A07A-22720E42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506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3FF7-4690-AAA8-4493-9845B3BC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6E50B-13DF-A190-9A73-5A3CFB408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D5330-C83E-7896-D62F-84F5F9ED4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AC7C1-DEB7-2030-BF73-36941FF2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4A319-A15F-D233-3921-AD1A6E94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98C04-F227-6A00-4119-06D311A3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40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0F68A7-A27B-CAB7-4FDE-D4B7D8EEA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1F01C-A516-017E-2BE9-A4DCD152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0600-0F97-472B-62D7-BC186E619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84CBC-43FD-D524-B9D5-16DF00A442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C0828-F831-1323-744E-CC65DB4CA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32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.jpe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lane on tarmac">
            <a:extLst>
              <a:ext uri="{FF2B5EF4-FFF2-40B4-BE49-F238E27FC236}">
                <a16:creationId xmlns:a16="http://schemas.microsoft.com/office/drawing/2014/main" id="{AB37DBC2-8A83-2EEC-8D49-31A0303E19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4388" b="113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British Airways 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 err="1">
                <a:solidFill>
                  <a:srgbClr val="FFFFFF"/>
                </a:solidFill>
              </a:rPr>
              <a:t>SkyTrax</a:t>
            </a:r>
            <a:r>
              <a:rPr lang="en-GB" dirty="0">
                <a:solidFill>
                  <a:srgbClr val="FFFFFF"/>
                </a:solidFill>
              </a:rPr>
              <a:t> Reviews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TASK 1 and 2</a:t>
            </a:r>
          </a:p>
        </p:txBody>
      </p:sp>
      <p:pic>
        <p:nvPicPr>
          <p:cNvPr id="4" name="Picture 2" descr="British Airways Logo and symbol, meaning, history, PNG, brand">
            <a:extLst>
              <a:ext uri="{FF2B5EF4-FFF2-40B4-BE49-F238E27FC236}">
                <a16:creationId xmlns:a16="http://schemas.microsoft.com/office/drawing/2014/main" id="{AE509DAF-AFFF-DF7F-C6C4-AA3013FCE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141466" cy="8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FD56C-EAD6-01C4-B76C-C3372E0E7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1</a:t>
            </a:r>
          </a:p>
        </p:txBody>
      </p:sp>
      <p:pic>
        <p:nvPicPr>
          <p:cNvPr id="5" name="Picture 2" descr="British Airways Logo and symbol, meaning, history, PNG, brand">
            <a:extLst>
              <a:ext uri="{FF2B5EF4-FFF2-40B4-BE49-F238E27FC236}">
                <a16:creationId xmlns:a16="http://schemas.microsoft.com/office/drawing/2014/main" id="{57845AB7-88DA-8270-2D72-13515020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" y="-23120"/>
            <a:ext cx="2141466" cy="8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00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261224" y="4577975"/>
            <a:ext cx="7539349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468" y="4741948"/>
            <a:ext cx="6829520" cy="8620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0580D4B-DBCA-5D1B-B24B-3468883077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636" t="1" r="-794"/>
          <a:stretch/>
        </p:blipFill>
        <p:spPr>
          <a:xfrm>
            <a:off x="196465" y="1047399"/>
            <a:ext cx="2102206" cy="131128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7D3272-3617-41D6-D9E9-6E8156A1E2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190" r="1" b="15425"/>
          <a:stretch/>
        </p:blipFill>
        <p:spPr>
          <a:xfrm>
            <a:off x="2362439" y="456960"/>
            <a:ext cx="3797570" cy="201055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07D23E0-2073-0349-30A5-6B2A5CDD8C1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530" r="1" b="4392"/>
          <a:stretch/>
        </p:blipFill>
        <p:spPr>
          <a:xfrm>
            <a:off x="2331823" y="2564171"/>
            <a:ext cx="3794760" cy="20138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E6764AD-B47B-C31B-809E-66C638220EA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805" r="18158"/>
          <a:stretch/>
        </p:blipFill>
        <p:spPr>
          <a:xfrm>
            <a:off x="6297616" y="411850"/>
            <a:ext cx="5894383" cy="4111321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19934" y="5694097"/>
            <a:ext cx="54864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ritish Airways Logo and symbol, meaning, history, PNG, brand">
            <a:extLst>
              <a:ext uri="{FF2B5EF4-FFF2-40B4-BE49-F238E27FC236}">
                <a16:creationId xmlns:a16="http://schemas.microsoft.com/office/drawing/2014/main" id="{72993B47-246A-C373-F554-FA53BC194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667"/>
            <a:ext cx="2141466" cy="8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548169-D9C0-05F3-A871-A4AE1BB0ED50}"/>
              </a:ext>
            </a:extLst>
          </p:cNvPr>
          <p:cNvSpPr/>
          <p:nvPr/>
        </p:nvSpPr>
        <p:spPr>
          <a:xfrm>
            <a:off x="3929576" y="4522693"/>
            <a:ext cx="8056098" cy="2162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88116CA-261A-5660-37AC-0938AD3C02A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86" b="2"/>
          <a:stretch/>
        </p:blipFill>
        <p:spPr>
          <a:xfrm>
            <a:off x="0" y="4430275"/>
            <a:ext cx="5486400" cy="23474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85A0074-111B-63D1-F148-DDD9D2BE0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29" y="2520829"/>
            <a:ext cx="1697984" cy="12388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224AE11-18D6-77BD-963C-0280D108456F}"/>
              </a:ext>
            </a:extLst>
          </p:cNvPr>
          <p:cNvSpPr txBox="1"/>
          <p:nvPr/>
        </p:nvSpPr>
        <p:spPr>
          <a:xfrm>
            <a:off x="5996302" y="4652922"/>
            <a:ext cx="5989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This slide shows the </a:t>
            </a:r>
            <a:r>
              <a:rPr lang="en-US" b="1" dirty="0"/>
              <a:t>sentiment analysis </a:t>
            </a:r>
            <a:r>
              <a:rPr lang="en-US" dirty="0"/>
              <a:t>and </a:t>
            </a:r>
            <a:r>
              <a:rPr lang="en-US" b="1" dirty="0"/>
              <a:t>topic modeling</a:t>
            </a:r>
            <a:r>
              <a:rPr lang="en-US" dirty="0"/>
              <a:t> results performed on the reviews collected.</a:t>
            </a:r>
          </a:p>
          <a:p>
            <a:r>
              <a:rPr lang="en-US" dirty="0"/>
              <a:t>- Topic modeling was performed using the </a:t>
            </a:r>
            <a:r>
              <a:rPr lang="en-US" b="1" dirty="0" err="1"/>
              <a:t>BERTopic</a:t>
            </a:r>
            <a:r>
              <a:rPr lang="en-US" b="1" dirty="0"/>
              <a:t> model.</a:t>
            </a:r>
          </a:p>
          <a:p>
            <a:r>
              <a:rPr lang="en-US" b="1" dirty="0"/>
              <a:t> </a:t>
            </a:r>
            <a:r>
              <a:rPr lang="en-US" dirty="0"/>
              <a:t>- Sentiment analysis was performed </a:t>
            </a:r>
            <a:r>
              <a:rPr lang="en-US" b="1" dirty="0"/>
              <a:t>using NLTK sentiment analyzer</a:t>
            </a:r>
            <a:r>
              <a:rPr lang="en-US" dirty="0"/>
              <a:t>.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D522B-784D-465A-ACC9-FFDB10E7D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9BAC85-D687-4925-5D04-A6FE0C490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84095D-5586-C549-C0C1-3349B4397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6CA8F9-C219-19FC-36EC-FBDC09973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5A5C97-BD4A-23A8-8064-3ED6F27DA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CA3CC-6A70-D576-C4CC-F6941680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666B8BD-48F3-C3C5-3A2B-8A8E5507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AFD974-1774-E71F-BDA4-9203D5886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2</a:t>
            </a:r>
          </a:p>
        </p:txBody>
      </p:sp>
      <p:pic>
        <p:nvPicPr>
          <p:cNvPr id="2" name="Picture 2" descr="British Airways Logo and symbol, meaning, history, PNG, brand">
            <a:extLst>
              <a:ext uri="{FF2B5EF4-FFF2-40B4-BE49-F238E27FC236}">
                <a16:creationId xmlns:a16="http://schemas.microsoft.com/office/drawing/2014/main" id="{10F84603-8E14-8BB0-279C-D38AA8FE4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531" y="-23122"/>
            <a:ext cx="2141466" cy="8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87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66B8-5F04-55B2-6287-E344218CF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53" y="137265"/>
            <a:ext cx="10515600" cy="94786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Overview of the Analysis</a:t>
            </a:r>
            <a:endParaRPr lang="en-AE" sz="4800" dirty="0">
              <a:solidFill>
                <a:schemeClr val="bg2">
                  <a:lumMod val="2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B4542D-0DEE-1E5B-703B-8C5F1EB27101}"/>
              </a:ext>
            </a:extLst>
          </p:cNvPr>
          <p:cNvSpPr/>
          <p:nvPr/>
        </p:nvSpPr>
        <p:spPr>
          <a:xfrm>
            <a:off x="250288" y="1264383"/>
            <a:ext cx="4692852" cy="53175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FB72B-C215-80FC-CE0A-DC325CE16A6C}"/>
              </a:ext>
            </a:extLst>
          </p:cNvPr>
          <p:cNvSpPr/>
          <p:nvPr/>
        </p:nvSpPr>
        <p:spPr>
          <a:xfrm>
            <a:off x="5122846" y="1263454"/>
            <a:ext cx="6806634" cy="53175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861146-2C45-5E74-BFB2-3FB34874F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1418916"/>
            <a:ext cx="3081538" cy="1516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A73E50-E5CD-B912-28E0-28C3DB9B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6815"/>
          <a:stretch/>
        </p:blipFill>
        <p:spPr>
          <a:xfrm>
            <a:off x="324802" y="3089813"/>
            <a:ext cx="3081538" cy="14687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2E79F3-18F6-F808-7FE6-AA7792DE1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959" y="4783594"/>
            <a:ext cx="4410468" cy="16200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54F48A-5136-8464-504D-D4395A131C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t="2341" r="-223"/>
          <a:stretch/>
        </p:blipFill>
        <p:spPr>
          <a:xfrm>
            <a:off x="5227856" y="3185525"/>
            <a:ext cx="4564862" cy="16954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8B0D7D-9EC9-D005-34B1-1A7B20F7C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2154" y="4938826"/>
            <a:ext cx="3787023" cy="15789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2BD96D-C456-6B7A-5CD9-B98C3C423A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2399" y="1312986"/>
            <a:ext cx="3594799" cy="182393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1371D8D-6F71-D4B4-194B-569C80B7D19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4231"/>
          <a:stretch/>
        </p:blipFill>
        <p:spPr>
          <a:xfrm>
            <a:off x="5232721" y="1312986"/>
            <a:ext cx="2988090" cy="18239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72A8DB9-0F7B-14B9-F745-A2549E0639E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7644" r="51080" b="55394"/>
          <a:stretch/>
        </p:blipFill>
        <p:spPr>
          <a:xfrm>
            <a:off x="10582243" y="5291204"/>
            <a:ext cx="1029271" cy="8342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584EDBD-63A1-3771-A279-5F49FBB2CFA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3478" t="8786" r="5102" b="55092"/>
          <a:stretch/>
        </p:blipFill>
        <p:spPr>
          <a:xfrm>
            <a:off x="9128485" y="4970073"/>
            <a:ext cx="1163392" cy="76095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11C265F-6489-6265-E1BF-80AE14EEBED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0489" t="59638" r="54053"/>
          <a:stretch/>
        </p:blipFill>
        <p:spPr>
          <a:xfrm>
            <a:off x="9156376" y="5775556"/>
            <a:ext cx="1107609" cy="76095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250EE77-265D-666A-A32D-35114A256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85496" y="3209888"/>
            <a:ext cx="1475178" cy="73758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6FE3C3C-D2CB-DA82-C20C-2ECBE18A61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85496" y="4043811"/>
            <a:ext cx="1893745" cy="76095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F208850-A38B-CA0B-9175-38951AACC46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5033"/>
          <a:stretch/>
        </p:blipFill>
        <p:spPr>
          <a:xfrm>
            <a:off x="11025387" y="3209888"/>
            <a:ext cx="753854" cy="73758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0672789-0CF7-DC97-A1E3-1B83A2E7F37D}"/>
              </a:ext>
            </a:extLst>
          </p:cNvPr>
          <p:cNvSpPr txBox="1"/>
          <p:nvPr/>
        </p:nvSpPr>
        <p:spPr>
          <a:xfrm>
            <a:off x="10603378" y="3257513"/>
            <a:ext cx="101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days</a:t>
            </a:r>
            <a:endParaRPr lang="en-AE" sz="3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A088D8C-CE23-2E67-348F-D35FEA2A3E1E}"/>
              </a:ext>
            </a:extLst>
          </p:cNvPr>
          <p:cNvSpPr txBox="1"/>
          <p:nvPr/>
        </p:nvSpPr>
        <p:spPr>
          <a:xfrm>
            <a:off x="10784353" y="4060788"/>
            <a:ext cx="1015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days</a:t>
            </a:r>
            <a:endParaRPr lang="en-AE" sz="32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14E4BEA-315F-AAC0-9740-968798C14468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-1" r="50000" b="59301"/>
          <a:stretch/>
        </p:blipFill>
        <p:spPr>
          <a:xfrm>
            <a:off x="3569082" y="1796894"/>
            <a:ext cx="1230781" cy="69473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9A6097D-1448-ACE8-5398-852CD4C2FCB9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53324" t="14942" r="8548" b="49011"/>
          <a:stretch/>
        </p:blipFill>
        <p:spPr>
          <a:xfrm>
            <a:off x="3667526" y="2739408"/>
            <a:ext cx="1033893" cy="629234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3125120-4AEF-BCC7-63D1-1E6F8CB2033F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0984" t="59309" r="58481" b="6087"/>
          <a:stretch/>
        </p:blipFill>
        <p:spPr>
          <a:xfrm>
            <a:off x="3794261" y="3665680"/>
            <a:ext cx="779801" cy="563594"/>
          </a:xfrm>
          <a:prstGeom prst="rect">
            <a:avLst/>
          </a:prstGeom>
        </p:spPr>
      </p:pic>
      <p:pic>
        <p:nvPicPr>
          <p:cNvPr id="46" name="Picture 2" descr="British Airways Logo and symbol, meaning, history, PNG, brand">
            <a:extLst>
              <a:ext uri="{FF2B5EF4-FFF2-40B4-BE49-F238E27FC236}">
                <a16:creationId xmlns:a16="http://schemas.microsoft.com/office/drawing/2014/main" id="{C43A2C2A-042A-F721-BC04-76215F4BD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534" y="34683"/>
            <a:ext cx="2141466" cy="8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89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973A5-69F3-E21D-EB87-6D5FCB0A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02373" y="156157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Georgia" panose="02040502050405020303" pitchFamily="18" charset="0"/>
              </a:rPr>
              <a:t>Predictive Modelling – Random Forest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3844B3-B538-191A-1AC0-3914D7F065D8}"/>
              </a:ext>
            </a:extLst>
          </p:cNvPr>
          <p:cNvSpPr/>
          <p:nvPr/>
        </p:nvSpPr>
        <p:spPr>
          <a:xfrm>
            <a:off x="4153407" y="1968763"/>
            <a:ext cx="3860800" cy="47922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7CC72-73A4-B5C5-FA5B-DEFAD6936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00" y="2033774"/>
            <a:ext cx="3627245" cy="36000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CFB84C2-E9BB-AC89-4915-4F7C1186DAEF}"/>
              </a:ext>
            </a:extLst>
          </p:cNvPr>
          <p:cNvSpPr/>
          <p:nvPr/>
        </p:nvSpPr>
        <p:spPr>
          <a:xfrm>
            <a:off x="8155178" y="1974528"/>
            <a:ext cx="3860800" cy="47922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092F8-A79F-2595-1E32-DF0182EACB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6" t="395" r="1766" b="791"/>
          <a:stretch/>
        </p:blipFill>
        <p:spPr>
          <a:xfrm>
            <a:off x="8206486" y="2022018"/>
            <a:ext cx="3758184" cy="31935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3E4CA6-2D00-63A2-7BA5-0D858B2693C8}"/>
              </a:ext>
            </a:extLst>
          </p:cNvPr>
          <p:cNvSpPr/>
          <p:nvPr/>
        </p:nvSpPr>
        <p:spPr>
          <a:xfrm>
            <a:off x="158750" y="1950360"/>
            <a:ext cx="3860800" cy="47922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4B1EA-FFA4-9CFA-1A25-91C59BD5E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49" y="2033774"/>
            <a:ext cx="3758184" cy="27904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4A323D-E192-5522-8DFB-07CB67CC4509}"/>
              </a:ext>
            </a:extLst>
          </p:cNvPr>
          <p:cNvSpPr txBox="1"/>
          <p:nvPr/>
        </p:nvSpPr>
        <p:spPr>
          <a:xfrm>
            <a:off x="603250" y="1254498"/>
            <a:ext cx="28765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Georgia" panose="02040502050405020303" pitchFamily="18" charset="0"/>
              </a:rPr>
              <a:t>Unbalanced classes</a:t>
            </a:r>
            <a:endParaRPr lang="en-AE" sz="2300" dirty="0">
              <a:latin typeface="Georgia" panose="02040502050405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904A2-AA88-CAC3-16CA-D2A4F7C13040}"/>
              </a:ext>
            </a:extLst>
          </p:cNvPr>
          <p:cNvSpPr txBox="1"/>
          <p:nvPr/>
        </p:nvSpPr>
        <p:spPr>
          <a:xfrm>
            <a:off x="8899142" y="1264847"/>
            <a:ext cx="28765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Georgia" panose="02040502050405020303" pitchFamily="18" charset="0"/>
              </a:rPr>
              <a:t>Model Evaluation</a:t>
            </a:r>
            <a:endParaRPr lang="en-AE" sz="2300" dirty="0">
              <a:latin typeface="Georgia" panose="02040502050405020303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D4410-BBF1-1382-2BA5-AC3DE4FBC6D5}"/>
              </a:ext>
            </a:extLst>
          </p:cNvPr>
          <p:cNvSpPr txBox="1"/>
          <p:nvPr/>
        </p:nvSpPr>
        <p:spPr>
          <a:xfrm>
            <a:off x="4751196" y="1255459"/>
            <a:ext cx="287655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>
                <a:latin typeface="Georgia" panose="02040502050405020303" pitchFamily="18" charset="0"/>
              </a:rPr>
              <a:t>Feature Importance</a:t>
            </a:r>
            <a:endParaRPr lang="en-AE" sz="2300" dirty="0">
              <a:latin typeface="Georgia" panose="02040502050405020303" pitchFamily="18" charset="0"/>
            </a:endParaRPr>
          </a:p>
        </p:txBody>
      </p:sp>
      <p:pic>
        <p:nvPicPr>
          <p:cNvPr id="17" name="Picture 2" descr="British Airways Logo and symbol, meaning, history, PNG, brand">
            <a:extLst>
              <a:ext uri="{FF2B5EF4-FFF2-40B4-BE49-F238E27FC236}">
                <a16:creationId xmlns:a16="http://schemas.microsoft.com/office/drawing/2014/main" id="{59884048-A2AA-DB82-84DC-543268100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486" y="42578"/>
            <a:ext cx="2141466" cy="85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C93499-4813-25CD-7304-836E12252B32}"/>
              </a:ext>
            </a:extLst>
          </p:cNvPr>
          <p:cNvSpPr txBox="1"/>
          <p:nvPr/>
        </p:nvSpPr>
        <p:spPr>
          <a:xfrm>
            <a:off x="231774" y="4907638"/>
            <a:ext cx="361632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700" dirty="0"/>
              <a:t>Used SMOTE to balance classes</a:t>
            </a:r>
          </a:p>
          <a:p>
            <a:pPr marL="285750" indent="-285750">
              <a:buFontTx/>
              <a:buChar char="-"/>
            </a:pPr>
            <a:r>
              <a:rPr lang="en-US" sz="1700" dirty="0"/>
              <a:t>Split the dataset into 80:20 train test ratio.</a:t>
            </a:r>
          </a:p>
          <a:p>
            <a:pPr marL="285750" indent="-285750">
              <a:buFontTx/>
              <a:buChar char="-"/>
            </a:pPr>
            <a:r>
              <a:rPr lang="en-US" sz="1700" dirty="0"/>
              <a:t>Set a random state of 42 and applied stratification while splitting.</a:t>
            </a:r>
            <a:endParaRPr lang="en-AE" sz="1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7AC843-A786-4DEB-CFB6-4870CB68F9E1}"/>
              </a:ext>
            </a:extLst>
          </p:cNvPr>
          <p:cNvSpPr txBox="1"/>
          <p:nvPr/>
        </p:nvSpPr>
        <p:spPr>
          <a:xfrm>
            <a:off x="8293416" y="5294322"/>
            <a:ext cx="36163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Evaluation metrics used:</a:t>
            </a:r>
          </a:p>
          <a:p>
            <a:pPr marL="285750" indent="-285750">
              <a:buFontTx/>
              <a:buChar char="-"/>
            </a:pPr>
            <a:r>
              <a:rPr lang="en-US" dirty="0"/>
              <a:t>Accuracy: 88.84%</a:t>
            </a:r>
          </a:p>
          <a:p>
            <a:pPr marL="285750" indent="-285750">
              <a:buFontTx/>
              <a:buChar char="-"/>
            </a:pPr>
            <a:r>
              <a:rPr lang="en-US" dirty="0"/>
              <a:t>Precision:  89.12%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Recall: 88.50%</a:t>
            </a:r>
          </a:p>
          <a:p>
            <a:pPr marL="285750" indent="-285750">
              <a:buFontTx/>
              <a:buChar char="-"/>
            </a:pPr>
            <a:r>
              <a:rPr lang="en-US" dirty="0"/>
              <a:t>F1-Score: 88.81%</a:t>
            </a:r>
            <a:endParaRPr lang="en-A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546C9C-2304-589B-7465-9827DCB45B30}"/>
              </a:ext>
            </a:extLst>
          </p:cNvPr>
          <p:cNvSpPr txBox="1"/>
          <p:nvPr/>
        </p:nvSpPr>
        <p:spPr>
          <a:xfrm>
            <a:off x="4304219" y="5666019"/>
            <a:ext cx="36163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/>
              <a:t>Checked the correlation of features with the target column using a correlation matrix. The above figure shows the influencing features.</a:t>
            </a:r>
            <a:endParaRPr lang="en-AE" sz="1600" dirty="0"/>
          </a:p>
        </p:txBody>
      </p:sp>
    </p:spTree>
    <p:extLst>
      <p:ext uri="{BB962C8B-B14F-4D97-AF65-F5344CB8AC3E}">
        <p14:creationId xmlns:p14="http://schemas.microsoft.com/office/powerpoint/2010/main" val="1816783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137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Georgia</vt:lpstr>
      <vt:lpstr>Office Theme</vt:lpstr>
      <vt:lpstr>British Airways  SkyTrax Reviews Analysis</vt:lpstr>
      <vt:lpstr>TASK 1</vt:lpstr>
      <vt:lpstr>PowerPoint Presentation</vt:lpstr>
      <vt:lpstr>TASK 2</vt:lpstr>
      <vt:lpstr>Overview of the Analysis</vt:lpstr>
      <vt:lpstr>Predictive Modelling – Random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Revankar, Gauri D</cp:lastModifiedBy>
  <cp:revision>6</cp:revision>
  <dcterms:created xsi:type="dcterms:W3CDTF">2022-12-06T11:13:27Z</dcterms:created>
  <dcterms:modified xsi:type="dcterms:W3CDTF">2024-11-24T16:38:52Z</dcterms:modified>
</cp:coreProperties>
</file>