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86" r:id="rId4"/>
    <p:sldId id="259" r:id="rId5"/>
    <p:sldId id="284" r:id="rId6"/>
    <p:sldId id="288" r:id="rId7"/>
    <p:sldId id="279" r:id="rId8"/>
    <p:sldId id="280" r:id="rId9"/>
    <p:sldId id="281" r:id="rId10"/>
    <p:sldId id="287" r:id="rId11"/>
    <p:sldId id="277" r:id="rId12"/>
    <p:sldId id="282"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0" d="100"/>
          <a:sy n="80" d="100"/>
        </p:scale>
        <p:origin x="-34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8" name="Slide Number Placeholder 7"/>
          <p:cNvSpPr>
            <a:spLocks noGrp="1"/>
          </p:cNvSpPr>
          <p:nvPr>
            <p:ph type="sldNum" sz="quarter" idx="11"/>
          </p:nvPr>
        </p:nvSpPr>
        <p:spPr/>
        <p:txBody>
          <a:bodyPr/>
          <a:lstStyle/>
          <a:p>
            <a:fld id="{FAC66AC1-5CFF-4189-8876-772D95E33E53}"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875264" y="6422065"/>
            <a:ext cx="1016000" cy="365125"/>
          </a:xfrm>
        </p:spPr>
        <p:txBody>
          <a:bodyPr/>
          <a:lstStyle/>
          <a:p>
            <a:fld id="{FAC66AC1-5CFF-4189-8876-772D95E33E5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2153393-84FA-4663-AD3E-12FB8AD62BAF}" type="datetimeFigureOut">
              <a:rPr lang="en-IN" smtClean="0"/>
              <a:pPr/>
              <a:t>12-12-2022</a:t>
            </a:fld>
            <a:endParaRPr lang="en-IN"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AC66AC1-5CFF-4189-8876-772D95E33E53}"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6673-4750-AEFE-FB7D-3237FB8B690A}"/>
              </a:ext>
            </a:extLst>
          </p:cNvPr>
          <p:cNvSpPr>
            <a:spLocks noGrp="1"/>
          </p:cNvSpPr>
          <p:nvPr>
            <p:ph type="title"/>
          </p:nvPr>
        </p:nvSpPr>
        <p:spPr>
          <a:xfrm>
            <a:off x="546265" y="463139"/>
            <a:ext cx="11092978" cy="1080654"/>
          </a:xfrm>
          <a:solidFill>
            <a:schemeClr val="bg1">
              <a:lumMod val="65000"/>
              <a:lumOff val="35000"/>
            </a:schemeClr>
          </a:solidFill>
        </p:spPr>
        <p:txBody>
          <a:bodyPr>
            <a:normAutofit fontScale="90000"/>
          </a:bodyPr>
          <a:lstStyle/>
          <a:p>
            <a:pPr marL="914400" indent="-914400" algn="ctr"/>
            <a: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Online Food Delivery </a:t>
            </a:r>
            <a: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endParaRPr lang="en-IN" dirty="0"/>
          </a:p>
        </p:txBody>
      </p:sp>
      <p:sp>
        <p:nvSpPr>
          <p:cNvPr id="3" name="Subtitle 2">
            <a:extLst>
              <a:ext uri="{FF2B5EF4-FFF2-40B4-BE49-F238E27FC236}">
                <a16:creationId xmlns="" xmlns:a16="http://schemas.microsoft.com/office/drawing/2014/main" id="{FE80180F-4C41-107C-B2A8-11401C963385}"/>
              </a:ext>
            </a:extLst>
          </p:cNvPr>
          <p:cNvSpPr>
            <a:spLocks noGrp="1"/>
          </p:cNvSpPr>
          <p:nvPr>
            <p:ph type="subTitle" idx="4294967295"/>
          </p:nvPr>
        </p:nvSpPr>
        <p:spPr>
          <a:xfrm>
            <a:off x="0" y="3313526"/>
            <a:ext cx="9144000" cy="2849562"/>
          </a:xfrm>
        </p:spPr>
        <p:txBody>
          <a:bodyPr>
            <a:normAutofit/>
          </a:bodyPr>
          <a:lstStyle/>
          <a:p>
            <a:endParaRPr lang="en-IN" dirty="0"/>
          </a:p>
          <a:p>
            <a:endParaRPr lang="en-IN" dirty="0"/>
          </a:p>
        </p:txBody>
      </p:sp>
      <p:sp>
        <p:nvSpPr>
          <p:cNvPr id="6" name="TextBox 5"/>
          <p:cNvSpPr txBox="1"/>
          <p:nvPr/>
        </p:nvSpPr>
        <p:spPr>
          <a:xfrm>
            <a:off x="1187533" y="1733797"/>
            <a:ext cx="5403273" cy="7208384"/>
          </a:xfrm>
          <a:prstGeom prst="rect">
            <a:avLst/>
          </a:prstGeom>
          <a:noFill/>
        </p:spPr>
        <p:txBody>
          <a:bodyPr wrap="square" rtlCol="0">
            <a:spAutoFit/>
          </a:bodyPr>
          <a:lstStyle/>
          <a:p>
            <a:pPr algn="just">
              <a:lnSpc>
                <a:spcPct val="200000"/>
              </a:lnSpc>
              <a:buFont typeface="Wingdings" pitchFamily="2" charset="2"/>
              <a:buChar char="§"/>
            </a:pPr>
            <a:r>
              <a:rPr lang="en-IN" dirty="0" smtClean="0"/>
              <a:t>   Gauri Rankhamb [EBEON062261501]</a:t>
            </a:r>
          </a:p>
          <a:p>
            <a:pPr algn="just">
              <a:lnSpc>
                <a:spcPct val="200000"/>
              </a:lnSpc>
              <a:buFont typeface="Wingdings" pitchFamily="2" charset="2"/>
              <a:buChar char="§"/>
            </a:pPr>
            <a:r>
              <a:rPr lang="en-IN" dirty="0" smtClean="0"/>
              <a:t>   Sandya Dharpure [EBEONFWL613827]</a:t>
            </a:r>
          </a:p>
          <a:p>
            <a:pPr algn="just">
              <a:lnSpc>
                <a:spcPct val="200000"/>
              </a:lnSpc>
              <a:buFont typeface="Wingdings" pitchFamily="2" charset="2"/>
              <a:buChar char="§"/>
            </a:pPr>
            <a:r>
              <a:rPr lang="en-IN" dirty="0" smtClean="0"/>
              <a:t>   Guggilla Supriya[EBEON0622613798]</a:t>
            </a:r>
          </a:p>
          <a:p>
            <a:pPr algn="just">
              <a:lnSpc>
                <a:spcPct val="200000"/>
              </a:lnSpc>
              <a:buFont typeface="Wingdings" pitchFamily="2" charset="2"/>
              <a:buChar char="§"/>
            </a:pPr>
            <a:r>
              <a:rPr lang="en-IN" dirty="0" smtClean="0"/>
              <a:t>   Komal Dangde [EONFWL619647]</a:t>
            </a:r>
          </a:p>
          <a:p>
            <a:pPr algn="just">
              <a:lnSpc>
                <a:spcPct val="200000"/>
              </a:lnSpc>
              <a:buFont typeface="Wingdings" pitchFamily="2" charset="2"/>
              <a:buChar char="§"/>
            </a:pPr>
            <a:r>
              <a:rPr lang="en-IN" dirty="0" smtClean="0"/>
              <a:t>   Priyanka Pawar [EBEON0622617844]</a:t>
            </a:r>
          </a:p>
          <a:p>
            <a:pPr algn="just">
              <a:lnSpc>
                <a:spcPct val="200000"/>
              </a:lnSpc>
              <a:buFont typeface="Wingdings" pitchFamily="2" charset="2"/>
              <a:buChar char="§"/>
            </a:pPr>
            <a:r>
              <a:rPr lang="en-IN" dirty="0" smtClean="0"/>
              <a:t>   Vaishnavi Jadhav[EONFWL615833]</a:t>
            </a:r>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US" dirty="0"/>
          </a:p>
        </p:txBody>
      </p:sp>
      <p:sp>
        <p:nvSpPr>
          <p:cNvPr id="7" name="TextBox 6"/>
          <p:cNvSpPr txBox="1"/>
          <p:nvPr/>
        </p:nvSpPr>
        <p:spPr>
          <a:xfrm>
            <a:off x="7707086" y="5795158"/>
            <a:ext cx="3408218" cy="369332"/>
          </a:xfrm>
          <a:prstGeom prst="rect">
            <a:avLst/>
          </a:prstGeom>
          <a:noFill/>
        </p:spPr>
        <p:txBody>
          <a:bodyPr wrap="square" rtlCol="0">
            <a:spAutoFit/>
          </a:bodyPr>
          <a:lstStyle/>
          <a:p>
            <a:r>
              <a:rPr lang="en-US" dirty="0" smtClean="0"/>
              <a:t>Guided by:-Varadharajan  Sir </a:t>
            </a:r>
            <a:endParaRPr lang="en-US" dirty="0"/>
          </a:p>
        </p:txBody>
      </p:sp>
    </p:spTree>
    <p:extLst>
      <p:ext uri="{BB962C8B-B14F-4D97-AF65-F5344CB8AC3E}">
        <p14:creationId xmlns="" xmlns:p14="http://schemas.microsoft.com/office/powerpoint/2010/main" val="248901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 issues</a:t>
            </a:r>
            <a:endParaRPr lang="en-US" dirty="0"/>
          </a:p>
        </p:txBody>
      </p:sp>
      <p:cxnSp>
        <p:nvCxnSpPr>
          <p:cNvPr id="4" name="Straight Connector 3"/>
          <p:cNvCxnSpPr/>
          <p:nvPr/>
        </p:nvCxnSpPr>
        <p:spPr>
          <a:xfrm>
            <a:off x="3040083" y="1235034"/>
            <a:ext cx="5047013" cy="3562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41912" y="1686296"/>
            <a:ext cx="9797143" cy="3831818"/>
          </a:xfrm>
          <a:prstGeom prst="rect">
            <a:avLst/>
          </a:prstGeom>
          <a:noFill/>
        </p:spPr>
        <p:txBody>
          <a:bodyPr wrap="square" rtlCol="0">
            <a:spAutoFit/>
          </a:bodyPr>
          <a:lstStyle/>
          <a:p>
            <a:pPr>
              <a:lnSpc>
                <a:spcPct val="150000"/>
              </a:lnSpc>
              <a:buFont typeface="Wingdings" pitchFamily="2" charset="2"/>
              <a:buChar char="Ø"/>
            </a:pPr>
            <a:r>
              <a:rPr lang="en-US" dirty="0" smtClean="0"/>
              <a:t>I faced  error issue while creating connection with mysql database. After that  I am resolve with the help of mysqlconnection.javapoint.com </a:t>
            </a:r>
          </a:p>
          <a:p>
            <a:pPr>
              <a:lnSpc>
                <a:spcPct val="150000"/>
              </a:lnSpc>
              <a:buFont typeface="Wingdings" pitchFamily="2" charset="2"/>
              <a:buChar char="Ø"/>
            </a:pPr>
            <a:endParaRPr lang="en-US" dirty="0" smtClean="0"/>
          </a:p>
          <a:p>
            <a:pPr>
              <a:lnSpc>
                <a:spcPct val="150000"/>
              </a:lnSpc>
              <a:buFont typeface="Wingdings" pitchFamily="2" charset="2"/>
              <a:buChar char="Ø"/>
            </a:pPr>
            <a:r>
              <a:rPr lang="en-US" dirty="0" smtClean="0"/>
              <a:t>In this project ,challenging thing is the emerging technologies in java  like spring frame works spring boot ,spring  security, microservices  and it get resolve with the help of stackoverflow site .</a:t>
            </a:r>
          </a:p>
          <a:p>
            <a:pPr>
              <a:lnSpc>
                <a:spcPct val="150000"/>
              </a:lnSpc>
              <a:buFont typeface="Wingdings" pitchFamily="2" charset="2"/>
              <a:buChar char="Ø"/>
            </a:pPr>
            <a:endParaRPr lang="en-US" dirty="0" smtClean="0"/>
          </a:p>
          <a:p>
            <a:pPr>
              <a:lnSpc>
                <a:spcPct val="150000"/>
              </a:lnSpc>
              <a:buFont typeface="Wingdings" pitchFamily="2" charset="2"/>
              <a:buChar char="Ø"/>
            </a:pPr>
            <a:r>
              <a:rPr lang="en-US" dirty="0" smtClean="0"/>
              <a:t>I got more ideas from our project guide ,they always tell me easy way to remove error.</a:t>
            </a:r>
          </a:p>
          <a:p>
            <a:pPr>
              <a:lnSpc>
                <a:spcPct val="150000"/>
              </a:lnSpc>
            </a:pPr>
            <a:endParaRPr lang="en-US"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26BF5E-2B8C-6357-6123-45662EF70168}"/>
              </a:ext>
            </a:extLst>
          </p:cNvPr>
          <p:cNvSpPr>
            <a:spLocks noGrp="1"/>
          </p:cNvSpPr>
          <p:nvPr>
            <p:ph type="title"/>
          </p:nvPr>
        </p:nvSpPr>
        <p:spPr/>
        <p:txBody>
          <a:bodyPr>
            <a:normAutofit/>
          </a:bodyPr>
          <a:lstStyle/>
          <a:p>
            <a:pPr algn="ctr"/>
            <a:r>
              <a:rPr lang="en-IN" sz="4000" dirty="0" smtClean="0">
                <a:latin typeface="+mn-lt"/>
              </a:rPr>
              <a:t>Technologies Used</a:t>
            </a:r>
            <a:endParaRPr lang="en-IN" sz="4000" dirty="0">
              <a:latin typeface="+mn-lt"/>
            </a:endParaRPr>
          </a:p>
        </p:txBody>
      </p:sp>
      <p:sp>
        <p:nvSpPr>
          <p:cNvPr id="3" name="Content Placeholder 2">
            <a:extLst>
              <a:ext uri="{FF2B5EF4-FFF2-40B4-BE49-F238E27FC236}">
                <a16:creationId xmlns="" xmlns:a16="http://schemas.microsoft.com/office/drawing/2014/main" id="{0BC0E473-BDE7-D755-4F5D-59811DFEEE43}"/>
              </a:ext>
            </a:extLst>
          </p:cNvPr>
          <p:cNvSpPr>
            <a:spLocks noGrp="1"/>
          </p:cNvSpPr>
          <p:nvPr>
            <p:ph idx="1"/>
          </p:nvPr>
        </p:nvSpPr>
        <p:spPr>
          <a:xfrm>
            <a:off x="609600" y="1600202"/>
            <a:ext cx="9956800" cy="4064328"/>
          </a:xfrm>
        </p:spPr>
        <p:txBody>
          <a:bodyPr>
            <a:normAutofit lnSpcReduction="10000"/>
          </a:bodyPr>
          <a:lstStyle/>
          <a:p>
            <a:pPr>
              <a:lnSpc>
                <a:spcPct val="170000"/>
              </a:lnSpc>
            </a:pPr>
            <a:r>
              <a:rPr lang="en-IN" sz="2100" dirty="0" smtClean="0"/>
              <a:t>Backend                        :Spring Boot, Spring MVC, </a:t>
            </a:r>
            <a:r>
              <a:rPr lang="en-IN" sz="2100" dirty="0" smtClean="0"/>
              <a:t>jdk 18.0.2</a:t>
            </a:r>
            <a:endParaRPr lang="en-IN" sz="2100" dirty="0" smtClean="0"/>
          </a:p>
          <a:p>
            <a:pPr>
              <a:lnSpc>
                <a:spcPct val="170000"/>
              </a:lnSpc>
            </a:pPr>
            <a:r>
              <a:rPr lang="en-IN" sz="2100" dirty="0" smtClean="0"/>
              <a:t>Frontend                       :JSP , HTML , CSS , Java Script</a:t>
            </a:r>
          </a:p>
          <a:p>
            <a:pPr>
              <a:lnSpc>
                <a:spcPct val="170000"/>
              </a:lnSpc>
            </a:pPr>
            <a:r>
              <a:rPr lang="en-IN" sz="2100" dirty="0" smtClean="0"/>
              <a:t>Styling                           : Bootstrap</a:t>
            </a:r>
          </a:p>
          <a:p>
            <a:pPr>
              <a:lnSpc>
                <a:spcPct val="170000"/>
              </a:lnSpc>
            </a:pPr>
            <a:r>
              <a:rPr lang="en-IN" sz="2100" dirty="0" smtClean="0"/>
              <a:t>Project Management     : Maven</a:t>
            </a:r>
          </a:p>
          <a:p>
            <a:pPr>
              <a:lnSpc>
                <a:spcPct val="170000"/>
              </a:lnSpc>
            </a:pPr>
            <a:r>
              <a:rPr lang="en-IN" sz="2100" dirty="0" smtClean="0"/>
              <a:t>Database                       :MYSQL </a:t>
            </a:r>
          </a:p>
          <a:p>
            <a:pPr>
              <a:lnSpc>
                <a:spcPct val="170000"/>
              </a:lnSpc>
            </a:pPr>
            <a:r>
              <a:rPr lang="en-IN" sz="2100" dirty="0" smtClean="0"/>
              <a:t>Server                            : Embedded Tomcat Server </a:t>
            </a:r>
          </a:p>
          <a:p>
            <a:pPr>
              <a:lnSpc>
                <a:spcPct val="170000"/>
              </a:lnSpc>
            </a:pPr>
            <a:r>
              <a:rPr lang="en-IN" sz="2100" dirty="0" smtClean="0"/>
              <a:t>Operating System          : Windows-10    </a:t>
            </a:r>
            <a:r>
              <a:rPr lang="en-IN" sz="2100" b="1" dirty="0" smtClean="0"/>
              <a:t>                   </a:t>
            </a:r>
          </a:p>
          <a:p>
            <a:pPr>
              <a:lnSpc>
                <a:spcPct val="150000"/>
              </a:lnSpc>
            </a:pPr>
            <a:endParaRPr lang="en-IN" sz="1800" dirty="0" smtClean="0"/>
          </a:p>
          <a:p>
            <a:pPr>
              <a:lnSpc>
                <a:spcPct val="150000"/>
              </a:lnSpc>
            </a:pPr>
            <a:endParaRPr lang="en-IN" sz="1800" dirty="0" smtClean="0"/>
          </a:p>
          <a:p>
            <a:pPr>
              <a:lnSpc>
                <a:spcPct val="150000"/>
              </a:lnSpc>
              <a:buNone/>
            </a:pPr>
            <a:endParaRPr lang="en-IN" sz="1800" dirty="0" smtClean="0"/>
          </a:p>
          <a:p>
            <a:pPr>
              <a:lnSpc>
                <a:spcPct val="150000"/>
              </a:lnSpc>
              <a:buNone/>
            </a:pPr>
            <a:endParaRPr lang="en-IN" sz="1800" dirty="0" smtClean="0"/>
          </a:p>
          <a:p>
            <a:pPr marL="0" indent="0">
              <a:buNone/>
            </a:pPr>
            <a:endParaRPr lang="en-IN" sz="1800" dirty="0" smtClean="0"/>
          </a:p>
          <a:p>
            <a:pPr marL="0" indent="0">
              <a:buNone/>
            </a:pPr>
            <a:endParaRPr lang="en-IN" sz="1800" dirty="0" smtClean="0"/>
          </a:p>
          <a:p>
            <a:endParaRPr lang="en-IN" dirty="0"/>
          </a:p>
          <a:p>
            <a:endParaRPr lang="en-IN" dirty="0"/>
          </a:p>
        </p:txBody>
      </p:sp>
      <p:cxnSp>
        <p:nvCxnSpPr>
          <p:cNvPr id="5" name="Straight Connector 4"/>
          <p:cNvCxnSpPr/>
          <p:nvPr/>
        </p:nvCxnSpPr>
        <p:spPr>
          <a:xfrm>
            <a:off x="3123210" y="1270660"/>
            <a:ext cx="4963886" cy="118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729811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Conclusion</a:t>
            </a:r>
            <a:endParaRPr lang="en-US" sz="4000" dirty="0"/>
          </a:p>
        </p:txBody>
      </p:sp>
      <p:sp>
        <p:nvSpPr>
          <p:cNvPr id="5" name="TextBox 4"/>
          <p:cNvSpPr txBox="1"/>
          <p:nvPr/>
        </p:nvSpPr>
        <p:spPr>
          <a:xfrm>
            <a:off x="878774" y="1211283"/>
            <a:ext cx="10854047" cy="4524315"/>
          </a:xfrm>
          <a:prstGeom prst="rect">
            <a:avLst/>
          </a:prstGeom>
          <a:noFill/>
        </p:spPr>
        <p:txBody>
          <a:bodyPr wrap="square" rtlCol="0">
            <a:spAutoFit/>
          </a:bodyPr>
          <a:lstStyle/>
          <a:p>
            <a:pPr>
              <a:lnSpc>
                <a:spcPct val="200000"/>
              </a:lnSpc>
              <a:buFont typeface="Wingdings" pitchFamily="2" charset="2"/>
              <a:buChar char="Ø"/>
            </a:pPr>
            <a:r>
              <a:rPr lang="en-US" dirty="0" smtClean="0"/>
              <a:t>Finally, for the online food delivery system, we created a secure, user-friendly food delivery                 administration system.</a:t>
            </a:r>
          </a:p>
          <a:p>
            <a:pPr>
              <a:lnSpc>
                <a:spcPct val="200000"/>
              </a:lnSpc>
              <a:buFont typeface="Wingdings" pitchFamily="2" charset="2"/>
              <a:buChar char="Ø"/>
            </a:pPr>
            <a:r>
              <a:rPr lang="en-US" dirty="0" smtClean="0"/>
              <a:t> Whether they are Administrators or Customers, this system can look after them all. This system will let them manage client meals, delivery boy data, and expand without creating any disruption.</a:t>
            </a:r>
          </a:p>
          <a:p>
            <a:pPr>
              <a:lnSpc>
                <a:spcPct val="200000"/>
              </a:lnSpc>
              <a:buFont typeface="Wingdings" pitchFamily="2" charset="2"/>
              <a:buChar char="Ø"/>
            </a:pPr>
            <a:r>
              <a:rPr lang="en-US" dirty="0" smtClean="0"/>
              <a:t> This system is completely secure because each user is assigned a unique user ID and password, preventing unauthorised access. </a:t>
            </a:r>
          </a:p>
          <a:p>
            <a:pPr>
              <a:lnSpc>
                <a:spcPct val="200000"/>
              </a:lnSpc>
              <a:buFont typeface="Wingdings" pitchFamily="2" charset="2"/>
              <a:buChar char="Ø"/>
            </a:pPr>
            <a:r>
              <a:rPr lang="en-US" dirty="0" smtClean="0"/>
              <a:t>As a result, using this strategy will help to minimise labour expenses while also giving clients more opportunity to enjoy the services.</a:t>
            </a:r>
            <a:endParaRPr lang="en-US" dirty="0"/>
          </a:p>
        </p:txBody>
      </p:sp>
      <p:cxnSp>
        <p:nvCxnSpPr>
          <p:cNvPr id="7" name="Straight Connector 6"/>
          <p:cNvCxnSpPr/>
          <p:nvPr/>
        </p:nvCxnSpPr>
        <p:spPr>
          <a:xfrm>
            <a:off x="4085112" y="1211283"/>
            <a:ext cx="2992582" cy="11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07"/>
          </a:xfrm>
        </p:spPr>
        <p:txBody>
          <a:bodyPr/>
          <a:lstStyle/>
          <a:p>
            <a:r>
              <a:rPr lang="en-IN" dirty="0" smtClean="0"/>
              <a:t>                   THANK YOU</a:t>
            </a:r>
            <a:endParaRPr lang="en-IN" dirty="0"/>
          </a:p>
        </p:txBody>
      </p:sp>
      <p:sp>
        <p:nvSpPr>
          <p:cNvPr id="3" name="Content Placeholder 2"/>
          <p:cNvSpPr>
            <a:spLocks noGrp="1"/>
          </p:cNvSpPr>
          <p:nvPr>
            <p:ph idx="1"/>
          </p:nvPr>
        </p:nvSpPr>
        <p:spPr>
          <a:xfrm>
            <a:off x="838200" y="5771407"/>
            <a:ext cx="10515600" cy="405555"/>
          </a:xfrm>
        </p:spPr>
        <p:txBody>
          <a:bodyPr>
            <a:normAutofit fontScale="77500" lnSpcReduction="20000"/>
          </a:bodyPr>
          <a:lstStyle/>
          <a:p>
            <a:pPr marL="0" indent="0">
              <a:buNone/>
            </a:pPr>
            <a:r>
              <a:rPr lang="en-IN" dirty="0" smtClean="0"/>
              <a:t>  </a:t>
            </a:r>
          </a:p>
          <a:p>
            <a:endParaRPr lang="en-IN" dirty="0"/>
          </a:p>
        </p:txBody>
      </p:sp>
      <p:sp>
        <p:nvSpPr>
          <p:cNvPr id="4" name="Smiley Face 3"/>
          <p:cNvSpPr/>
          <p:nvPr/>
        </p:nvSpPr>
        <p:spPr>
          <a:xfrm>
            <a:off x="6863938" y="2838200"/>
            <a:ext cx="427512" cy="43938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 xmlns:p14="http://schemas.microsoft.com/office/powerpoint/2010/main" val="24625382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TextBox 2"/>
          <p:cNvSpPr txBox="1"/>
          <p:nvPr/>
        </p:nvSpPr>
        <p:spPr>
          <a:xfrm>
            <a:off x="1282535" y="1579418"/>
            <a:ext cx="10094026" cy="3970318"/>
          </a:xfrm>
          <a:prstGeom prst="rect">
            <a:avLst/>
          </a:prstGeom>
          <a:noFill/>
        </p:spPr>
        <p:txBody>
          <a:bodyPr wrap="square" rtlCol="0">
            <a:spAutoFit/>
          </a:bodyPr>
          <a:lstStyle/>
          <a:p>
            <a:pPr>
              <a:lnSpc>
                <a:spcPct val="200000"/>
              </a:lnSpc>
            </a:pPr>
            <a:r>
              <a:rPr lang="en-US" dirty="0" smtClean="0"/>
              <a:t>The Online Food delivery System's main purpose is to maintain track of information such as Item Category, Food, Delivery Address, Order, and Cart. It keeps track of information about the Item Category, the Customer, the  Cart, and the Item Category. Only the administrator gets access to the project because it is totally built at the administrative level. </a:t>
            </a:r>
          </a:p>
          <a:p>
            <a:pPr>
              <a:lnSpc>
                <a:spcPct val="200000"/>
              </a:lnSpc>
            </a:pPr>
            <a:r>
              <a:rPr lang="en-US" dirty="0" smtClean="0"/>
              <a:t>               The project's purpose is to develop software that will cut down on the time spent manually managing Item Category, Food, Customer, and Delivery Address. It saves the Delivery Address, Order, and  Cart information.</a:t>
            </a:r>
            <a:endParaRPr lang="en-US" dirty="0"/>
          </a:p>
        </p:txBody>
      </p:sp>
      <p:cxnSp>
        <p:nvCxnSpPr>
          <p:cNvPr id="5" name="Straight Connector 4"/>
          <p:cNvCxnSpPr/>
          <p:nvPr/>
        </p:nvCxnSpPr>
        <p:spPr>
          <a:xfrm>
            <a:off x="3883231" y="1282535"/>
            <a:ext cx="347947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F7FB3-FD21-6F28-C70D-546B86A108AC}"/>
              </a:ext>
            </a:extLst>
          </p:cNvPr>
          <p:cNvSpPr>
            <a:spLocks noGrp="1"/>
          </p:cNvSpPr>
          <p:nvPr>
            <p:ph type="title"/>
          </p:nvPr>
        </p:nvSpPr>
        <p:spPr>
          <a:xfrm>
            <a:off x="609600" y="498763"/>
            <a:ext cx="9960864" cy="1508167"/>
          </a:xfrm>
        </p:spPr>
        <p:txBody>
          <a:bodyPr>
            <a:normAutofit/>
          </a:bodyPr>
          <a:lstStyle/>
          <a:p>
            <a:pPr algn="ctr"/>
            <a:r>
              <a:rPr lang="en-IN" dirty="0" smtClean="0"/>
              <a:t>Objective of Applicaton</a:t>
            </a:r>
            <a:r>
              <a:rPr lang="en-IN" dirty="0"/>
              <a:t/>
            </a:r>
            <a:br>
              <a:rPr lang="en-IN" dirty="0"/>
            </a:br>
            <a:endParaRPr lang="en-IN" dirty="0"/>
          </a:p>
        </p:txBody>
      </p:sp>
      <p:sp>
        <p:nvSpPr>
          <p:cNvPr id="4" name="TextBox 3"/>
          <p:cNvSpPr txBox="1"/>
          <p:nvPr/>
        </p:nvSpPr>
        <p:spPr>
          <a:xfrm>
            <a:off x="1472540" y="1448790"/>
            <a:ext cx="9690265" cy="3970318"/>
          </a:xfrm>
          <a:prstGeom prst="rect">
            <a:avLst/>
          </a:prstGeom>
          <a:noFill/>
        </p:spPr>
        <p:txBody>
          <a:bodyPr wrap="square" rtlCol="0">
            <a:spAutoFit/>
          </a:bodyPr>
          <a:lstStyle/>
          <a:p>
            <a:pPr>
              <a:lnSpc>
                <a:spcPct val="200000"/>
              </a:lnSpc>
              <a:buFont typeface="Wingdings" pitchFamily="2" charset="2"/>
              <a:buChar char="Ø"/>
            </a:pPr>
            <a:r>
              <a:rPr lang="en-IN" dirty="0" smtClean="0"/>
              <a:t>In that </a:t>
            </a:r>
            <a:r>
              <a:rPr lang="en-IN" dirty="0" smtClean="0"/>
              <a:t>application</a:t>
            </a:r>
            <a:r>
              <a:rPr lang="en-IN" dirty="0" smtClean="0"/>
              <a:t> </a:t>
            </a:r>
            <a:r>
              <a:rPr lang="en-IN" dirty="0" smtClean="0"/>
              <a:t>we Designed as simple and easy  .</a:t>
            </a:r>
          </a:p>
          <a:p>
            <a:pPr>
              <a:lnSpc>
                <a:spcPct val="200000"/>
              </a:lnSpc>
              <a:buFont typeface="Wingdings" pitchFamily="2" charset="2"/>
              <a:buChar char="Ø"/>
            </a:pPr>
            <a:r>
              <a:rPr lang="en-US" dirty="0" smtClean="0"/>
              <a:t>It’s fast, easy and comfortable.</a:t>
            </a:r>
          </a:p>
          <a:p>
            <a:pPr>
              <a:lnSpc>
                <a:spcPct val="200000"/>
              </a:lnSpc>
              <a:buFont typeface="Wingdings" pitchFamily="2" charset="2"/>
              <a:buChar char="Ø"/>
            </a:pPr>
            <a:r>
              <a:rPr lang="en-US" dirty="0" smtClean="0"/>
              <a:t> An online menu is simpler to manage.</a:t>
            </a:r>
          </a:p>
          <a:p>
            <a:pPr>
              <a:lnSpc>
                <a:spcPct val="200000"/>
              </a:lnSpc>
              <a:buFont typeface="Wingdings" pitchFamily="2" charset="2"/>
              <a:buChar char="Ø"/>
            </a:pPr>
            <a:r>
              <a:rPr lang="en-US" dirty="0" smtClean="0"/>
              <a:t>To provide the bug-free Online Food Delivery system to user as well as admin.</a:t>
            </a:r>
          </a:p>
          <a:p>
            <a:pPr>
              <a:lnSpc>
                <a:spcPct val="200000"/>
              </a:lnSpc>
              <a:buFont typeface="Wingdings" pitchFamily="2" charset="2"/>
              <a:buChar char="Ø"/>
            </a:pPr>
            <a:r>
              <a:rPr lang="en-US" dirty="0" smtClean="0"/>
              <a:t>The main objective is here to provide a nice and secure platform for delivering food.</a:t>
            </a:r>
          </a:p>
          <a:p>
            <a:pPr>
              <a:lnSpc>
                <a:spcPct val="200000"/>
              </a:lnSpc>
              <a:buFont typeface="Wingdings" pitchFamily="2" charset="2"/>
              <a:buChar char="Ø"/>
            </a:pPr>
            <a:r>
              <a:rPr lang="en-US" dirty="0" smtClean="0"/>
              <a:t>To maintain the records Product ,Category available into the system.</a:t>
            </a:r>
          </a:p>
          <a:p>
            <a:pPr>
              <a:lnSpc>
                <a:spcPct val="200000"/>
              </a:lnSpc>
            </a:pPr>
            <a:endParaRPr lang="en-US" dirty="0"/>
          </a:p>
        </p:txBody>
      </p:sp>
      <p:cxnSp>
        <p:nvCxnSpPr>
          <p:cNvPr id="6" name="Straight Connector 5"/>
          <p:cNvCxnSpPr/>
          <p:nvPr/>
        </p:nvCxnSpPr>
        <p:spPr>
          <a:xfrm>
            <a:off x="2648197" y="1330036"/>
            <a:ext cx="5759533" cy="593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1954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F8B85-7783-1D9E-7916-BE74BAF4D9CD}"/>
              </a:ext>
            </a:extLst>
          </p:cNvPr>
          <p:cNvSpPr>
            <a:spLocks noGrp="1"/>
          </p:cNvSpPr>
          <p:nvPr>
            <p:ph type="title"/>
          </p:nvPr>
        </p:nvSpPr>
        <p:spPr>
          <a:xfrm>
            <a:off x="609600" y="-273132"/>
            <a:ext cx="9956800" cy="1876301"/>
          </a:xfrm>
        </p:spPr>
        <p:txBody>
          <a:bodyPr/>
          <a:lstStyle/>
          <a:p>
            <a:pPr algn="ctr"/>
            <a:r>
              <a:rPr lang="en-IN" sz="4000" dirty="0" smtClean="0"/>
              <a:t>Online Food Delivery</a:t>
            </a:r>
            <a:r>
              <a:rPr lang="en-IN" dirty="0" smtClean="0"/>
              <a:t/>
            </a:r>
            <a:br>
              <a:rPr lang="en-IN" dirty="0" smtClean="0"/>
            </a:br>
            <a:r>
              <a:rPr lang="en-IN" sz="2800" b="1" dirty="0" smtClean="0"/>
              <a:t>Modules</a:t>
            </a:r>
            <a:endParaRPr lang="en-IN" sz="2800" b="1" dirty="0"/>
          </a:p>
        </p:txBody>
      </p:sp>
      <p:sp>
        <p:nvSpPr>
          <p:cNvPr id="3" name="Content Placeholder 2">
            <a:extLst>
              <a:ext uri="{FF2B5EF4-FFF2-40B4-BE49-F238E27FC236}">
                <a16:creationId xmlns="" xmlns:a16="http://schemas.microsoft.com/office/drawing/2014/main" id="{390BA464-0A5E-4EA9-7029-5F2D847ACD9A}"/>
              </a:ext>
            </a:extLst>
          </p:cNvPr>
          <p:cNvSpPr>
            <a:spLocks noGrp="1"/>
          </p:cNvSpPr>
          <p:nvPr>
            <p:ph idx="1"/>
          </p:nvPr>
        </p:nvSpPr>
        <p:spPr>
          <a:xfrm>
            <a:off x="609600" y="1600201"/>
            <a:ext cx="10363200" cy="4525963"/>
          </a:xfrm>
        </p:spPr>
        <p:txBody>
          <a:bodyPr>
            <a:normAutofit fontScale="92500" lnSpcReduction="10000"/>
          </a:bodyPr>
          <a:lstStyle/>
          <a:p>
            <a:pPr fontAlgn="base">
              <a:lnSpc>
                <a:spcPct val="200000"/>
              </a:lnSpc>
            </a:pPr>
            <a:r>
              <a:rPr lang="en-US" sz="1800" b="1" dirty="0" smtClean="0"/>
              <a:t>Delivery module</a:t>
            </a:r>
            <a:r>
              <a:rPr lang="en-US" sz="1800" dirty="0" smtClean="0"/>
              <a:t> : We can manage all the operations related to Delivery from this module.</a:t>
            </a:r>
          </a:p>
          <a:p>
            <a:pPr fontAlgn="base">
              <a:lnSpc>
                <a:spcPct val="200000"/>
              </a:lnSpc>
            </a:pPr>
            <a:r>
              <a:rPr lang="en-US" sz="1800" b="1" dirty="0" smtClean="0"/>
              <a:t>Food Item module</a:t>
            </a:r>
            <a:r>
              <a:rPr lang="en-US" sz="1800" dirty="0" smtClean="0"/>
              <a:t> : This module is normally developed for managing the Food Item operations.</a:t>
            </a:r>
          </a:p>
          <a:p>
            <a:pPr fontAlgn="base">
              <a:lnSpc>
                <a:spcPct val="200000"/>
              </a:lnSpc>
            </a:pPr>
            <a:r>
              <a:rPr lang="en-US" sz="1800" b="1" dirty="0" smtClean="0"/>
              <a:t>Order module</a:t>
            </a:r>
            <a:r>
              <a:rPr lang="en-US" sz="1800" dirty="0" smtClean="0"/>
              <a:t> : All the operations related to Order will be managed by Order. </a:t>
            </a:r>
          </a:p>
          <a:p>
            <a:pPr fontAlgn="base">
              <a:lnSpc>
                <a:spcPct val="200000"/>
              </a:lnSpc>
            </a:pPr>
            <a:r>
              <a:rPr lang="en-US" sz="1800" b="1" dirty="0" smtClean="0"/>
              <a:t>Customer module</a:t>
            </a:r>
            <a:r>
              <a:rPr lang="en-US" sz="1800" dirty="0" smtClean="0"/>
              <a:t> : This module manages Customer functionalities. </a:t>
            </a:r>
          </a:p>
          <a:p>
            <a:pPr fontAlgn="base">
              <a:lnSpc>
                <a:spcPct val="200000"/>
              </a:lnSpc>
            </a:pPr>
            <a:r>
              <a:rPr lang="en-US" sz="1800" b="1" dirty="0" smtClean="0"/>
              <a:t>Category module : </a:t>
            </a:r>
            <a:r>
              <a:rPr lang="en-US" sz="1800" dirty="0" smtClean="0"/>
              <a:t>Category modules performs all the create, read, update and delete operations of Category.</a:t>
            </a:r>
          </a:p>
          <a:p>
            <a:pPr fontAlgn="base">
              <a:lnSpc>
                <a:spcPct val="200000"/>
              </a:lnSpc>
            </a:pPr>
            <a:r>
              <a:rPr lang="en-US" sz="1800" b="1" dirty="0" smtClean="0"/>
              <a:t>Login module: </a:t>
            </a:r>
            <a:r>
              <a:rPr lang="en-US" sz="1800" dirty="0" smtClean="0"/>
              <a:t>all the operation related to login of user and admin  will be managed by this module . </a:t>
            </a:r>
            <a:endParaRPr lang="en-US" sz="1800" b="1" dirty="0" smtClean="0"/>
          </a:p>
          <a:p>
            <a:pPr>
              <a:buNone/>
            </a:pPr>
            <a:r>
              <a:rPr lang="en-US" sz="1800" dirty="0" smtClean="0"/>
              <a:t/>
            </a:r>
            <a:br>
              <a:rPr lang="en-US" sz="1800" dirty="0" smtClean="0"/>
            </a:br>
            <a:endParaRPr lang="en-IN" sz="1800" dirty="0" smtClean="0"/>
          </a:p>
        </p:txBody>
      </p:sp>
      <p:cxnSp>
        <p:nvCxnSpPr>
          <p:cNvPr id="5" name="Straight Connector 4"/>
          <p:cNvCxnSpPr/>
          <p:nvPr/>
        </p:nvCxnSpPr>
        <p:spPr>
          <a:xfrm>
            <a:off x="3123210" y="1235034"/>
            <a:ext cx="5427024" cy="23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76645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320"/>
            <a:ext cx="9960864" cy="568828"/>
          </a:xfrm>
        </p:spPr>
        <p:txBody>
          <a:bodyPr>
            <a:noAutofit/>
          </a:bodyPr>
          <a:lstStyle/>
          <a:p>
            <a:pPr algn="ctr"/>
            <a:r>
              <a:rPr lang="en-US" sz="4000" dirty="0" smtClean="0"/>
              <a:t>MyModule:Admin</a:t>
            </a:r>
            <a:endParaRPr lang="en-US" sz="4000" dirty="0"/>
          </a:p>
        </p:txBody>
      </p:sp>
      <p:sp>
        <p:nvSpPr>
          <p:cNvPr id="5" name="Rectangle 4"/>
          <p:cNvSpPr/>
          <p:nvPr/>
        </p:nvSpPr>
        <p:spPr>
          <a:xfrm>
            <a:off x="756061" y="1202054"/>
            <a:ext cx="9991107" cy="4524315"/>
          </a:xfrm>
          <a:prstGeom prst="rect">
            <a:avLst/>
          </a:prstGeom>
        </p:spPr>
        <p:txBody>
          <a:bodyPr wrap="square">
            <a:spAutoFit/>
          </a:bodyPr>
          <a:lstStyle/>
          <a:p>
            <a:pPr fontAlgn="base">
              <a:lnSpc>
                <a:spcPct val="200000"/>
              </a:lnSpc>
              <a:buFont typeface="Wingdings" pitchFamily="2" charset="2"/>
              <a:buChar char="Ø"/>
            </a:pPr>
            <a:r>
              <a:rPr lang="en-US" dirty="0" smtClean="0"/>
              <a:t>Admin is the highest level of access to your application.</a:t>
            </a:r>
          </a:p>
          <a:p>
            <a:pPr fontAlgn="base">
              <a:lnSpc>
                <a:spcPct val="200000"/>
              </a:lnSpc>
              <a:buFont typeface="Wingdings" pitchFamily="2" charset="2"/>
              <a:buChar char="Ø"/>
            </a:pPr>
            <a:r>
              <a:rPr lang="en-US" dirty="0" smtClean="0"/>
              <a:t>Admin can add content on all pages and access all items  in the Admin dashboard.</a:t>
            </a:r>
          </a:p>
          <a:p>
            <a:pPr fontAlgn="base">
              <a:lnSpc>
                <a:spcPct val="200000"/>
              </a:lnSpc>
              <a:buFont typeface="Wingdings" pitchFamily="2" charset="2"/>
              <a:buChar char="Ø"/>
            </a:pPr>
            <a:r>
              <a:rPr lang="en-US" dirty="0" smtClean="0"/>
              <a:t>Admin can control site-wide settings like the design of your application and homepage layout.</a:t>
            </a:r>
          </a:p>
          <a:p>
            <a:pPr fontAlgn="base">
              <a:lnSpc>
                <a:spcPct val="200000"/>
              </a:lnSpc>
              <a:buFont typeface="Wingdings" pitchFamily="2" charset="2"/>
              <a:buChar char="Ø"/>
            </a:pPr>
            <a:r>
              <a:rPr lang="en-US" dirty="0" smtClean="0"/>
              <a:t> Admin can ADD/EDIT/DELETE/UPDATE User records and can approve or deny edits made by user/customers.</a:t>
            </a:r>
          </a:p>
          <a:p>
            <a:pPr fontAlgn="base">
              <a:lnSpc>
                <a:spcPct val="200000"/>
              </a:lnSpc>
              <a:buFont typeface="Wingdings" pitchFamily="2" charset="2"/>
              <a:buChar char="Ø"/>
            </a:pPr>
            <a:r>
              <a:rPr lang="en-US" dirty="0" smtClean="0"/>
              <a:t>Admin can Manage ,update, delete  the food items and there category.</a:t>
            </a:r>
          </a:p>
          <a:p>
            <a:pPr fontAlgn="base">
              <a:lnSpc>
                <a:spcPct val="200000"/>
              </a:lnSpc>
              <a:buFont typeface="Wingdings" pitchFamily="2" charset="2"/>
              <a:buChar char="Ø"/>
            </a:pPr>
            <a:r>
              <a:rPr lang="en-US" dirty="0" smtClean="0"/>
              <a:t>Admin can track the order records.</a:t>
            </a:r>
          </a:p>
          <a:p>
            <a:pPr fontAlgn="base">
              <a:lnSpc>
                <a:spcPct val="200000"/>
              </a:lnSpc>
              <a:buFont typeface="Wingdings" pitchFamily="2" charset="2"/>
              <a:buChar char="Ø"/>
            </a:pPr>
            <a:r>
              <a:rPr lang="en-US" dirty="0" smtClean="0"/>
              <a:t>Admin can also change status of delivery status of the order.</a:t>
            </a:r>
            <a:endParaRPr lang="en-US" dirty="0"/>
          </a:p>
        </p:txBody>
      </p:sp>
      <p:cxnSp>
        <p:nvCxnSpPr>
          <p:cNvPr id="7" name="Straight Connector 6"/>
          <p:cNvCxnSpPr/>
          <p:nvPr/>
        </p:nvCxnSpPr>
        <p:spPr>
          <a:xfrm>
            <a:off x="3455719" y="985652"/>
            <a:ext cx="4405746" cy="356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t>HomePage </a:t>
            </a:r>
            <a:endParaRPr lang="en-US" sz="4000" dirty="0"/>
          </a:p>
        </p:txBody>
      </p:sp>
      <p:cxnSp>
        <p:nvCxnSpPr>
          <p:cNvPr id="4" name="Straight Connector 3"/>
          <p:cNvCxnSpPr/>
          <p:nvPr/>
        </p:nvCxnSpPr>
        <p:spPr>
          <a:xfrm>
            <a:off x="4429496" y="1223158"/>
            <a:ext cx="2778826" cy="3562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33153" y="1816925"/>
            <a:ext cx="10331533" cy="3416320"/>
          </a:xfrm>
          <a:prstGeom prst="rect">
            <a:avLst/>
          </a:prstGeom>
          <a:noFill/>
        </p:spPr>
        <p:txBody>
          <a:bodyPr wrap="square" rtlCol="0">
            <a:spAutoFit/>
          </a:bodyPr>
          <a:lstStyle/>
          <a:p>
            <a:pPr>
              <a:lnSpc>
                <a:spcPct val="200000"/>
              </a:lnSpc>
              <a:buFont typeface="Wingdings" pitchFamily="2" charset="2"/>
              <a:buChar char="Ø"/>
            </a:pPr>
            <a:r>
              <a:rPr lang="en-US" dirty="0" smtClean="0"/>
              <a:t>A home page is the default or front page of application.</a:t>
            </a:r>
          </a:p>
          <a:p>
            <a:pPr>
              <a:lnSpc>
                <a:spcPct val="200000"/>
              </a:lnSpc>
              <a:buFont typeface="Wingdings" pitchFamily="2" charset="2"/>
              <a:buChar char="Ø"/>
            </a:pPr>
            <a:r>
              <a:rPr lang="en-US" dirty="0" smtClean="0"/>
              <a:t> It is the first page that visitors see when they load a URL.</a:t>
            </a:r>
          </a:p>
          <a:p>
            <a:pPr>
              <a:lnSpc>
                <a:spcPct val="200000"/>
              </a:lnSpc>
              <a:buFont typeface="Wingdings" pitchFamily="2" charset="2"/>
              <a:buChar char="Ø"/>
            </a:pPr>
            <a:r>
              <a:rPr lang="en-US" dirty="0" smtClean="0"/>
              <a:t>Home pages act as a virtual directory for a site — they provide top-level menus where user can go deeper  into various areas of the application.</a:t>
            </a:r>
          </a:p>
          <a:p>
            <a:pPr>
              <a:lnSpc>
                <a:spcPct val="200000"/>
              </a:lnSpc>
              <a:buFont typeface="Wingdings" pitchFamily="2" charset="2"/>
              <a:buChar char="Ø"/>
            </a:pPr>
            <a:r>
              <a:rPr lang="en-US" dirty="0" smtClean="0"/>
              <a:t>Online Food delivery has a homepage with menu items like “about us,” “contact us” ,”Category”</a:t>
            </a:r>
          </a:p>
          <a:p>
            <a:pPr>
              <a:lnSpc>
                <a:spcPct val="200000"/>
              </a:lnSpc>
            </a:pPr>
            <a:r>
              <a:rPr lang="en-US" dirty="0" smtClean="0"/>
              <a:t>“logout,” “register” or “login.”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29B50-AA89-37EA-48AD-12F4FBA96B23}"/>
              </a:ext>
            </a:extLst>
          </p:cNvPr>
          <p:cNvSpPr>
            <a:spLocks noGrp="1"/>
          </p:cNvSpPr>
          <p:nvPr>
            <p:ph type="title"/>
          </p:nvPr>
        </p:nvSpPr>
        <p:spPr>
          <a:xfrm>
            <a:off x="609600" y="0"/>
            <a:ext cx="9960864" cy="1033153"/>
          </a:xfrm>
        </p:spPr>
        <p:txBody>
          <a:bodyPr>
            <a:normAutofit/>
          </a:bodyPr>
          <a:lstStyle/>
          <a:p>
            <a:pPr algn="ctr"/>
            <a:r>
              <a:rPr lang="en-IN" sz="4000" dirty="0"/>
              <a:t>Project </a:t>
            </a:r>
            <a:r>
              <a:rPr lang="en-IN" sz="4000" dirty="0" smtClean="0"/>
              <a:t>Architecture</a:t>
            </a:r>
            <a:endParaRPr lang="en-IN" sz="4000" dirty="0"/>
          </a:p>
        </p:txBody>
      </p:sp>
      <p:pic>
        <p:nvPicPr>
          <p:cNvPr id="3" name="Picture 2"/>
          <p:cNvPicPr>
            <a:picLocks noChangeAspect="1" noChangeArrowheads="1"/>
          </p:cNvPicPr>
          <p:nvPr/>
        </p:nvPicPr>
        <p:blipFill>
          <a:blip r:embed="rId2"/>
          <a:srcRect/>
          <a:stretch>
            <a:fillRect/>
          </a:stretch>
        </p:blipFill>
        <p:spPr bwMode="auto">
          <a:xfrm>
            <a:off x="1864426" y="970930"/>
            <a:ext cx="8087096" cy="5391150"/>
          </a:xfrm>
          <a:prstGeom prst="rect">
            <a:avLst/>
          </a:prstGeom>
          <a:noFill/>
          <a:ln w="9525">
            <a:noFill/>
            <a:miter lim="800000"/>
            <a:headEnd/>
            <a:tailEnd/>
          </a:ln>
          <a:effectLst/>
        </p:spPr>
      </p:pic>
      <p:cxnSp>
        <p:nvCxnSpPr>
          <p:cNvPr id="5" name="Straight Connector 4"/>
          <p:cNvCxnSpPr/>
          <p:nvPr/>
        </p:nvCxnSpPr>
        <p:spPr>
          <a:xfrm>
            <a:off x="3277590" y="807522"/>
            <a:ext cx="445324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838137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01881"/>
            <a:ext cx="9960864" cy="1116281"/>
          </a:xfrm>
        </p:spPr>
        <p:txBody>
          <a:bodyPr>
            <a:normAutofit/>
          </a:bodyPr>
          <a:lstStyle/>
          <a:p>
            <a:pPr algn="ctr"/>
            <a:r>
              <a:rPr lang="en-US" sz="4000" dirty="0" smtClean="0"/>
              <a:t>Entity Relationship Diagram</a:t>
            </a:r>
            <a:endParaRPr lang="en-US" sz="4000" dirty="0"/>
          </a:p>
        </p:txBody>
      </p:sp>
      <p:sp>
        <p:nvSpPr>
          <p:cNvPr id="4" name="Rectangle 3"/>
          <p:cNvSpPr/>
          <p:nvPr/>
        </p:nvSpPr>
        <p:spPr>
          <a:xfrm>
            <a:off x="1543793" y="1413164"/>
            <a:ext cx="748145" cy="344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user</a:t>
            </a:r>
            <a:endParaRPr lang="en-US" dirty="0">
              <a:solidFill>
                <a:schemeClr val="accent2">
                  <a:lumMod val="60000"/>
                  <a:lumOff val="40000"/>
                </a:schemeClr>
              </a:solidFill>
            </a:endParaRPr>
          </a:p>
        </p:txBody>
      </p:sp>
      <p:sp>
        <p:nvSpPr>
          <p:cNvPr id="5" name="Rectangle 4"/>
          <p:cNvSpPr/>
          <p:nvPr/>
        </p:nvSpPr>
        <p:spPr>
          <a:xfrm>
            <a:off x="6030686" y="1425037"/>
            <a:ext cx="797625" cy="30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food</a:t>
            </a:r>
            <a:endParaRPr lang="en-US" dirty="0">
              <a:solidFill>
                <a:schemeClr val="accent2">
                  <a:lumMod val="60000"/>
                  <a:lumOff val="40000"/>
                </a:schemeClr>
              </a:solidFill>
            </a:endParaRPr>
          </a:p>
        </p:txBody>
      </p:sp>
      <p:sp>
        <p:nvSpPr>
          <p:cNvPr id="7" name="Rectangle 6"/>
          <p:cNvSpPr/>
          <p:nvPr/>
        </p:nvSpPr>
        <p:spPr>
          <a:xfrm>
            <a:off x="9852562" y="1009403"/>
            <a:ext cx="1108364" cy="49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category</a:t>
            </a:r>
            <a:endParaRPr lang="en-US" dirty="0">
              <a:solidFill>
                <a:schemeClr val="accent2">
                  <a:lumMod val="60000"/>
                  <a:lumOff val="40000"/>
                </a:schemeClr>
              </a:solidFill>
            </a:endParaRPr>
          </a:p>
        </p:txBody>
      </p:sp>
      <p:sp>
        <p:nvSpPr>
          <p:cNvPr id="9" name="Rectangle 8"/>
          <p:cNvSpPr/>
          <p:nvPr/>
        </p:nvSpPr>
        <p:spPr>
          <a:xfrm>
            <a:off x="2800598" y="4819402"/>
            <a:ext cx="880753" cy="29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order</a:t>
            </a:r>
            <a:endParaRPr lang="en-US" dirty="0">
              <a:solidFill>
                <a:schemeClr val="accent2">
                  <a:lumMod val="60000"/>
                  <a:lumOff val="40000"/>
                </a:schemeClr>
              </a:solidFill>
            </a:endParaRPr>
          </a:p>
        </p:txBody>
      </p:sp>
      <p:sp>
        <p:nvSpPr>
          <p:cNvPr id="10" name="Rectangle 9"/>
          <p:cNvSpPr/>
          <p:nvPr/>
        </p:nvSpPr>
        <p:spPr>
          <a:xfrm>
            <a:off x="7895111" y="4370120"/>
            <a:ext cx="1082634" cy="42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payment</a:t>
            </a:r>
            <a:endParaRPr lang="en-US" dirty="0">
              <a:solidFill>
                <a:schemeClr val="accent2">
                  <a:lumMod val="60000"/>
                  <a:lumOff val="40000"/>
                </a:schemeClr>
              </a:solidFill>
            </a:endParaRPr>
          </a:p>
        </p:txBody>
      </p:sp>
      <p:sp>
        <p:nvSpPr>
          <p:cNvPr id="11" name="Diamond 10"/>
          <p:cNvSpPr/>
          <p:nvPr/>
        </p:nvSpPr>
        <p:spPr>
          <a:xfrm>
            <a:off x="2030680" y="3135085"/>
            <a:ext cx="1330036" cy="7243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have</a:t>
            </a:r>
            <a:endParaRPr lang="en-US" sz="1600" dirty="0">
              <a:solidFill>
                <a:srgbClr val="0070C0"/>
              </a:solidFill>
            </a:endParaRPr>
          </a:p>
        </p:txBody>
      </p:sp>
      <p:sp>
        <p:nvSpPr>
          <p:cNvPr id="12" name="Diamond 11"/>
          <p:cNvSpPr/>
          <p:nvPr/>
        </p:nvSpPr>
        <p:spPr>
          <a:xfrm>
            <a:off x="4655127" y="3716977"/>
            <a:ext cx="1389413" cy="605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have</a:t>
            </a:r>
            <a:endParaRPr lang="en-US" sz="1600" dirty="0">
              <a:solidFill>
                <a:srgbClr val="0070C0"/>
              </a:solidFill>
            </a:endParaRPr>
          </a:p>
        </p:txBody>
      </p:sp>
      <p:sp>
        <p:nvSpPr>
          <p:cNvPr id="13" name="Diamond 12"/>
          <p:cNvSpPr/>
          <p:nvPr/>
        </p:nvSpPr>
        <p:spPr>
          <a:xfrm>
            <a:off x="7695211" y="2873829"/>
            <a:ext cx="1104405" cy="7362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has</a:t>
            </a:r>
            <a:endParaRPr lang="en-US" dirty="0">
              <a:solidFill>
                <a:srgbClr val="0070C0"/>
              </a:solidFill>
            </a:endParaRPr>
          </a:p>
        </p:txBody>
      </p:sp>
      <p:sp>
        <p:nvSpPr>
          <p:cNvPr id="15" name="Diamond 14"/>
          <p:cNvSpPr/>
          <p:nvPr/>
        </p:nvSpPr>
        <p:spPr>
          <a:xfrm>
            <a:off x="8108868" y="1221179"/>
            <a:ext cx="1201387" cy="7362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has</a:t>
            </a:r>
            <a:endParaRPr lang="en-US" dirty="0">
              <a:solidFill>
                <a:srgbClr val="0070C0"/>
              </a:solidFill>
            </a:endParaRPr>
          </a:p>
        </p:txBody>
      </p:sp>
      <p:cxnSp>
        <p:nvCxnSpPr>
          <p:cNvPr id="17" name="Straight Connector 16"/>
          <p:cNvCxnSpPr>
            <a:endCxn id="11" idx="0"/>
          </p:cNvCxnSpPr>
          <p:nvPr/>
        </p:nvCxnSpPr>
        <p:spPr>
          <a:xfrm rot="16200000" flipH="1">
            <a:off x="1680359" y="2119746"/>
            <a:ext cx="1341908" cy="688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470564" y="4048990"/>
            <a:ext cx="1066799" cy="687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12" idx="0"/>
          </p:cNvCxnSpPr>
          <p:nvPr/>
        </p:nvCxnSpPr>
        <p:spPr>
          <a:xfrm rot="5400000">
            <a:off x="4898077" y="2185554"/>
            <a:ext cx="1983181" cy="107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2"/>
            <a:endCxn id="9" idx="3"/>
          </p:cNvCxnSpPr>
          <p:nvPr/>
        </p:nvCxnSpPr>
        <p:spPr>
          <a:xfrm rot="5400000">
            <a:off x="4192485" y="3811484"/>
            <a:ext cx="646217" cy="1668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6828311" y="1579417"/>
            <a:ext cx="1280557" cy="9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7" idx="1"/>
          </p:cNvCxnSpPr>
          <p:nvPr/>
        </p:nvCxnSpPr>
        <p:spPr>
          <a:xfrm flipV="1">
            <a:off x="9310255" y="1258784"/>
            <a:ext cx="542307" cy="33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2"/>
            <a:endCxn id="13" idx="0"/>
          </p:cNvCxnSpPr>
          <p:nvPr/>
        </p:nvCxnSpPr>
        <p:spPr>
          <a:xfrm rot="16200000" flipH="1">
            <a:off x="6768440" y="1394854"/>
            <a:ext cx="1140033" cy="181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2"/>
            <a:endCxn id="10" idx="0"/>
          </p:cNvCxnSpPr>
          <p:nvPr/>
        </p:nvCxnSpPr>
        <p:spPr>
          <a:xfrm rot="16200000" flipH="1">
            <a:off x="7961911" y="3895602"/>
            <a:ext cx="760021" cy="189014"/>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5605153" y="4655128"/>
            <a:ext cx="1377538" cy="6887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have</a:t>
            </a:r>
            <a:endParaRPr lang="en-US" dirty="0">
              <a:solidFill>
                <a:srgbClr val="0070C0"/>
              </a:solidFill>
            </a:endParaRPr>
          </a:p>
        </p:txBody>
      </p:sp>
      <p:cxnSp>
        <p:nvCxnSpPr>
          <p:cNvPr id="34" name="Straight Connector 33"/>
          <p:cNvCxnSpPr>
            <a:stCxn id="9" idx="3"/>
            <a:endCxn id="32" idx="1"/>
          </p:cNvCxnSpPr>
          <p:nvPr/>
        </p:nvCxnSpPr>
        <p:spPr>
          <a:xfrm>
            <a:off x="3681351" y="4968834"/>
            <a:ext cx="1923802" cy="30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10" idx="1"/>
          </p:cNvCxnSpPr>
          <p:nvPr/>
        </p:nvCxnSpPr>
        <p:spPr>
          <a:xfrm flipV="1">
            <a:off x="6982691" y="4583876"/>
            <a:ext cx="912420" cy="415636"/>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540831" y="5557652"/>
            <a:ext cx="1068779"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Food_id</a:t>
            </a:r>
            <a:endParaRPr lang="en-US" sz="1200" dirty="0"/>
          </a:p>
        </p:txBody>
      </p:sp>
      <p:sp>
        <p:nvSpPr>
          <p:cNvPr id="43" name="Oval 42"/>
          <p:cNvSpPr/>
          <p:nvPr/>
        </p:nvSpPr>
        <p:spPr>
          <a:xfrm>
            <a:off x="8690759" y="5854536"/>
            <a:ext cx="1068779" cy="558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Email_id</a:t>
            </a:r>
            <a:endParaRPr lang="en-US" sz="1100" dirty="0"/>
          </a:p>
        </p:txBody>
      </p:sp>
      <p:sp>
        <p:nvSpPr>
          <p:cNvPr id="44" name="Oval 43"/>
          <p:cNvSpPr/>
          <p:nvPr/>
        </p:nvSpPr>
        <p:spPr>
          <a:xfrm>
            <a:off x="9852562" y="5850579"/>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bank</a:t>
            </a:r>
            <a:endParaRPr lang="en-US" sz="1400" dirty="0"/>
          </a:p>
        </p:txBody>
      </p:sp>
      <p:sp>
        <p:nvSpPr>
          <p:cNvPr id="45" name="Oval 44"/>
          <p:cNvSpPr/>
          <p:nvPr/>
        </p:nvSpPr>
        <p:spPr>
          <a:xfrm>
            <a:off x="10185072" y="5066807"/>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card</a:t>
            </a:r>
            <a:endParaRPr lang="en-US" sz="1600" dirty="0"/>
          </a:p>
        </p:txBody>
      </p:sp>
      <p:cxnSp>
        <p:nvCxnSpPr>
          <p:cNvPr id="47" name="Straight Connector 46"/>
          <p:cNvCxnSpPr>
            <a:stCxn id="10" idx="2"/>
            <a:endCxn id="42" idx="0"/>
          </p:cNvCxnSpPr>
          <p:nvPr/>
        </p:nvCxnSpPr>
        <p:spPr>
          <a:xfrm rot="5400000">
            <a:off x="7875815" y="4997039"/>
            <a:ext cx="760020" cy="361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2"/>
          </p:cNvCxnSpPr>
          <p:nvPr/>
        </p:nvCxnSpPr>
        <p:spPr>
          <a:xfrm rot="16200000" flipH="1">
            <a:off x="8243948" y="4990111"/>
            <a:ext cx="1033155" cy="6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2"/>
            <a:endCxn id="44" idx="0"/>
          </p:cNvCxnSpPr>
          <p:nvPr/>
        </p:nvCxnSpPr>
        <p:spPr>
          <a:xfrm rot="16200000" flipH="1">
            <a:off x="8885217" y="4348843"/>
            <a:ext cx="1052947" cy="1950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2"/>
            <a:endCxn id="45" idx="2"/>
          </p:cNvCxnSpPr>
          <p:nvPr/>
        </p:nvCxnSpPr>
        <p:spPr>
          <a:xfrm rot="16200000" flipH="1">
            <a:off x="9054441" y="4179619"/>
            <a:ext cx="512619" cy="174864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341923" y="3428012"/>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a:t>
            </a:r>
            <a:endParaRPr lang="en-US" sz="1600" dirty="0"/>
          </a:p>
        </p:txBody>
      </p:sp>
      <p:sp>
        <p:nvSpPr>
          <p:cNvPr id="56" name="Oval 55"/>
          <p:cNvSpPr/>
          <p:nvPr/>
        </p:nvSpPr>
        <p:spPr>
          <a:xfrm rot="10579811" flipV="1">
            <a:off x="10715557" y="3400819"/>
            <a:ext cx="1333994" cy="586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description</a:t>
            </a:r>
            <a:endParaRPr lang="en-US" sz="1200" dirty="0"/>
          </a:p>
        </p:txBody>
      </p:sp>
      <p:sp>
        <p:nvSpPr>
          <p:cNvPr id="57" name="Oval 56"/>
          <p:cNvSpPr/>
          <p:nvPr/>
        </p:nvSpPr>
        <p:spPr>
          <a:xfrm>
            <a:off x="11123221" y="1864426"/>
            <a:ext cx="1068779" cy="403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name</a:t>
            </a:r>
            <a:endParaRPr lang="en-US" sz="1600" dirty="0"/>
          </a:p>
        </p:txBody>
      </p:sp>
      <p:cxnSp>
        <p:nvCxnSpPr>
          <p:cNvPr id="59" name="Straight Connector 58"/>
          <p:cNvCxnSpPr>
            <a:stCxn id="55" idx="0"/>
          </p:cNvCxnSpPr>
          <p:nvPr/>
        </p:nvCxnSpPr>
        <p:spPr>
          <a:xfrm rot="5400000" flipH="1" flipV="1">
            <a:off x="9114312" y="2258293"/>
            <a:ext cx="1931721" cy="407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0"/>
          </p:cNvCxnSpPr>
          <p:nvPr/>
        </p:nvCxnSpPr>
        <p:spPr>
          <a:xfrm rot="16200000" flipV="1">
            <a:off x="9906977" y="1944598"/>
            <a:ext cx="1869503" cy="104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7" idx="0"/>
          </p:cNvCxnSpPr>
          <p:nvPr/>
        </p:nvCxnSpPr>
        <p:spPr>
          <a:xfrm rot="16200000" flipV="1">
            <a:off x="10816442" y="1023257"/>
            <a:ext cx="344384" cy="1337954"/>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4449289" y="5185560"/>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Food_id</a:t>
            </a:r>
            <a:endParaRPr lang="en-US" sz="1200" dirty="0"/>
          </a:p>
        </p:txBody>
      </p:sp>
      <p:sp>
        <p:nvSpPr>
          <p:cNvPr id="66" name="Oval 65"/>
          <p:cNvSpPr/>
          <p:nvPr/>
        </p:nvSpPr>
        <p:spPr>
          <a:xfrm>
            <a:off x="3926775" y="5791202"/>
            <a:ext cx="1262742"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Order_date</a:t>
            </a:r>
            <a:endParaRPr lang="en-US" sz="1100" dirty="0"/>
          </a:p>
        </p:txBody>
      </p:sp>
      <p:sp>
        <p:nvSpPr>
          <p:cNvPr id="67" name="Oval 66"/>
          <p:cNvSpPr/>
          <p:nvPr/>
        </p:nvSpPr>
        <p:spPr>
          <a:xfrm>
            <a:off x="2679866" y="6052459"/>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Order_id</a:t>
            </a:r>
            <a:endParaRPr lang="en-US" sz="1100" dirty="0"/>
          </a:p>
        </p:txBody>
      </p:sp>
      <p:sp>
        <p:nvSpPr>
          <p:cNvPr id="68" name="Oval 67"/>
          <p:cNvSpPr/>
          <p:nvPr/>
        </p:nvSpPr>
        <p:spPr>
          <a:xfrm>
            <a:off x="1432956" y="5886204"/>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User_id</a:t>
            </a:r>
            <a:endParaRPr lang="en-US" sz="1200" dirty="0"/>
          </a:p>
        </p:txBody>
      </p:sp>
      <p:sp>
        <p:nvSpPr>
          <p:cNvPr id="69" name="Oval 68"/>
          <p:cNvSpPr/>
          <p:nvPr/>
        </p:nvSpPr>
        <p:spPr>
          <a:xfrm>
            <a:off x="190006" y="5399316"/>
            <a:ext cx="1516084"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Delivery_date</a:t>
            </a:r>
            <a:endParaRPr lang="en-US" sz="1100" dirty="0"/>
          </a:p>
        </p:txBody>
      </p:sp>
      <p:sp>
        <p:nvSpPr>
          <p:cNvPr id="70" name="Oval 69"/>
          <p:cNvSpPr/>
          <p:nvPr/>
        </p:nvSpPr>
        <p:spPr>
          <a:xfrm>
            <a:off x="221674" y="4763986"/>
            <a:ext cx="1535874"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Delivery_status</a:t>
            </a:r>
            <a:endParaRPr lang="en-US" sz="1000" dirty="0"/>
          </a:p>
        </p:txBody>
      </p:sp>
      <p:cxnSp>
        <p:nvCxnSpPr>
          <p:cNvPr id="72" name="Straight Connector 71"/>
          <p:cNvCxnSpPr>
            <a:stCxn id="70" idx="6"/>
            <a:endCxn id="9" idx="1"/>
          </p:cNvCxnSpPr>
          <p:nvPr/>
        </p:nvCxnSpPr>
        <p:spPr>
          <a:xfrm flipV="1">
            <a:off x="1757548" y="4968834"/>
            <a:ext cx="1043050" cy="38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9" idx="6"/>
            <a:endCxn id="9" idx="1"/>
          </p:cNvCxnSpPr>
          <p:nvPr/>
        </p:nvCxnSpPr>
        <p:spPr>
          <a:xfrm flipV="1">
            <a:off x="1706090" y="4968834"/>
            <a:ext cx="1094508" cy="673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7"/>
            <a:endCxn id="9" idx="2"/>
          </p:cNvCxnSpPr>
          <p:nvPr/>
        </p:nvCxnSpPr>
        <p:spPr>
          <a:xfrm rot="5400000" flipH="1" flipV="1">
            <a:off x="2373474" y="5090007"/>
            <a:ext cx="839242" cy="895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a:endCxn id="9" idx="2"/>
          </p:cNvCxnSpPr>
          <p:nvPr/>
        </p:nvCxnSpPr>
        <p:spPr>
          <a:xfrm rot="5400000" flipH="1" flipV="1">
            <a:off x="2760518" y="5572003"/>
            <a:ext cx="934194" cy="26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1"/>
            <a:endCxn id="9" idx="2"/>
          </p:cNvCxnSpPr>
          <p:nvPr/>
        </p:nvCxnSpPr>
        <p:spPr>
          <a:xfrm rot="16200000" flipV="1">
            <a:off x="3304217" y="5055023"/>
            <a:ext cx="744240" cy="870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5" idx="2"/>
            <a:endCxn id="9" idx="2"/>
          </p:cNvCxnSpPr>
          <p:nvPr/>
        </p:nvCxnSpPr>
        <p:spPr>
          <a:xfrm rot="10800000">
            <a:off x="3240975" y="5118266"/>
            <a:ext cx="1208314" cy="310739"/>
          </a:xfrm>
          <a:prstGeom prst="line">
            <a:avLst/>
          </a:prstGeom>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563585" y="688768"/>
            <a:ext cx="79960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id</a:t>
            </a:r>
            <a:endParaRPr lang="en-US" sz="1400" dirty="0"/>
          </a:p>
        </p:txBody>
      </p:sp>
      <p:sp>
        <p:nvSpPr>
          <p:cNvPr id="85" name="Oval 84"/>
          <p:cNvSpPr/>
          <p:nvPr/>
        </p:nvSpPr>
        <p:spPr>
          <a:xfrm>
            <a:off x="0" y="1308268"/>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Email_id</a:t>
            </a:r>
            <a:endParaRPr lang="en-US" sz="1100" dirty="0"/>
          </a:p>
        </p:txBody>
      </p:sp>
      <p:sp>
        <p:nvSpPr>
          <p:cNvPr id="86" name="Oval 85"/>
          <p:cNvSpPr/>
          <p:nvPr/>
        </p:nvSpPr>
        <p:spPr>
          <a:xfrm>
            <a:off x="0" y="1961410"/>
            <a:ext cx="142503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First_name</a:t>
            </a:r>
            <a:endParaRPr lang="en-US" sz="1050" dirty="0"/>
          </a:p>
        </p:txBody>
      </p:sp>
      <p:sp>
        <p:nvSpPr>
          <p:cNvPr id="87" name="Oval 86"/>
          <p:cNvSpPr/>
          <p:nvPr/>
        </p:nvSpPr>
        <p:spPr>
          <a:xfrm>
            <a:off x="2644239" y="910443"/>
            <a:ext cx="1286493"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Mobile_no</a:t>
            </a:r>
            <a:endParaRPr lang="en-US" sz="1050" dirty="0"/>
          </a:p>
        </p:txBody>
      </p:sp>
      <p:sp>
        <p:nvSpPr>
          <p:cNvPr id="88" name="Oval 87"/>
          <p:cNvSpPr/>
          <p:nvPr/>
        </p:nvSpPr>
        <p:spPr>
          <a:xfrm>
            <a:off x="3048001" y="1539836"/>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city</a:t>
            </a:r>
            <a:endParaRPr lang="en-US" sz="1400" dirty="0"/>
          </a:p>
        </p:txBody>
      </p:sp>
      <p:sp>
        <p:nvSpPr>
          <p:cNvPr id="89" name="Oval 88"/>
          <p:cNvSpPr/>
          <p:nvPr/>
        </p:nvSpPr>
        <p:spPr>
          <a:xfrm>
            <a:off x="2525486" y="2133602"/>
            <a:ext cx="1167740"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password</a:t>
            </a:r>
            <a:endParaRPr lang="en-US" sz="1100" dirty="0"/>
          </a:p>
        </p:txBody>
      </p:sp>
      <p:sp>
        <p:nvSpPr>
          <p:cNvPr id="90" name="Oval 89"/>
          <p:cNvSpPr/>
          <p:nvPr/>
        </p:nvSpPr>
        <p:spPr>
          <a:xfrm>
            <a:off x="542307" y="2501736"/>
            <a:ext cx="1262742"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Last_name</a:t>
            </a:r>
            <a:endParaRPr lang="en-US" sz="1050" dirty="0"/>
          </a:p>
        </p:txBody>
      </p:sp>
      <p:cxnSp>
        <p:nvCxnSpPr>
          <p:cNvPr id="97" name="Straight Connector 96"/>
          <p:cNvCxnSpPr>
            <a:stCxn id="83" idx="4"/>
            <a:endCxn id="4" idx="0"/>
          </p:cNvCxnSpPr>
          <p:nvPr/>
        </p:nvCxnSpPr>
        <p:spPr>
          <a:xfrm rot="5400000">
            <a:off x="1774372" y="1224148"/>
            <a:ext cx="332510" cy="4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7" idx="3"/>
            <a:endCxn id="4" idx="3"/>
          </p:cNvCxnSpPr>
          <p:nvPr/>
        </p:nvCxnSpPr>
        <p:spPr>
          <a:xfrm rot="5400000">
            <a:off x="2432626" y="1185340"/>
            <a:ext cx="259328" cy="540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8" idx="2"/>
            <a:endCxn id="4" idx="3"/>
          </p:cNvCxnSpPr>
          <p:nvPr/>
        </p:nvCxnSpPr>
        <p:spPr>
          <a:xfrm rot="10800000">
            <a:off x="2291939" y="1585356"/>
            <a:ext cx="756063" cy="19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89" idx="1"/>
          </p:cNvCxnSpPr>
          <p:nvPr/>
        </p:nvCxnSpPr>
        <p:spPr>
          <a:xfrm rot="16200000" flipV="1">
            <a:off x="2234914" y="1743321"/>
            <a:ext cx="447357" cy="47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0" idx="7"/>
            <a:endCxn id="4" idx="2"/>
          </p:cNvCxnSpPr>
          <p:nvPr/>
        </p:nvCxnSpPr>
        <p:spPr>
          <a:xfrm rot="5400000" flipH="1" flipV="1">
            <a:off x="1361250" y="2016424"/>
            <a:ext cx="815491" cy="297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6" idx="7"/>
            <a:endCxn id="4" idx="2"/>
          </p:cNvCxnSpPr>
          <p:nvPr/>
        </p:nvCxnSpPr>
        <p:spPr>
          <a:xfrm rot="5400000" flipH="1" flipV="1">
            <a:off x="1429524" y="1544372"/>
            <a:ext cx="275165" cy="70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5" idx="6"/>
            <a:endCxn id="4" idx="1"/>
          </p:cNvCxnSpPr>
          <p:nvPr/>
        </p:nvCxnSpPr>
        <p:spPr>
          <a:xfrm>
            <a:off x="1068779" y="1551712"/>
            <a:ext cx="475014" cy="33644"/>
          </a:xfrm>
          <a:prstGeom prst="line">
            <a:avLst/>
          </a:prstGeom>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5795158" y="2731325"/>
            <a:ext cx="1397331" cy="641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description</a:t>
            </a:r>
            <a:endParaRPr lang="en-US" sz="1050" dirty="0"/>
          </a:p>
        </p:txBody>
      </p:sp>
      <p:sp>
        <p:nvSpPr>
          <p:cNvPr id="111" name="Oval 110"/>
          <p:cNvSpPr/>
          <p:nvPr/>
        </p:nvSpPr>
        <p:spPr>
          <a:xfrm>
            <a:off x="7192488" y="1646714"/>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discount</a:t>
            </a:r>
            <a:endParaRPr lang="en-US" sz="1200" dirty="0"/>
          </a:p>
        </p:txBody>
      </p:sp>
      <p:sp>
        <p:nvSpPr>
          <p:cNvPr id="112" name="Oval 111"/>
          <p:cNvSpPr/>
          <p:nvPr/>
        </p:nvSpPr>
        <p:spPr>
          <a:xfrm>
            <a:off x="4579918" y="2458191"/>
            <a:ext cx="1068779" cy="451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price</a:t>
            </a:r>
            <a:endParaRPr lang="en-US" sz="1600" dirty="0"/>
          </a:p>
        </p:txBody>
      </p:sp>
      <p:sp>
        <p:nvSpPr>
          <p:cNvPr id="113" name="Oval 112"/>
          <p:cNvSpPr/>
          <p:nvPr/>
        </p:nvSpPr>
        <p:spPr>
          <a:xfrm>
            <a:off x="4164282" y="1745673"/>
            <a:ext cx="1068779" cy="49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name</a:t>
            </a:r>
            <a:endParaRPr lang="en-US" sz="1400" dirty="0"/>
          </a:p>
        </p:txBody>
      </p:sp>
      <p:sp>
        <p:nvSpPr>
          <p:cNvPr id="114" name="Oval 113"/>
          <p:cNvSpPr/>
          <p:nvPr/>
        </p:nvSpPr>
        <p:spPr>
          <a:xfrm>
            <a:off x="7208322" y="797628"/>
            <a:ext cx="1278577"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Catrgory_id</a:t>
            </a:r>
            <a:endParaRPr lang="en-US" sz="1050" dirty="0"/>
          </a:p>
        </p:txBody>
      </p:sp>
      <p:sp>
        <p:nvSpPr>
          <p:cNvPr id="115" name="Oval 114"/>
          <p:cNvSpPr/>
          <p:nvPr/>
        </p:nvSpPr>
        <p:spPr>
          <a:xfrm>
            <a:off x="4532417" y="1211282"/>
            <a:ext cx="1068779" cy="380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id</a:t>
            </a:r>
            <a:endParaRPr lang="en-US" sz="1200" dirty="0"/>
          </a:p>
        </p:txBody>
      </p:sp>
      <p:cxnSp>
        <p:nvCxnSpPr>
          <p:cNvPr id="132" name="Straight Connector 131"/>
          <p:cNvCxnSpPr>
            <a:stCxn id="115" idx="6"/>
            <a:endCxn id="5" idx="1"/>
          </p:cNvCxnSpPr>
          <p:nvPr/>
        </p:nvCxnSpPr>
        <p:spPr>
          <a:xfrm>
            <a:off x="5601196" y="1401288"/>
            <a:ext cx="429490" cy="17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13" idx="6"/>
            <a:endCxn id="5" idx="1"/>
          </p:cNvCxnSpPr>
          <p:nvPr/>
        </p:nvCxnSpPr>
        <p:spPr>
          <a:xfrm flipV="1">
            <a:off x="5233061" y="1579417"/>
            <a:ext cx="797625" cy="41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2" idx="7"/>
          </p:cNvCxnSpPr>
          <p:nvPr/>
        </p:nvCxnSpPr>
        <p:spPr>
          <a:xfrm rot="5400000" flipH="1" flipV="1">
            <a:off x="5260308" y="1775671"/>
            <a:ext cx="980477" cy="51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10" idx="0"/>
            <a:endCxn id="5" idx="2"/>
          </p:cNvCxnSpPr>
          <p:nvPr/>
        </p:nvCxnSpPr>
        <p:spPr>
          <a:xfrm rot="16200000" flipV="1">
            <a:off x="5962898" y="2200398"/>
            <a:ext cx="997529" cy="64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11" idx="1"/>
            <a:endCxn id="5" idx="3"/>
          </p:cNvCxnSpPr>
          <p:nvPr/>
        </p:nvCxnSpPr>
        <p:spPr>
          <a:xfrm rot="16200000" flipV="1">
            <a:off x="7019359" y="1388369"/>
            <a:ext cx="138600" cy="520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14" idx="2"/>
            <a:endCxn id="5" idx="3"/>
          </p:cNvCxnSpPr>
          <p:nvPr/>
        </p:nvCxnSpPr>
        <p:spPr>
          <a:xfrm rot="10800000" flipV="1">
            <a:off x="6828312" y="1041071"/>
            <a:ext cx="380011" cy="5383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Future Work</a:t>
            </a:r>
            <a:endParaRPr lang="en-US" sz="4000" dirty="0"/>
          </a:p>
        </p:txBody>
      </p:sp>
      <p:sp>
        <p:nvSpPr>
          <p:cNvPr id="5" name="TextBox 4"/>
          <p:cNvSpPr txBox="1"/>
          <p:nvPr/>
        </p:nvSpPr>
        <p:spPr>
          <a:xfrm>
            <a:off x="819398" y="1306287"/>
            <a:ext cx="10521538" cy="4247317"/>
          </a:xfrm>
          <a:prstGeom prst="rect">
            <a:avLst/>
          </a:prstGeom>
          <a:noFill/>
        </p:spPr>
        <p:txBody>
          <a:bodyPr wrap="square" rtlCol="0">
            <a:spAutoFit/>
          </a:bodyPr>
          <a:lstStyle/>
          <a:p>
            <a:pPr>
              <a:lnSpc>
                <a:spcPct val="250000"/>
              </a:lnSpc>
              <a:buFont typeface="Wingdings" pitchFamily="2" charset="2"/>
              <a:buChar char="Ø"/>
            </a:pPr>
            <a:r>
              <a:rPr lang="en-US" dirty="0" smtClean="0"/>
              <a:t>Allow customers to modify orders: Allow clients to customise their food orders.</a:t>
            </a:r>
          </a:p>
          <a:p>
            <a:pPr>
              <a:lnSpc>
                <a:spcPct val="250000"/>
              </a:lnSpc>
              <a:buFont typeface="Wingdings" pitchFamily="2" charset="2"/>
              <a:buChar char="Ø"/>
            </a:pPr>
            <a:r>
              <a:rPr lang="en-US" dirty="0" smtClean="0"/>
              <a:t> Improve the user interface by include more interactive features for the user. Add information about           deals and promotional offers on the home page.</a:t>
            </a:r>
          </a:p>
          <a:p>
            <a:pPr>
              <a:lnSpc>
                <a:spcPct val="250000"/>
              </a:lnSpc>
              <a:buFont typeface="Wingdings" pitchFamily="2" charset="2"/>
              <a:buChar char="Ø"/>
            </a:pPr>
            <a:r>
              <a:rPr lang="en-US" dirty="0" smtClean="0"/>
              <a:t> Payment Options: PayPal, cash, and gift cards are just a few of the options available. Allows you to save  payment details for future use.</a:t>
            </a:r>
          </a:p>
          <a:p>
            <a:pPr>
              <a:lnSpc>
                <a:spcPct val="250000"/>
              </a:lnSpc>
              <a:buFont typeface="Wingdings" pitchFamily="2" charset="2"/>
              <a:buChar char="Ø"/>
            </a:pPr>
            <a:r>
              <a:rPr lang="en-US" dirty="0" smtClean="0"/>
              <a:t> Order Process Estimate: Show the customer a graphical order status gauge.</a:t>
            </a:r>
          </a:p>
        </p:txBody>
      </p:sp>
      <p:cxnSp>
        <p:nvCxnSpPr>
          <p:cNvPr id="7" name="Straight Connector 6"/>
          <p:cNvCxnSpPr/>
          <p:nvPr/>
        </p:nvCxnSpPr>
        <p:spPr>
          <a:xfrm>
            <a:off x="4061361" y="1246909"/>
            <a:ext cx="3016333" cy="11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2159</TotalTime>
  <Words>846</Words>
  <Application>Microsoft Office PowerPoint</Application>
  <PresentationFormat>Custom</PresentationFormat>
  <Paragraphs>115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 Online Food Delivery  </vt:lpstr>
      <vt:lpstr>Introduction</vt:lpstr>
      <vt:lpstr>Objective of Applicaton </vt:lpstr>
      <vt:lpstr>Online Food Delivery Modules</vt:lpstr>
      <vt:lpstr>MyModule:Admin</vt:lpstr>
      <vt:lpstr>    HomePage </vt:lpstr>
      <vt:lpstr>Project Architecture</vt:lpstr>
      <vt:lpstr>Entity Relationship Diagram</vt:lpstr>
      <vt:lpstr>Future Work</vt:lpstr>
      <vt:lpstr>Challenges issues</vt:lpstr>
      <vt:lpstr>Technologies Used</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hello</cp:lastModifiedBy>
  <cp:revision>115</cp:revision>
  <dcterms:created xsi:type="dcterms:W3CDTF">2022-08-01T12:32:56Z</dcterms:created>
  <dcterms:modified xsi:type="dcterms:W3CDTF">2022-12-12T06:49:17Z</dcterms:modified>
</cp:coreProperties>
</file>