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sldIdLst>
    <p:sldId id="256" r:id="rId5"/>
    <p:sldId id="280" r:id="rId6"/>
    <p:sldId id="258" r:id="rId7"/>
    <p:sldId id="260" r:id="rId8"/>
    <p:sldId id="277" r:id="rId9"/>
    <p:sldId id="275" r:id="rId10"/>
    <p:sldId id="281" r:id="rId11"/>
    <p:sldId id="278" r:id="rId12"/>
    <p:sldId id="27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44" d="100"/>
          <a:sy n="44" d="100"/>
        </p:scale>
        <p:origin x="8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6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1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59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492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95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40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97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3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3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1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2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1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7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01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2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2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52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.data.ny.gov/Health/Health-Facility-General-Information/vn5v-hh5r/data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1296" y="1702621"/>
            <a:ext cx="7759285" cy="3218717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Selecting Location 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Diagnostic and Treatment Center 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 New York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0389" y="4917666"/>
            <a:ext cx="3146460" cy="33712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IBM Capstone project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644" y="1168399"/>
            <a:ext cx="3128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Applied Data Science Capstone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82" y="1564509"/>
            <a:ext cx="1447800" cy="27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72" y="650474"/>
            <a:ext cx="1245820" cy="5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1956" y="5023248"/>
            <a:ext cx="4267201" cy="4004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Gauri.saran100@gmail.com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295" y="763614"/>
            <a:ext cx="9404723" cy="461682"/>
          </a:xfrm>
        </p:spPr>
        <p:txBody>
          <a:bodyPr/>
          <a:lstStyle/>
          <a:p>
            <a:r>
              <a:rPr lang="en-US" sz="2400" dirty="0"/>
              <a:t>Locating a profitable Health Care Facility in New York State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100186" y="1225296"/>
            <a:ext cx="8279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Battle of Neighborhoods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00186" y="2395728"/>
            <a:ext cx="96132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 entrepreneur wishes to set up a profitable health care facility in New York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 health care facility a profitable venture? Are other business corporations interested in such a venture?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are several kinds of health care facilities. Which type of health care facility most popular?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it turns out Diagnostic and Treatment Centers are most popular, the question of location arises. Which neighborhood is most profitable for setting up a Diagnostic and Treatment Center.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from New York State Health department and Foursquare API can be and have been used to answer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138593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65" y="1113591"/>
            <a:ext cx="2009775" cy="20097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560" y="2043961"/>
            <a:ext cx="2051303" cy="20513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303" y="1243965"/>
            <a:ext cx="2599944" cy="2599944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4" y="579120"/>
            <a:ext cx="3520438" cy="659027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  <a:endParaRPr lang="ru-RU" dirty="0"/>
          </a:p>
        </p:txBody>
      </p:sp>
      <p:sp>
        <p:nvSpPr>
          <p:cNvPr id="29" name="Rectangle 28"/>
          <p:cNvSpPr/>
          <p:nvPr/>
        </p:nvSpPr>
        <p:spPr>
          <a:xfrm>
            <a:off x="5273661" y="2925527"/>
            <a:ext cx="1274624" cy="100694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TextBox 32"/>
          <p:cNvSpPr txBox="1"/>
          <p:nvPr/>
        </p:nvSpPr>
        <p:spPr>
          <a:xfrm>
            <a:off x="7863840" y="1707626"/>
            <a:ext cx="119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</a:t>
            </a:r>
          </a:p>
          <a:p>
            <a:r>
              <a:rPr lang="en-US" dirty="0"/>
              <a:t>Learning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93488" y="3131184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Exploratory 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87650" y="2602361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Inferential </a:t>
            </a:r>
          </a:p>
          <a:p>
            <a:r>
              <a:rPr lang="en-US" dirty="0"/>
              <a:t>   Analysis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380" y="3843909"/>
            <a:ext cx="6273788" cy="295309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3" y="2543937"/>
            <a:ext cx="2777070" cy="277707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344876" y="5370095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Cleaning</a:t>
            </a:r>
          </a:p>
        </p:txBody>
      </p:sp>
      <p:cxnSp>
        <p:nvCxnSpPr>
          <p:cNvPr id="41" name="Elbow Connector 40"/>
          <p:cNvCxnSpPr/>
          <p:nvPr/>
        </p:nvCxnSpPr>
        <p:spPr>
          <a:xfrm>
            <a:off x="1655064" y="2043961"/>
            <a:ext cx="2057400" cy="397487"/>
          </a:xfrm>
          <a:prstGeom prst="bentConnector3">
            <a:avLst/>
          </a:prstGeom>
          <a:ln w="381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1" idx="0"/>
          </p:cNvCxnSpPr>
          <p:nvPr/>
        </p:nvCxnSpPr>
        <p:spPr>
          <a:xfrm rot="5400000" flipH="1" flipV="1">
            <a:off x="4981299" y="1264540"/>
            <a:ext cx="336335" cy="1222508"/>
          </a:xfrm>
          <a:prstGeom prst="bentConnector2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87" y="509017"/>
            <a:ext cx="8554473" cy="762000"/>
          </a:xfrm>
        </p:spPr>
        <p:txBody>
          <a:bodyPr/>
          <a:lstStyle/>
          <a:p>
            <a:r>
              <a:rPr lang="en-US" dirty="0"/>
              <a:t>Data acquisition and cleaning </a:t>
            </a:r>
            <a:br>
              <a:rPr lang="en-US" dirty="0"/>
            </a:br>
            <a:br>
              <a:rPr lang="en-US" dirty="0"/>
            </a:br>
            <a:br>
              <a:rPr lang="en-US" sz="1800" dirty="0"/>
            </a:b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302" y="4132807"/>
            <a:ext cx="9029700" cy="185737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 txBox="1">
            <a:spLocks/>
          </p:cNvSpPr>
          <p:nvPr/>
        </p:nvSpPr>
        <p:spPr>
          <a:xfrm>
            <a:off x="1433382" y="2235995"/>
            <a:ext cx="10381218" cy="16852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Diagnostic and Treatment Centers, and other Health Facility data scraped from 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https://health.data.ny.gov/Health/Health-Facility-General-Information/vn5v-hh5r/data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total, 1,420 rows and 36 features in the raw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Duplicate, highly similar or highly correlated features were dropped.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Dropped the rows in which co-ordinates (Latitude or Longitude) are NaN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Cleaned data contains 10 features 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64" y="1170309"/>
            <a:ext cx="7541323" cy="55495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6344" y="722376"/>
            <a:ext cx="9602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Which is the most popular type of health facility from business point of view?</a:t>
            </a:r>
          </a:p>
        </p:txBody>
      </p:sp>
    </p:spTree>
    <p:extLst>
      <p:ext uri="{BB962C8B-B14F-4D97-AF65-F5344CB8AC3E}">
        <p14:creationId xmlns:p14="http://schemas.microsoft.com/office/powerpoint/2010/main" val="293910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1230520"/>
            <a:ext cx="7508176" cy="53945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928" y="766988"/>
            <a:ext cx="101356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Which type of business has focused on which type of health care facility?</a:t>
            </a:r>
          </a:p>
        </p:txBody>
      </p:sp>
    </p:spTree>
    <p:extLst>
      <p:ext uri="{BB962C8B-B14F-4D97-AF65-F5344CB8AC3E}">
        <p14:creationId xmlns:p14="http://schemas.microsoft.com/office/powerpoint/2010/main" val="350337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A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E2C518-E24C-4D9B-A40F-3A01D157440C}"/>
              </a:ext>
            </a:extLst>
          </p:cNvPr>
          <p:cNvSpPr txBox="1"/>
          <p:nvPr/>
        </p:nvSpPr>
        <p:spPr>
          <a:xfrm>
            <a:off x="1086678" y="1665397"/>
            <a:ext cx="10018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Foursquare API is used to explore the neighborhoods around the diagnostic centers and segment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 most frequently occurring venues in each neighborhood were fetched.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K-Means Machine Learning Algorithm has been used for clustering the health care facilities in to 5 different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 on the information obtained on the surrounding venues in each cluster, a plan will be proposed for the development of a new diagnostic and treatment center.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Cluster Map of Brooklyn with the hospitals and their clusters superimposed on it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41584-61E7-44FA-B04A-C3D2501A8365}"/>
              </a:ext>
            </a:extLst>
          </p:cNvPr>
          <p:cNvSpPr txBox="1"/>
          <p:nvPr/>
        </p:nvSpPr>
        <p:spPr>
          <a:xfrm>
            <a:off x="1179443" y="914400"/>
            <a:ext cx="796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Methodology </a:t>
            </a:r>
            <a:r>
              <a:rPr lang="en-CA" sz="2800"/>
              <a:t>and Exploratory </a:t>
            </a:r>
            <a:r>
              <a:rPr lang="en-CA" sz="2800" dirty="0"/>
              <a:t>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3EEC3D-15FD-4181-BB87-2B0803E7E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744" y="5127827"/>
            <a:ext cx="1670111" cy="16701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8CFFD5-413E-4DEF-9D91-D46E33DBADF0}"/>
              </a:ext>
            </a:extLst>
          </p:cNvPr>
          <p:cNvSpPr txBox="1"/>
          <p:nvPr/>
        </p:nvSpPr>
        <p:spPr>
          <a:xfrm>
            <a:off x="10506390" y="5896247"/>
            <a:ext cx="119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</a:t>
            </a:r>
          </a:p>
          <a:p>
            <a:r>
              <a:rPr lang="en-US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14493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402" y="2238601"/>
            <a:ext cx="6093220" cy="3573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2" y="2246840"/>
            <a:ext cx="5903698" cy="35485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Mapping and clustering</a:t>
            </a:r>
          </a:p>
        </p:txBody>
      </p:sp>
    </p:spTree>
    <p:extLst>
      <p:ext uri="{BB962C8B-B14F-4D97-AF65-F5344CB8AC3E}">
        <p14:creationId xmlns:p14="http://schemas.microsoft.com/office/powerpoint/2010/main" val="25267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303" y="1339686"/>
            <a:ext cx="6568505" cy="699426"/>
          </a:xfrm>
        </p:spPr>
        <p:txBody>
          <a:bodyPr/>
          <a:lstStyle/>
          <a:p>
            <a:r>
              <a:rPr lang="en-US" dirty="0"/>
              <a:t>Results and 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99616" y="2331720"/>
            <a:ext cx="94179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Brooklyn neighborhood has the highest number of health care facilities in it.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surrounding venues in the neighborhoods in cluster 5 mainly consist of cafe, </a:t>
            </a:r>
          </a:p>
          <a:p>
            <a:r>
              <a:rPr lang="en-US" dirty="0"/>
              <a:t>     restaurants, banks, pharmacy, bus stations, and some residential buildings too.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could be significant competition posed by other diagnostic centers in this </a:t>
            </a:r>
          </a:p>
          <a:p>
            <a:r>
              <a:rPr lang="en-US" dirty="0"/>
              <a:t>     cluster but this cluster has the most promising surroundings to establish a new </a:t>
            </a:r>
          </a:p>
          <a:p>
            <a:r>
              <a:rPr lang="en-US" dirty="0"/>
              <a:t>     diagnostic and treatment center.</a:t>
            </a:r>
          </a:p>
        </p:txBody>
      </p:sp>
    </p:spTree>
    <p:extLst>
      <p:ext uri="{BB962C8B-B14F-4D97-AF65-F5344CB8AC3E}">
        <p14:creationId xmlns:p14="http://schemas.microsoft.com/office/powerpoint/2010/main" val="705924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http://schemas.microsoft.com/office/2006/documentManagement/types"/>
    <ds:schemaRef ds:uri="16c05727-aa75-4e4a-9b5f-8a80a1165891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447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Selecting Location  for  Diagnostic and Treatment Center  in New York State</vt:lpstr>
      <vt:lpstr>Locating a profitable Health Care Facility in New York State</vt:lpstr>
      <vt:lpstr>Methodology</vt:lpstr>
      <vt:lpstr>Data acquisition and cleaning    </vt:lpstr>
      <vt:lpstr>PowerPoint Presentation</vt:lpstr>
      <vt:lpstr>PowerPoint Presentation</vt:lpstr>
      <vt:lpstr>PowerPoint Presentation</vt:lpstr>
      <vt:lpstr>Mapping and clustering</vt:lpstr>
      <vt:lpstr>Results and conclusion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2019-02-05T19:54:25Z</dcterms:created>
  <dcterms:modified xsi:type="dcterms:W3CDTF">2020-02-12T12:53:07Z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