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Medicare_(United_Stat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ms.gov/files/document/de-10-codebook.pdf-0" TargetMode="External"/><Relationship Id="rId2" Type="http://schemas.openxmlformats.org/officeDocument/2006/relationships/hyperlink" Target="https://www.cms.gov/Research-Statistics-Data-and-Systems/Downloadable-Public-Use-Files/SynPUFs/DE_Syn_PU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3937" y="0"/>
            <a:ext cx="8915399" cy="2262781"/>
          </a:xfrm>
        </p:spPr>
        <p:txBody>
          <a:bodyPr>
            <a:normAutofit/>
          </a:bodyPr>
          <a:lstStyle/>
          <a:p>
            <a:r>
              <a:rPr lang="en-US" b="1" dirty="0"/>
              <a:t>Statistical Analysis of Medicare Claims Data</a:t>
            </a:r>
            <a:endParaRPr lang="en-US" dirty="0"/>
          </a:p>
        </p:txBody>
      </p:sp>
      <p:sp>
        <p:nvSpPr>
          <p:cNvPr id="3" name="Subtitle 2"/>
          <p:cNvSpPr>
            <a:spLocks noGrp="1"/>
          </p:cNvSpPr>
          <p:nvPr>
            <p:ph type="subTitle" idx="1"/>
          </p:nvPr>
        </p:nvSpPr>
        <p:spPr>
          <a:xfrm>
            <a:off x="2251462" y="2198936"/>
            <a:ext cx="8915399" cy="313605"/>
          </a:xfrm>
        </p:spPr>
        <p:txBody>
          <a:bodyPr>
            <a:normAutofit fontScale="92500" lnSpcReduction="20000"/>
          </a:bodyPr>
          <a:lstStyle/>
          <a:p>
            <a:r>
              <a:rPr lang="en-US" b="1" dirty="0"/>
              <a:t>Inferential Statistics Project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372" y="2610708"/>
            <a:ext cx="6355964" cy="3947804"/>
          </a:xfrm>
          <a:prstGeom prst="rect">
            <a:avLst/>
          </a:prstGeom>
        </p:spPr>
      </p:pic>
    </p:spTree>
    <p:extLst>
      <p:ext uri="{BB962C8B-B14F-4D97-AF65-F5344CB8AC3E}">
        <p14:creationId xmlns:p14="http://schemas.microsoft.com/office/powerpoint/2010/main" val="177885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856" y="434640"/>
            <a:ext cx="9955898" cy="908128"/>
          </a:xfrm>
        </p:spPr>
        <p:txBody>
          <a:bodyPr>
            <a:normAutofit fontScale="90000"/>
          </a:bodyPr>
          <a:lstStyle/>
          <a:p>
            <a:r>
              <a:rPr lang="en-US" b="1" dirty="0"/>
              <a:t>Statistical Analysis of Medicare Claims Data</a:t>
            </a:r>
            <a:br>
              <a:rPr lang="en-US" b="1" dirty="0"/>
            </a:br>
            <a:r>
              <a:rPr lang="en-US" sz="1800" b="1" dirty="0"/>
              <a:t>Inferential Statistics Project</a:t>
            </a:r>
            <a:endParaRPr lang="en-US" dirty="0"/>
          </a:p>
        </p:txBody>
      </p:sp>
      <p:sp>
        <p:nvSpPr>
          <p:cNvPr id="3" name="Content Placeholder 2"/>
          <p:cNvSpPr>
            <a:spLocks noGrp="1"/>
          </p:cNvSpPr>
          <p:nvPr>
            <p:ph idx="1"/>
          </p:nvPr>
        </p:nvSpPr>
        <p:spPr>
          <a:xfrm>
            <a:off x="2663354" y="2092412"/>
            <a:ext cx="8915400" cy="3777622"/>
          </a:xfrm>
        </p:spPr>
        <p:txBody>
          <a:bodyPr>
            <a:normAutofit lnSpcReduction="10000"/>
          </a:bodyPr>
          <a:lstStyle/>
          <a:p>
            <a:r>
              <a:rPr lang="en-US" b="1" dirty="0"/>
              <a:t>This project analyses different types of payment claims from Medicare for Diabetes and Renal Disease across different demographic groups in the population including male and female belonging to 'White', 'Black', 'Hispanic', and 'Unknown'. It estimates population parameters from observed sample statistic based on Hypothesis Testing and Confidence Interval. This project uses statistical and mathematical libraries from python.</a:t>
            </a:r>
          </a:p>
          <a:p>
            <a:r>
              <a:rPr lang="en-US" dirty="0"/>
              <a:t>Medicare is a national health insurance program in the United States, begun in 1966 under the Social Security Administration and now administered by the Centers for Medicare and Medicaid Services. (</a:t>
            </a:r>
            <a:r>
              <a:rPr lang="en-US" dirty="0">
                <a:hlinkClick r:id="rId2"/>
              </a:rPr>
              <a:t>https://en.wikipedia.org/wiki/Medicare_(United_States))</a:t>
            </a:r>
            <a:r>
              <a:rPr lang="en-US" dirty="0"/>
              <a:t>. </a:t>
            </a:r>
          </a:p>
          <a:p>
            <a:r>
              <a:rPr lang="en-US" b="1" dirty="0"/>
              <a:t>Project:</a:t>
            </a:r>
            <a:r>
              <a:rPr lang="en-US" dirty="0"/>
              <a:t> This project is an effort to showcase what I learnt from the Specialization course on Statistics with Python from the University of Michigan on </a:t>
            </a:r>
            <a:r>
              <a:rPr lang="en-US" dirty="0" err="1"/>
              <a:t>Coursera</a:t>
            </a:r>
            <a:r>
              <a:rPr lang="en-US" dirty="0"/>
              <a:t> by building a project of my own.</a:t>
            </a:r>
          </a:p>
        </p:txBody>
      </p:sp>
      <p:sp>
        <p:nvSpPr>
          <p:cNvPr id="4" name="TextBox 3"/>
          <p:cNvSpPr txBox="1"/>
          <p:nvPr/>
        </p:nvSpPr>
        <p:spPr>
          <a:xfrm>
            <a:off x="2273643" y="1524004"/>
            <a:ext cx="3649362" cy="369332"/>
          </a:xfrm>
          <a:prstGeom prst="rect">
            <a:avLst/>
          </a:prstGeom>
          <a:noFill/>
        </p:spPr>
        <p:txBody>
          <a:bodyPr wrap="square" rtlCol="0">
            <a:spAutoFit/>
          </a:bodyPr>
          <a:lstStyle/>
          <a:p>
            <a:r>
              <a:rPr lang="en-US" dirty="0"/>
              <a:t>Introduction</a:t>
            </a:r>
          </a:p>
        </p:txBody>
      </p:sp>
    </p:spTree>
    <p:extLst>
      <p:ext uri="{BB962C8B-B14F-4D97-AF65-F5344CB8AC3E}">
        <p14:creationId xmlns:p14="http://schemas.microsoft.com/office/powerpoint/2010/main" val="298284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2856" y="434640"/>
            <a:ext cx="9955898" cy="908128"/>
          </a:xfrm>
        </p:spPr>
        <p:txBody>
          <a:bodyPr>
            <a:normAutofit fontScale="90000"/>
          </a:bodyPr>
          <a:lstStyle/>
          <a:p>
            <a:r>
              <a:rPr lang="en-US" b="1" dirty="0"/>
              <a:t>Statistical Analysis of Medicare Claims Data</a:t>
            </a:r>
            <a:br>
              <a:rPr lang="en-US" b="1" dirty="0"/>
            </a:br>
            <a:r>
              <a:rPr lang="en-US" sz="1800" b="1" dirty="0"/>
              <a:t>Inferential Statistics Project</a:t>
            </a:r>
            <a:endParaRPr lang="en-US" dirty="0"/>
          </a:p>
        </p:txBody>
      </p:sp>
      <p:sp>
        <p:nvSpPr>
          <p:cNvPr id="5" name="TextBox 4"/>
          <p:cNvSpPr txBox="1"/>
          <p:nvPr/>
        </p:nvSpPr>
        <p:spPr>
          <a:xfrm>
            <a:off x="2273643" y="1524004"/>
            <a:ext cx="3649362" cy="369332"/>
          </a:xfrm>
          <a:prstGeom prst="rect">
            <a:avLst/>
          </a:prstGeom>
          <a:noFill/>
        </p:spPr>
        <p:txBody>
          <a:bodyPr wrap="square" rtlCol="0">
            <a:spAutoFit/>
          </a:bodyPr>
          <a:lstStyle/>
          <a:p>
            <a:r>
              <a:rPr lang="en-US" dirty="0"/>
              <a:t>Data</a:t>
            </a:r>
          </a:p>
        </p:txBody>
      </p:sp>
      <p:sp>
        <p:nvSpPr>
          <p:cNvPr id="6" name="Content Placeholder 2"/>
          <p:cNvSpPr>
            <a:spLocks noGrp="1"/>
          </p:cNvSpPr>
          <p:nvPr>
            <p:ph idx="1"/>
          </p:nvPr>
        </p:nvSpPr>
        <p:spPr>
          <a:xfrm>
            <a:off x="2663354" y="2092412"/>
            <a:ext cx="8915400" cy="3777622"/>
          </a:xfrm>
        </p:spPr>
        <p:txBody>
          <a:bodyPr>
            <a:normAutofit fontScale="92500" lnSpcReduction="20000"/>
          </a:bodyPr>
          <a:lstStyle/>
          <a:p>
            <a:r>
              <a:rPr lang="en-US" dirty="0"/>
              <a:t>The data for the project has been gathered from the website (</a:t>
            </a:r>
            <a:r>
              <a:rPr lang="en-US" dirty="0">
                <a:hlinkClick r:id="rId2"/>
              </a:rPr>
              <a:t>https://www.cms.gov/Research-Statistics-Data-and-Systems/Downloadable-Public-Use-Files/SynPUFs/DE_Syn_PUF)</a:t>
            </a:r>
            <a:r>
              <a:rPr lang="en-US" dirty="0"/>
              <a:t>. The data on the website is split into 20 different sample files due to size limitations. In this project, all the 20 sample </a:t>
            </a:r>
            <a:r>
              <a:rPr lang="en-US" dirty="0" err="1"/>
              <a:t>csv</a:t>
            </a:r>
            <a:r>
              <a:rPr lang="en-US" dirty="0"/>
              <a:t> files have been imported and read into a Pandas </a:t>
            </a:r>
            <a:r>
              <a:rPr lang="en-US" dirty="0" err="1"/>
              <a:t>DataFrame</a:t>
            </a:r>
            <a:r>
              <a:rPr lang="en-US" dirty="0"/>
              <a:t>. The </a:t>
            </a:r>
            <a:r>
              <a:rPr lang="en-US" dirty="0" err="1"/>
              <a:t>dataframes</a:t>
            </a:r>
            <a:r>
              <a:rPr lang="en-US" dirty="0"/>
              <a:t> further have been concatenated to form the complete population. Python libraries such as </a:t>
            </a:r>
            <a:r>
              <a:rPr lang="en-US" dirty="0" err="1"/>
              <a:t>Matplotlib</a:t>
            </a:r>
            <a:r>
              <a:rPr lang="en-US" dirty="0"/>
              <a:t> and </a:t>
            </a:r>
            <a:r>
              <a:rPr lang="en-US" dirty="0" err="1"/>
              <a:t>Seaborn</a:t>
            </a:r>
            <a:r>
              <a:rPr lang="en-US" dirty="0"/>
              <a:t> have been used for visualizing the population data to look for any trends in the claims across different demographic groups. From the population, simple random samples have been generated using the python program and inferential statistics has been used to estimate population parameters.</a:t>
            </a:r>
          </a:p>
          <a:p>
            <a:r>
              <a:rPr lang="en-US" b="1" dirty="0"/>
              <a:t>Code Book</a:t>
            </a:r>
            <a:r>
              <a:rPr lang="en-US" dirty="0"/>
              <a:t>: The data files columns have abbreviated names and codes such as for Male and Female etc. These have been expanded in </a:t>
            </a:r>
            <a:r>
              <a:rPr lang="en-US" dirty="0" err="1"/>
              <a:t>dataframes</a:t>
            </a:r>
            <a:r>
              <a:rPr lang="en-US" dirty="0"/>
              <a:t> using code book made available for by CMS at: </a:t>
            </a:r>
            <a:r>
              <a:rPr lang="en-US" dirty="0">
                <a:hlinkClick r:id="rId3"/>
              </a:rPr>
              <a:t>https://www.cms.gov/files/document/de-10-codebook.pdf-0</a:t>
            </a:r>
            <a:r>
              <a:rPr lang="en-US" dirty="0"/>
              <a:t> In this code book in CMS Beneficiary (BEN) Summary, in column (Variable Name) BENE_SEX_IDENT_CD code 1 is used for Male and code 2 is used for Female.</a:t>
            </a:r>
          </a:p>
        </p:txBody>
      </p:sp>
    </p:spTree>
    <p:extLst>
      <p:ext uri="{BB962C8B-B14F-4D97-AF65-F5344CB8AC3E}">
        <p14:creationId xmlns:p14="http://schemas.microsoft.com/office/powerpoint/2010/main" val="235979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2856" y="434640"/>
            <a:ext cx="9955898" cy="908128"/>
          </a:xfrm>
        </p:spPr>
        <p:txBody>
          <a:bodyPr>
            <a:normAutofit fontScale="90000"/>
          </a:bodyPr>
          <a:lstStyle/>
          <a:p>
            <a:r>
              <a:rPr lang="en-US" b="1" dirty="0"/>
              <a:t>Statistical Analysis of Medicare Claims Data</a:t>
            </a:r>
            <a:br>
              <a:rPr lang="en-US" b="1" dirty="0"/>
            </a:br>
            <a:r>
              <a:rPr lang="en-US" sz="1800" b="1" dirty="0"/>
              <a:t>Inferential Statistics Project</a:t>
            </a:r>
            <a:endParaRPr lang="en-US" dirty="0"/>
          </a:p>
        </p:txBody>
      </p:sp>
      <p:sp>
        <p:nvSpPr>
          <p:cNvPr id="5" name="TextBox 4"/>
          <p:cNvSpPr txBox="1"/>
          <p:nvPr/>
        </p:nvSpPr>
        <p:spPr>
          <a:xfrm>
            <a:off x="2273643" y="1524004"/>
            <a:ext cx="3649362" cy="369332"/>
          </a:xfrm>
          <a:prstGeom prst="rect">
            <a:avLst/>
          </a:prstGeom>
          <a:noFill/>
        </p:spPr>
        <p:txBody>
          <a:bodyPr wrap="square" rtlCol="0">
            <a:spAutoFit/>
          </a:bodyPr>
          <a:lstStyle/>
          <a:p>
            <a:r>
              <a:rPr lang="en-US" dirty="0"/>
              <a:t>Disclaimer</a:t>
            </a:r>
          </a:p>
        </p:txBody>
      </p:sp>
      <p:sp>
        <p:nvSpPr>
          <p:cNvPr id="6" name="Content Placeholder 2"/>
          <p:cNvSpPr>
            <a:spLocks noGrp="1"/>
          </p:cNvSpPr>
          <p:nvPr>
            <p:ph idx="1"/>
          </p:nvPr>
        </p:nvSpPr>
        <p:spPr>
          <a:xfrm>
            <a:off x="2663354" y="2092412"/>
            <a:ext cx="8915400" cy="1952366"/>
          </a:xfrm>
        </p:spPr>
        <p:txBody>
          <a:bodyPr>
            <a:normAutofit/>
          </a:bodyPr>
          <a:lstStyle/>
          <a:p>
            <a:r>
              <a:rPr lang="en-US" dirty="0"/>
              <a:t>As per CMS: "All variables in </a:t>
            </a:r>
            <a:r>
              <a:rPr lang="en-US" dirty="0" err="1"/>
              <a:t>theDE-SynPUF</a:t>
            </a:r>
            <a:r>
              <a:rPr lang="en-US" dirty="0"/>
              <a:t> are imputed/suppressed/coarsened as part of disclosure treatment". "They are all synthetic beneficiaries meant to represent actual beneficiaries". "File (DE-</a:t>
            </a:r>
            <a:r>
              <a:rPr lang="en-US" dirty="0" err="1"/>
              <a:t>SynPUF</a:t>
            </a:r>
            <a:r>
              <a:rPr lang="en-US" dirty="0"/>
              <a:t>) was designed to create new type of file that would be useful for data entrepreneurs for software and application development and training purposes".</a:t>
            </a:r>
          </a:p>
        </p:txBody>
      </p:sp>
    </p:spTree>
    <p:extLst>
      <p:ext uri="{BB962C8B-B14F-4D97-AF65-F5344CB8AC3E}">
        <p14:creationId xmlns:p14="http://schemas.microsoft.com/office/powerpoint/2010/main" val="97271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2856" y="434640"/>
            <a:ext cx="9955898" cy="908128"/>
          </a:xfrm>
        </p:spPr>
        <p:txBody>
          <a:bodyPr>
            <a:normAutofit fontScale="90000"/>
          </a:bodyPr>
          <a:lstStyle/>
          <a:p>
            <a:r>
              <a:rPr lang="en-US" b="1" dirty="0"/>
              <a:t>Statistical Analysis of Medicare Claims Data</a:t>
            </a:r>
            <a:br>
              <a:rPr lang="en-US" b="1" dirty="0"/>
            </a:br>
            <a:r>
              <a:rPr lang="en-US" sz="1800" b="1" dirty="0"/>
              <a:t>Inferential Statistics Project</a:t>
            </a:r>
            <a:endParaRPr lang="en-US" dirty="0"/>
          </a:p>
        </p:txBody>
      </p:sp>
      <p:sp>
        <p:nvSpPr>
          <p:cNvPr id="5" name="TextBox 4"/>
          <p:cNvSpPr txBox="1"/>
          <p:nvPr/>
        </p:nvSpPr>
        <p:spPr>
          <a:xfrm>
            <a:off x="2273643" y="1524004"/>
            <a:ext cx="3649362" cy="369332"/>
          </a:xfrm>
          <a:prstGeom prst="rect">
            <a:avLst/>
          </a:prstGeom>
          <a:noFill/>
        </p:spPr>
        <p:txBody>
          <a:bodyPr wrap="square" rtlCol="0">
            <a:spAutoFit/>
          </a:bodyPr>
          <a:lstStyle/>
          <a:p>
            <a:r>
              <a:rPr lang="en-US" dirty="0"/>
              <a:t>Language and Libraries</a:t>
            </a:r>
          </a:p>
        </p:txBody>
      </p:sp>
      <p:sp>
        <p:nvSpPr>
          <p:cNvPr id="6" name="Content Placeholder 2"/>
          <p:cNvSpPr>
            <a:spLocks noGrp="1"/>
          </p:cNvSpPr>
          <p:nvPr>
            <p:ph idx="1"/>
          </p:nvPr>
        </p:nvSpPr>
        <p:spPr>
          <a:xfrm>
            <a:off x="2663354" y="2273644"/>
            <a:ext cx="8915400" cy="3492842"/>
          </a:xfrm>
        </p:spPr>
        <p:txBody>
          <a:bodyPr>
            <a:normAutofit/>
          </a:bodyPr>
          <a:lstStyle/>
          <a:p>
            <a:r>
              <a:rPr lang="en-US" dirty="0"/>
              <a:t>Language: Python programming language has been used for statistical analysis.</a:t>
            </a:r>
          </a:p>
          <a:p>
            <a:r>
              <a:rPr lang="en-US" dirty="0"/>
              <a:t>Libraries: Following libraries have been used –</a:t>
            </a:r>
          </a:p>
          <a:p>
            <a:pPr lvl="1"/>
            <a:r>
              <a:rPr lang="en-US" dirty="0"/>
              <a:t>* </a:t>
            </a:r>
            <a:r>
              <a:rPr lang="en-US" dirty="0" err="1"/>
              <a:t>numpy</a:t>
            </a:r>
            <a:endParaRPr lang="en-US" dirty="0"/>
          </a:p>
          <a:p>
            <a:pPr lvl="1"/>
            <a:r>
              <a:rPr lang="en-US" dirty="0"/>
              <a:t>* pandas</a:t>
            </a:r>
          </a:p>
          <a:p>
            <a:pPr lvl="1"/>
            <a:r>
              <a:rPr lang="en-US" dirty="0"/>
              <a:t>* </a:t>
            </a:r>
            <a:r>
              <a:rPr lang="en-US" dirty="0" err="1"/>
              <a:t>matplotlib</a:t>
            </a:r>
            <a:endParaRPr lang="en-US" dirty="0"/>
          </a:p>
          <a:p>
            <a:pPr lvl="1"/>
            <a:r>
              <a:rPr lang="en-US" dirty="0"/>
              <a:t>* </a:t>
            </a:r>
            <a:r>
              <a:rPr lang="en-US" dirty="0" err="1"/>
              <a:t>seaborn</a:t>
            </a:r>
            <a:endParaRPr lang="en-US" dirty="0"/>
          </a:p>
          <a:p>
            <a:pPr lvl="1"/>
            <a:r>
              <a:rPr lang="en-US" dirty="0"/>
              <a:t>* </a:t>
            </a:r>
            <a:r>
              <a:rPr lang="en-US" dirty="0" err="1"/>
              <a:t>statsmodels</a:t>
            </a:r>
            <a:endParaRPr lang="en-US" dirty="0"/>
          </a:p>
          <a:p>
            <a:pPr lvl="1"/>
            <a:r>
              <a:rPr lang="en-US" dirty="0"/>
              <a:t>* </a:t>
            </a:r>
            <a:r>
              <a:rPr lang="en-US" dirty="0" err="1"/>
              <a:t>scipy</a:t>
            </a:r>
            <a:endParaRPr lang="en-US" dirty="0"/>
          </a:p>
        </p:txBody>
      </p:sp>
    </p:spTree>
    <p:extLst>
      <p:ext uri="{BB962C8B-B14F-4D97-AF65-F5344CB8AC3E}">
        <p14:creationId xmlns:p14="http://schemas.microsoft.com/office/powerpoint/2010/main" val="348592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2856" y="434640"/>
            <a:ext cx="9955898" cy="908128"/>
          </a:xfrm>
        </p:spPr>
        <p:txBody>
          <a:bodyPr>
            <a:normAutofit fontScale="90000"/>
          </a:bodyPr>
          <a:lstStyle/>
          <a:p>
            <a:r>
              <a:rPr lang="en-US" b="1" dirty="0"/>
              <a:t>Statistical Analysis of Medicare Claims Data</a:t>
            </a:r>
            <a:br>
              <a:rPr lang="en-US" b="1" dirty="0"/>
            </a:br>
            <a:r>
              <a:rPr lang="en-US" sz="1800" b="1" dirty="0"/>
              <a:t>Inferential Statistics Project</a:t>
            </a:r>
            <a:endParaRPr lang="en-US" dirty="0"/>
          </a:p>
        </p:txBody>
      </p:sp>
      <p:sp>
        <p:nvSpPr>
          <p:cNvPr id="5" name="TextBox 4"/>
          <p:cNvSpPr txBox="1"/>
          <p:nvPr/>
        </p:nvSpPr>
        <p:spPr>
          <a:xfrm>
            <a:off x="2273643" y="1524004"/>
            <a:ext cx="3649362" cy="369332"/>
          </a:xfrm>
          <a:prstGeom prst="rect">
            <a:avLst/>
          </a:prstGeom>
          <a:noFill/>
        </p:spPr>
        <p:txBody>
          <a:bodyPr wrap="square" rtlCol="0">
            <a:spAutoFit/>
          </a:bodyPr>
          <a:lstStyle/>
          <a:p>
            <a:r>
              <a:rPr lang="en-US" dirty="0"/>
              <a:t>Statistical Methodologies</a:t>
            </a:r>
          </a:p>
        </p:txBody>
      </p:sp>
      <p:sp>
        <p:nvSpPr>
          <p:cNvPr id="6" name="Content Placeholder 2"/>
          <p:cNvSpPr>
            <a:spLocks noGrp="1"/>
          </p:cNvSpPr>
          <p:nvPr>
            <p:ph idx="1"/>
          </p:nvPr>
        </p:nvSpPr>
        <p:spPr>
          <a:xfrm>
            <a:off x="2671592" y="1952369"/>
            <a:ext cx="7675132" cy="4588474"/>
          </a:xfrm>
        </p:spPr>
        <p:txBody>
          <a:bodyPr>
            <a:normAutofit lnSpcReduction="10000"/>
          </a:bodyPr>
          <a:lstStyle/>
          <a:p>
            <a:r>
              <a:rPr lang="en-US" dirty="0"/>
              <a:t>* Data Wrangling</a:t>
            </a:r>
          </a:p>
          <a:p>
            <a:r>
              <a:rPr lang="en-US" dirty="0"/>
              <a:t>* Exploratory Analysis</a:t>
            </a:r>
          </a:p>
          <a:p>
            <a:r>
              <a:rPr lang="en-US" dirty="0"/>
              <a:t>* analyzing distribution with a distplot histogram</a:t>
            </a:r>
          </a:p>
          <a:p>
            <a:r>
              <a:rPr lang="en-US" dirty="0"/>
              <a:t>* using Boxplots for visualizing variations</a:t>
            </a:r>
          </a:p>
          <a:p>
            <a:r>
              <a:rPr lang="en-US" dirty="0"/>
              <a:t>* studying conditional relationships using </a:t>
            </a:r>
            <a:r>
              <a:rPr lang="en-US" dirty="0" err="1"/>
              <a:t>FacetGrids</a:t>
            </a:r>
            <a:endParaRPr lang="en-US" dirty="0"/>
          </a:p>
          <a:p>
            <a:r>
              <a:rPr lang="en-US" dirty="0"/>
              <a:t>* Central Limit Theorem - distribution plots of sampling distribution</a:t>
            </a:r>
          </a:p>
          <a:p>
            <a:r>
              <a:rPr lang="en-US" dirty="0"/>
              <a:t>* Countplots for categorical analysis</a:t>
            </a:r>
          </a:p>
          <a:p>
            <a:r>
              <a:rPr lang="en-US" dirty="0"/>
              <a:t>* Estimating Population Parameters from Sample Statistic</a:t>
            </a:r>
          </a:p>
          <a:p>
            <a:r>
              <a:rPr lang="en-US" dirty="0"/>
              <a:t>* Confidence Interval, Standard Error</a:t>
            </a:r>
          </a:p>
          <a:p>
            <a:r>
              <a:rPr lang="en-US" dirty="0"/>
              <a:t>* Hypothesis Testing: Null Hypothesis, Alternative Hypothesis</a:t>
            </a:r>
          </a:p>
          <a:p>
            <a:r>
              <a:rPr lang="en-US" dirty="0"/>
              <a:t>* Difference in Population Proportions / Difference in Population Means / Stratifying data and comparing proportions within bands / Estimating central tendency with </a:t>
            </a:r>
            <a:r>
              <a:rPr lang="en-US" dirty="0" err="1"/>
              <a:t>pointplots</a:t>
            </a:r>
            <a:r>
              <a:rPr lang="en-US" dirty="0"/>
              <a:t> etc.</a:t>
            </a:r>
          </a:p>
          <a:p>
            <a:endParaRPr lang="en-US" dirty="0"/>
          </a:p>
        </p:txBody>
      </p:sp>
    </p:spTree>
    <p:extLst>
      <p:ext uri="{BB962C8B-B14F-4D97-AF65-F5344CB8AC3E}">
        <p14:creationId xmlns:p14="http://schemas.microsoft.com/office/powerpoint/2010/main" val="68395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2856" y="434640"/>
            <a:ext cx="9955898" cy="908128"/>
          </a:xfrm>
        </p:spPr>
        <p:txBody>
          <a:bodyPr>
            <a:normAutofit fontScale="90000"/>
          </a:bodyPr>
          <a:lstStyle/>
          <a:p>
            <a:r>
              <a:rPr lang="en-US" b="1" dirty="0"/>
              <a:t>Statistical Analysis of Medicare Claims Data</a:t>
            </a:r>
            <a:br>
              <a:rPr lang="en-US" b="1" dirty="0"/>
            </a:br>
            <a:r>
              <a:rPr lang="en-US" sz="1800" b="1" dirty="0"/>
              <a:t>Inferential Statistics Project</a:t>
            </a:r>
            <a:endParaRPr lang="en-US" dirty="0"/>
          </a:p>
        </p:txBody>
      </p:sp>
      <p:sp>
        <p:nvSpPr>
          <p:cNvPr id="5" name="TextBox 4"/>
          <p:cNvSpPr txBox="1"/>
          <p:nvPr/>
        </p:nvSpPr>
        <p:spPr>
          <a:xfrm>
            <a:off x="2273643" y="1524004"/>
            <a:ext cx="3649362" cy="369332"/>
          </a:xfrm>
          <a:prstGeom prst="rect">
            <a:avLst/>
          </a:prstGeom>
          <a:noFill/>
        </p:spPr>
        <p:txBody>
          <a:bodyPr wrap="square" rtlCol="0">
            <a:spAutoFit/>
          </a:bodyPr>
          <a:lstStyle/>
          <a:p>
            <a:r>
              <a:rPr lang="en-US" dirty="0"/>
              <a:t>Notebook</a:t>
            </a:r>
          </a:p>
        </p:txBody>
      </p:sp>
      <p:sp>
        <p:nvSpPr>
          <p:cNvPr id="6" name="Content Placeholder 2"/>
          <p:cNvSpPr>
            <a:spLocks noGrp="1"/>
          </p:cNvSpPr>
          <p:nvPr>
            <p:ph idx="1"/>
          </p:nvPr>
        </p:nvSpPr>
        <p:spPr>
          <a:xfrm>
            <a:off x="2918727" y="2751440"/>
            <a:ext cx="7675132" cy="790831"/>
          </a:xfrm>
        </p:spPr>
        <p:txBody>
          <a:bodyPr>
            <a:normAutofit/>
          </a:bodyPr>
          <a:lstStyle/>
          <a:p>
            <a:r>
              <a:rPr lang="en-US" dirty="0"/>
              <a:t>Python notebook file is available on </a:t>
            </a:r>
            <a:r>
              <a:rPr lang="en-US" dirty="0" err="1"/>
              <a:t>github</a:t>
            </a:r>
            <a:r>
              <a:rPr lang="en-US" dirty="0"/>
              <a:t>:</a:t>
            </a:r>
          </a:p>
          <a:p>
            <a:pPr marL="0" indent="0">
              <a:buNone/>
            </a:pPr>
            <a:r>
              <a:rPr lang="en-US" dirty="0" err="1"/>
              <a:t>Medicare_Project_Inferential_Statistics.ipynb</a:t>
            </a:r>
            <a:endParaRPr lang="en-US" dirty="0"/>
          </a:p>
          <a:p>
            <a:endParaRPr lang="en-US" dirty="0"/>
          </a:p>
        </p:txBody>
      </p:sp>
    </p:spTree>
    <p:extLst>
      <p:ext uri="{BB962C8B-B14F-4D97-AF65-F5344CB8AC3E}">
        <p14:creationId xmlns:p14="http://schemas.microsoft.com/office/powerpoint/2010/main" val="3880571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7001" y="2156348"/>
            <a:ext cx="3387745" cy="735133"/>
          </a:xfrm>
        </p:spPr>
        <p:txBody>
          <a:bodyPr/>
          <a:lstStyle/>
          <a:p>
            <a:r>
              <a:rPr lang="en-US" dirty="0"/>
              <a:t>Thank you!</a:t>
            </a:r>
          </a:p>
        </p:txBody>
      </p:sp>
      <p:sp>
        <p:nvSpPr>
          <p:cNvPr id="3" name="Content Placeholder 2"/>
          <p:cNvSpPr>
            <a:spLocks noGrp="1"/>
          </p:cNvSpPr>
          <p:nvPr>
            <p:ph idx="1"/>
          </p:nvPr>
        </p:nvSpPr>
        <p:spPr>
          <a:xfrm>
            <a:off x="6040866" y="2998573"/>
            <a:ext cx="4091674" cy="823784"/>
          </a:xfrm>
        </p:spPr>
        <p:txBody>
          <a:bodyPr/>
          <a:lstStyle/>
          <a:p>
            <a:pPr marL="0" indent="0">
              <a:buNone/>
            </a:pPr>
            <a:r>
              <a:rPr lang="en-US" dirty="0"/>
              <a:t>     Gauri Priya Saran</a:t>
            </a:r>
          </a:p>
          <a:p>
            <a:pPr marL="0" indent="0">
              <a:buNone/>
            </a:pPr>
            <a:r>
              <a:rPr lang="en-US" dirty="0"/>
              <a:t>     Gauri.saran100@gmail.com</a:t>
            </a:r>
          </a:p>
        </p:txBody>
      </p:sp>
    </p:spTree>
    <p:extLst>
      <p:ext uri="{BB962C8B-B14F-4D97-AF65-F5344CB8AC3E}">
        <p14:creationId xmlns:p14="http://schemas.microsoft.com/office/powerpoint/2010/main" val="37609543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TotalTime>
  <Words>663</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Statistical Analysis of Medicare Claims Data</vt:lpstr>
      <vt:lpstr>Statistical Analysis of Medicare Claims Data Inferential Statistics Project</vt:lpstr>
      <vt:lpstr>Statistical Analysis of Medicare Claims Data Inferential Statistics Project</vt:lpstr>
      <vt:lpstr>Statistical Analysis of Medicare Claims Data Inferential Statistics Project</vt:lpstr>
      <vt:lpstr>Statistical Analysis of Medicare Claims Data Inferential Statistics Project</vt:lpstr>
      <vt:lpstr>Statistical Analysis of Medicare Claims Data Inferential Statistics Project</vt:lpstr>
      <vt:lpstr>Statistical Analysis of Medicare Claims Data Inferential Statistics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Medicare Claims Data</dc:title>
  <dc:creator>GAURI PRIYA SARAN</dc:creator>
  <cp:lastModifiedBy>Gauri Saran</cp:lastModifiedBy>
  <cp:revision>6</cp:revision>
  <dcterms:created xsi:type="dcterms:W3CDTF">2020-03-14T12:22:38Z</dcterms:created>
  <dcterms:modified xsi:type="dcterms:W3CDTF">2020-03-15T09:34:56Z</dcterms:modified>
</cp:coreProperties>
</file>