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2" r:id="rId1"/>
  </p:sldMasterIdLst>
  <p:notesMasterIdLst>
    <p:notesMasterId r:id="rId17"/>
  </p:notesMasterIdLst>
  <p:sldIdLst>
    <p:sldId id="256" r:id="rId2"/>
    <p:sldId id="257" r:id="rId3"/>
    <p:sldId id="258" r:id="rId4"/>
    <p:sldId id="259" r:id="rId5"/>
    <p:sldId id="260" r:id="rId6"/>
    <p:sldId id="261" r:id="rId7"/>
    <p:sldId id="262" r:id="rId8"/>
    <p:sldId id="263" r:id="rId9"/>
    <p:sldId id="265" r:id="rId10"/>
    <p:sldId id="267" r:id="rId11"/>
    <p:sldId id="268" r:id="rId12"/>
    <p:sldId id="270" r:id="rId13"/>
    <p:sldId id="271" r:id="rId14"/>
    <p:sldId id="272"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7" autoAdjust="0"/>
    <p:restoredTop sz="94660"/>
  </p:normalViewPr>
  <p:slideViewPr>
    <p:cSldViewPr snapToGrid="0">
      <p:cViewPr varScale="1">
        <p:scale>
          <a:sx n="68" d="100"/>
          <a:sy n="68" d="100"/>
        </p:scale>
        <p:origin x="78"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51FFFF-FDE5-4B83-8B07-A0FCB054F640}" type="datetimeFigureOut">
              <a:rPr lang="en-CA" smtClean="0"/>
              <a:t>2020-03-08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48056F-ED1E-4049-9E0B-C3D7CB36C2C9}" type="slidenum">
              <a:rPr lang="en-CA" smtClean="0"/>
              <a:t>‹#›</a:t>
            </a:fld>
            <a:endParaRPr lang="en-CA"/>
          </a:p>
        </p:txBody>
      </p:sp>
    </p:spTree>
    <p:extLst>
      <p:ext uri="{BB962C8B-B14F-4D97-AF65-F5344CB8AC3E}">
        <p14:creationId xmlns:p14="http://schemas.microsoft.com/office/powerpoint/2010/main" val="3405118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3/8/2020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22156148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3/8/2020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041344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3/8/2020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925080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3/8/2020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296955752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3/8/2020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6165900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FA2B21-3FCD-4721-B95C-427943F61125}" type="datetime1">
              <a:rPr lang="en-US" smtClean="0"/>
              <a:t>3/8/2020</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1249897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FA2B21-3FCD-4721-B95C-427943F61125}" type="datetime1">
              <a:rPr lang="en-US" smtClean="0"/>
              <a:t>3/8/2020</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2574541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3/8/2020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62841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3/8/2020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48871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43549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3/8/2020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92997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98913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07389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9A96C99-B8F8-4528-BD05-0E16E943DC09}" type="datetime1">
              <a:rPr lang="en-US" smtClean="0"/>
              <a:t>3/8/2020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57339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3636942-C211-4B28-8DBD-C953E00AF71B}" type="datetime1">
              <a:rPr lang="en-US" smtClean="0"/>
              <a:t>3/8/2020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4681812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E8D12A6-918A-48BD-8CB9-CA713993B0EA}" type="datetime1">
              <a:rPr lang="en-US" smtClean="0"/>
              <a:t>3/8/2020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7584322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3/8/2020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23113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6FA2B21-3FCD-4721-B95C-427943F61125}" type="datetime1">
              <a:rPr lang="en-US" smtClean="0"/>
              <a:t>3/8/2020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015504676"/>
      </p:ext>
    </p:extLst>
  </p:cSld>
  <p:clrMap bg1="dk1" tx1="lt1" bg2="dk2" tx2="lt2" accent1="accent1" accent2="accent2" accent3="accent3" accent4="accent4" accent5="accent5" accent6="accent6" hlink="hlink" folHlink="folHlink"/>
  <p:sldLayoutIdLst>
    <p:sldLayoutId id="2147483993" r:id="rId1"/>
    <p:sldLayoutId id="2147483994" r:id="rId2"/>
    <p:sldLayoutId id="2147483995" r:id="rId3"/>
    <p:sldLayoutId id="2147483996" r:id="rId4"/>
    <p:sldLayoutId id="2147483997" r:id="rId5"/>
    <p:sldLayoutId id="2147483998" r:id="rId6"/>
    <p:sldLayoutId id="2147483999" r:id="rId7"/>
    <p:sldLayoutId id="2147484000" r:id="rId8"/>
    <p:sldLayoutId id="2147484001" r:id="rId9"/>
    <p:sldLayoutId id="2147484002" r:id="rId10"/>
    <p:sldLayoutId id="2147484003" r:id="rId11"/>
    <p:sldLayoutId id="2147484004" r:id="rId12"/>
    <p:sldLayoutId id="2147484005" r:id="rId13"/>
    <p:sldLayoutId id="2147484006" r:id="rId14"/>
    <p:sldLayoutId id="2147484007" r:id="rId15"/>
    <p:sldLayoutId id="2147484008" r:id="rId16"/>
    <p:sldLayoutId id="214748400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uciml/pima-indians-diabetes-database"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hyperlink" Target="https://www.kaggle.com/uciml/pima-indians-diabetes-database"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pic>
        <p:nvPicPr>
          <p:cNvPr id="41" name="Picture 40">
            <a:extLst>
              <a:ext uri="{FF2B5EF4-FFF2-40B4-BE49-F238E27FC236}">
                <a16:creationId xmlns:a16="http://schemas.microsoft.com/office/drawing/2014/main" id="{C9134821-5D8B-4373-BA74-CFE9AB35A5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43" name="Picture 42">
            <a:extLst>
              <a:ext uri="{FF2B5EF4-FFF2-40B4-BE49-F238E27FC236}">
                <a16:creationId xmlns:a16="http://schemas.microsoft.com/office/drawing/2014/main" id="{5965195F-79F5-4911-907D-13CB3F5343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5" name="Oval 44">
            <a:extLst>
              <a:ext uri="{FF2B5EF4-FFF2-40B4-BE49-F238E27FC236}">
                <a16:creationId xmlns:a16="http://schemas.microsoft.com/office/drawing/2014/main" id="{8A610DC7-FE1B-47B9-8452-CFC389786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7" name="Picture 46">
            <a:extLst>
              <a:ext uri="{FF2B5EF4-FFF2-40B4-BE49-F238E27FC236}">
                <a16:creationId xmlns:a16="http://schemas.microsoft.com/office/drawing/2014/main" id="{2742ADC1-2286-40B7-A3C6-D6C3362FA0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9" name="Picture 48">
            <a:extLst>
              <a:ext uri="{FF2B5EF4-FFF2-40B4-BE49-F238E27FC236}">
                <a16:creationId xmlns:a16="http://schemas.microsoft.com/office/drawing/2014/main" id="{C878FBDC-78F2-4D49-8DB3-1A48CA9F7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51" name="Rectangle 50">
            <a:extLst>
              <a:ext uri="{FF2B5EF4-FFF2-40B4-BE49-F238E27FC236}">
                <a16:creationId xmlns:a16="http://schemas.microsoft.com/office/drawing/2014/main" id="{DC9A0934-0C2C-4565-9290-A345B19BD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TextBox 7">
            <a:extLst>
              <a:ext uri="{FF2B5EF4-FFF2-40B4-BE49-F238E27FC236}">
                <a16:creationId xmlns:a16="http://schemas.microsoft.com/office/drawing/2014/main" id="{BEB1729A-0284-4089-B72B-A55E2DFB2298}"/>
              </a:ext>
            </a:extLst>
          </p:cNvPr>
          <p:cNvSpPr txBox="1"/>
          <p:nvPr/>
        </p:nvSpPr>
        <p:spPr>
          <a:xfrm>
            <a:off x="648930" y="629266"/>
            <a:ext cx="4904561" cy="1622321"/>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600" dirty="0">
                <a:ln w="0"/>
                <a:solidFill>
                  <a:schemeClr val="tx2"/>
                </a:solidFill>
                <a:effectLst>
                  <a:outerShdw blurRad="38100" dist="19050" dir="2700000" algn="tl" rotWithShape="0">
                    <a:schemeClr val="dk1">
                      <a:alpha val="40000"/>
                    </a:schemeClr>
                  </a:outerShdw>
                </a:effectLst>
                <a:latin typeface="+mj-lt"/>
                <a:ea typeface="+mj-ea"/>
                <a:cs typeface="+mj-cs"/>
              </a:rPr>
              <a:t>MACHINE LEARNING PROJECT</a:t>
            </a:r>
            <a:endParaRPr lang="en-US" sz="3600" dirty="0">
              <a:solidFill>
                <a:schemeClr val="tx2"/>
              </a:solidFill>
              <a:latin typeface="+mj-lt"/>
              <a:ea typeface="+mj-ea"/>
              <a:cs typeface="+mj-cs"/>
            </a:endParaRPr>
          </a:p>
        </p:txBody>
      </p:sp>
      <p:sp>
        <p:nvSpPr>
          <p:cNvPr id="5" name="TextBox 4">
            <a:extLst>
              <a:ext uri="{FF2B5EF4-FFF2-40B4-BE49-F238E27FC236}">
                <a16:creationId xmlns:a16="http://schemas.microsoft.com/office/drawing/2014/main" id="{429645D6-D559-4E8B-8C76-1C91DDFA3079}"/>
              </a:ext>
            </a:extLst>
          </p:cNvPr>
          <p:cNvSpPr txBox="1"/>
          <p:nvPr/>
        </p:nvSpPr>
        <p:spPr>
          <a:xfrm>
            <a:off x="112543" y="3193366"/>
            <a:ext cx="5332912" cy="3030453"/>
          </a:xfrm>
          <a:prstGeom prst="rect">
            <a:avLst/>
          </a:prstGeom>
        </p:spPr>
        <p:txBody>
          <a:bodyPr vert="horz" lIns="91440" tIns="45720" rIns="91440" bIns="45720" rtlCol="0">
            <a:normAutofit/>
          </a:bodyPr>
          <a:lstStyle/>
          <a:p>
            <a:pPr>
              <a:spcBef>
                <a:spcPts val="1000"/>
              </a:spcBef>
              <a:buClr>
                <a:schemeClr val="accent1">
                  <a:lumMod val="60000"/>
                  <a:lumOff val="40000"/>
                </a:schemeClr>
              </a:buClr>
              <a:buSzPct val="80000"/>
              <a:buFont typeface="Wingdings 3" charset="2"/>
              <a:buChar char=""/>
            </a:pPr>
            <a:r>
              <a:rPr lang="en-US" sz="2800" dirty="0">
                <a:ln w="0"/>
                <a:effectLst>
                  <a:outerShdw blurRad="38100" dist="25400" dir="5400000" algn="ctr" rotWithShape="0">
                    <a:srgbClr val="6E747A">
                      <a:alpha val="43000"/>
                    </a:srgbClr>
                  </a:outerShdw>
                </a:effectLst>
                <a:latin typeface="+mj-lt"/>
                <a:ea typeface="+mj-ea"/>
                <a:cs typeface="+mj-cs"/>
              </a:rPr>
              <a:t>Predicting Onset of Diabetes based on different diagnostics measures from the Pima Indians Diabetes Database.</a:t>
            </a:r>
          </a:p>
        </p:txBody>
      </p:sp>
      <p:sp>
        <p:nvSpPr>
          <p:cNvPr id="53" name="Freeform 31">
            <a:extLst>
              <a:ext uri="{FF2B5EF4-FFF2-40B4-BE49-F238E27FC236}">
                <a16:creationId xmlns:a16="http://schemas.microsoft.com/office/drawing/2014/main" id="{1288C528-6850-4309-8D5E-276D46744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55" name="Rectangle 54">
            <a:extLst>
              <a:ext uri="{FF2B5EF4-FFF2-40B4-BE49-F238E27FC236}">
                <a16:creationId xmlns:a16="http://schemas.microsoft.com/office/drawing/2014/main" id="{E83C4BF2-CE85-4725-91F5-903A0C253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
            <a:extLst>
              <a:ext uri="{FF2B5EF4-FFF2-40B4-BE49-F238E27FC236}">
                <a16:creationId xmlns:a16="http://schemas.microsoft.com/office/drawing/2014/main" id="{F7E85553-125B-468C-B123-443207482B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36" name="Picture 35">
            <a:extLst>
              <a:ext uri="{FF2B5EF4-FFF2-40B4-BE49-F238E27FC236}">
                <a16:creationId xmlns:a16="http://schemas.microsoft.com/office/drawing/2014/main" id="{BC434688-88D3-42FD-8907-3EB407C0C4A5}"/>
              </a:ext>
            </a:extLst>
          </p:cNvPr>
          <p:cNvPicPr>
            <a:picLocks noChangeAspect="1"/>
          </p:cNvPicPr>
          <p:nvPr/>
        </p:nvPicPr>
        <p:blipFill>
          <a:blip r:embed="rId7"/>
          <a:stretch>
            <a:fillRect/>
          </a:stretch>
        </p:blipFill>
        <p:spPr>
          <a:xfrm>
            <a:off x="6093992" y="1889405"/>
            <a:ext cx="5449889" cy="3079186"/>
          </a:xfrm>
          <a:prstGeom prst="rect">
            <a:avLst/>
          </a:prstGeom>
          <a:effectLst/>
        </p:spPr>
      </p:pic>
      <p:sp>
        <p:nvSpPr>
          <p:cNvPr id="59" name="Rectangle 58">
            <a:extLst>
              <a:ext uri="{FF2B5EF4-FFF2-40B4-BE49-F238E27FC236}">
                <a16:creationId xmlns:a16="http://schemas.microsoft.com/office/drawing/2014/main" id="{C1DE0CAB-0099-47AE-8A9D-F0C808666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13944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pic>
        <p:nvPicPr>
          <p:cNvPr id="112" name="Picture 111">
            <a:extLst>
              <a:ext uri="{FF2B5EF4-FFF2-40B4-BE49-F238E27FC236}">
                <a16:creationId xmlns:a16="http://schemas.microsoft.com/office/drawing/2014/main" id="{43D1E811-F82C-4FC0-8611-6CFC73FD96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114" name="Picture 113">
            <a:extLst>
              <a:ext uri="{FF2B5EF4-FFF2-40B4-BE49-F238E27FC236}">
                <a16:creationId xmlns:a16="http://schemas.microsoft.com/office/drawing/2014/main" id="{AAC6183A-13DD-465B-9338-4D7F5D52394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6" name="Oval 115">
            <a:extLst>
              <a:ext uri="{FF2B5EF4-FFF2-40B4-BE49-F238E27FC236}">
                <a16:creationId xmlns:a16="http://schemas.microsoft.com/office/drawing/2014/main" id="{15BF20A1-7C3A-4BEC-BE35-8AA3E9F0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18" name="Picture 117">
            <a:extLst>
              <a:ext uri="{FF2B5EF4-FFF2-40B4-BE49-F238E27FC236}">
                <a16:creationId xmlns:a16="http://schemas.microsoft.com/office/drawing/2014/main" id="{46D3BD4A-EBCB-4B8A-BA9C-A6927EB621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20" name="Picture 119">
            <a:extLst>
              <a:ext uri="{FF2B5EF4-FFF2-40B4-BE49-F238E27FC236}">
                <a16:creationId xmlns:a16="http://schemas.microsoft.com/office/drawing/2014/main" id="{F483E078-4237-4FFA-8437-F7E6C799F7B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22" name="Rectangle 121">
            <a:extLst>
              <a:ext uri="{FF2B5EF4-FFF2-40B4-BE49-F238E27FC236}">
                <a16:creationId xmlns:a16="http://schemas.microsoft.com/office/drawing/2014/main" id="{7FDEDC12-69DE-40B2-9801-E7FFEC7C1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Rectangle 4">
            <a:extLst>
              <a:ext uri="{FF2B5EF4-FFF2-40B4-BE49-F238E27FC236}">
                <a16:creationId xmlns:a16="http://schemas.microsoft.com/office/drawing/2014/main" id="{F4877591-4854-4342-A177-DE4E746F2D8A}"/>
              </a:ext>
            </a:extLst>
          </p:cNvPr>
          <p:cNvSpPr/>
          <p:nvPr/>
        </p:nvSpPr>
        <p:spPr>
          <a:xfrm>
            <a:off x="647700" y="452718"/>
            <a:ext cx="5445249" cy="1400530"/>
          </a:xfrm>
          <a:prstGeom prst="rect">
            <a:avLst/>
          </a:prstGeom>
        </p:spPr>
        <p:txBody>
          <a:bodyPr vert="horz" lIns="91440" tIns="45720" rIns="91440" bIns="45720" rtlCol="0" anchor="t">
            <a:normAutofit/>
          </a:bodyPr>
          <a:lstStyle/>
          <a:p>
            <a:pPr>
              <a:spcBef>
                <a:spcPct val="0"/>
              </a:spcBef>
              <a:spcAft>
                <a:spcPts val="600"/>
              </a:spcAft>
            </a:pPr>
            <a:r>
              <a:rPr lang="en-US" sz="4200" cap="none" spc="0" dirty="0">
                <a:ln w="0"/>
                <a:solidFill>
                  <a:schemeClr val="tx2"/>
                </a:solidFill>
                <a:effectLst>
                  <a:outerShdw blurRad="38100" dist="19050" dir="2700000" algn="tl" rotWithShape="0">
                    <a:schemeClr val="dk1">
                      <a:alpha val="40000"/>
                    </a:schemeClr>
                  </a:outerShdw>
                </a:effectLst>
                <a:latin typeface="+mj-lt"/>
                <a:ea typeface="+mj-ea"/>
                <a:cs typeface="+mj-cs"/>
              </a:rPr>
              <a:t>K-Nearest Neighbor</a:t>
            </a:r>
          </a:p>
        </p:txBody>
      </p:sp>
      <p:sp>
        <p:nvSpPr>
          <p:cNvPr id="124" name="Rectangle 123">
            <a:extLst>
              <a:ext uri="{FF2B5EF4-FFF2-40B4-BE49-F238E27FC236}">
                <a16:creationId xmlns:a16="http://schemas.microsoft.com/office/drawing/2014/main" id="{B3099D96-30FA-4222-9078-3BD3FA7CF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ounded Rectangle 33">
            <a:extLst>
              <a:ext uri="{FF2B5EF4-FFF2-40B4-BE49-F238E27FC236}">
                <a16:creationId xmlns:a16="http://schemas.microsoft.com/office/drawing/2014/main" id="{563A4B08-B7E5-43A4-A2E4-71E8676D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484632"/>
            <a:ext cx="5130204" cy="5739187"/>
          </a:xfrm>
          <a:prstGeom prst="roundRect">
            <a:avLst>
              <a:gd name="adj" fmla="val 0"/>
            </a:avLst>
          </a:prstGeom>
          <a:solidFill>
            <a:schemeClr val="tx1"/>
          </a:solidFill>
          <a:ln w="12700">
            <a:solidFill>
              <a:schemeClr val="tx2">
                <a:lumMod val="75000"/>
              </a:schemeClr>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CF3262B-262A-401C-BC84-1F3FB245F781}"/>
              </a:ext>
            </a:extLst>
          </p:cNvPr>
          <p:cNvPicPr>
            <a:picLocks noChangeAspect="1"/>
          </p:cNvPicPr>
          <p:nvPr/>
        </p:nvPicPr>
        <p:blipFill rotWithShape="1">
          <a:blip r:embed="rId7"/>
          <a:srcRect r="-2" b="766"/>
          <a:stretch/>
        </p:blipFill>
        <p:spPr>
          <a:xfrm>
            <a:off x="7060689" y="967430"/>
            <a:ext cx="4163991" cy="2407997"/>
          </a:xfrm>
          <a:prstGeom prst="rect">
            <a:avLst/>
          </a:prstGeom>
          <a:effectLst/>
        </p:spPr>
      </p:pic>
      <p:sp>
        <p:nvSpPr>
          <p:cNvPr id="128" name="Rectangle 127">
            <a:extLst>
              <a:ext uri="{FF2B5EF4-FFF2-40B4-BE49-F238E27FC236}">
                <a16:creationId xmlns:a16="http://schemas.microsoft.com/office/drawing/2014/main" id="{160BDD77-8E1E-47D9-9ADE-A1E31712F1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25275B66-63DF-4F90-8DC9-F9DB1A131AE5}"/>
              </a:ext>
            </a:extLst>
          </p:cNvPr>
          <p:cNvSpPr txBox="1"/>
          <p:nvPr/>
        </p:nvSpPr>
        <p:spPr>
          <a:xfrm>
            <a:off x="647701" y="2052918"/>
            <a:ext cx="4764245" cy="4195481"/>
          </a:xfrm>
          <a:prstGeom prst="rect">
            <a:avLst/>
          </a:prstGeom>
        </p:spPr>
        <p:txBody>
          <a:bodyPr vert="horz" lIns="91440" tIns="45720" rIns="91440" bIns="45720" rtlCol="0">
            <a:normAutofit/>
          </a:bodyPr>
          <a:lstStyle/>
          <a:p>
            <a:pPr marL="285750" indent="-285750">
              <a:spcBef>
                <a:spcPts val="1000"/>
              </a:spcBef>
              <a:buClr>
                <a:schemeClr val="accent1">
                  <a:lumMod val="60000"/>
                  <a:lumOff val="40000"/>
                </a:schemeClr>
              </a:buClr>
              <a:buSzPct val="80000"/>
              <a:buFont typeface="Wingdings 3" charset="2"/>
              <a:buChar char=""/>
            </a:pPr>
            <a:r>
              <a:rPr lang="en-US" dirty="0">
                <a:latin typeface="+mj-lt"/>
                <a:ea typeface="+mj-ea"/>
                <a:cs typeface="+mj-cs"/>
              </a:rPr>
              <a:t>K-Nearest Neighbors is an algorithm for supervised learning where the data is 'trained' with data points corresponding to their classification based on the distance between each data point with it's neighbors. Once a point is to be predicted, it takes into account the 'K' nearest points to it to determine it's classification. The mode of the 'K' nearest response labels is assigned to each data point. By evaluating the Accuracy for different values of K, the best ‘K’ value was determined to be 7.</a:t>
            </a:r>
          </a:p>
        </p:txBody>
      </p:sp>
      <p:pic>
        <p:nvPicPr>
          <p:cNvPr id="7" name="Picture 6">
            <a:extLst>
              <a:ext uri="{FF2B5EF4-FFF2-40B4-BE49-F238E27FC236}">
                <a16:creationId xmlns:a16="http://schemas.microsoft.com/office/drawing/2014/main" id="{9117CAD1-A412-4257-8E77-AA370CA4B4FF}"/>
              </a:ext>
            </a:extLst>
          </p:cNvPr>
          <p:cNvPicPr>
            <a:picLocks noChangeAspect="1"/>
          </p:cNvPicPr>
          <p:nvPr/>
        </p:nvPicPr>
        <p:blipFill rotWithShape="1">
          <a:blip r:embed="rId8"/>
          <a:srcRect t="7129" b="4620"/>
          <a:stretch/>
        </p:blipFill>
        <p:spPr>
          <a:xfrm>
            <a:off x="7060689" y="3508586"/>
            <a:ext cx="4163991" cy="2232436"/>
          </a:xfrm>
          <a:prstGeom prst="rect">
            <a:avLst/>
          </a:prstGeom>
          <a:effectLst/>
        </p:spPr>
      </p:pic>
    </p:spTree>
    <p:extLst>
      <p:ext uri="{BB962C8B-B14F-4D97-AF65-F5344CB8AC3E}">
        <p14:creationId xmlns:p14="http://schemas.microsoft.com/office/powerpoint/2010/main" val="645503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03C1FDD-3EB9-4E32-AAFF-F0872E904A7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15" name="Picture 14">
            <a:extLst>
              <a:ext uri="{FF2B5EF4-FFF2-40B4-BE49-F238E27FC236}">
                <a16:creationId xmlns:a16="http://schemas.microsoft.com/office/drawing/2014/main" id="{B0C4B3D9-75AB-4AAB-B53A-4232B752D2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 name="Oval 16">
            <a:extLst>
              <a:ext uri="{FF2B5EF4-FFF2-40B4-BE49-F238E27FC236}">
                <a16:creationId xmlns:a16="http://schemas.microsoft.com/office/drawing/2014/main" id="{1D73A963-D417-4FD9-851E-5E323F67D1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9" name="Picture 18">
            <a:extLst>
              <a:ext uri="{FF2B5EF4-FFF2-40B4-BE49-F238E27FC236}">
                <a16:creationId xmlns:a16="http://schemas.microsoft.com/office/drawing/2014/main" id="{72E40AAF-9C56-4002-B55E-6A25581486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1" name="Picture 20">
            <a:extLst>
              <a:ext uri="{FF2B5EF4-FFF2-40B4-BE49-F238E27FC236}">
                <a16:creationId xmlns:a16="http://schemas.microsoft.com/office/drawing/2014/main" id="{CF4F217F-0736-44C0-9047-DD52FCA2F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3" name="Rectangle 22">
            <a:extLst>
              <a:ext uri="{FF2B5EF4-FFF2-40B4-BE49-F238E27FC236}">
                <a16:creationId xmlns:a16="http://schemas.microsoft.com/office/drawing/2014/main" id="{2DCB6E42-3037-40F7-A351-6B952A870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Rectangle 4">
            <a:extLst>
              <a:ext uri="{FF2B5EF4-FFF2-40B4-BE49-F238E27FC236}">
                <a16:creationId xmlns:a16="http://schemas.microsoft.com/office/drawing/2014/main" id="{F4877591-4854-4342-A177-DE4E746F2D8A}"/>
              </a:ext>
            </a:extLst>
          </p:cNvPr>
          <p:cNvSpPr/>
          <p:nvPr/>
        </p:nvSpPr>
        <p:spPr>
          <a:xfrm>
            <a:off x="646112" y="452718"/>
            <a:ext cx="4798176" cy="1400530"/>
          </a:xfrm>
          <a:prstGeom prst="rect">
            <a:avLst/>
          </a:prstGeom>
        </p:spPr>
        <p:txBody>
          <a:bodyPr vert="horz" lIns="91440" tIns="45720" rIns="91440" bIns="45720" rtlCol="0" anchor="t">
            <a:normAutofit/>
          </a:bodyPr>
          <a:lstStyle/>
          <a:p>
            <a:pPr>
              <a:spcBef>
                <a:spcPct val="0"/>
              </a:spcBef>
              <a:spcAft>
                <a:spcPts val="600"/>
              </a:spcAft>
            </a:pPr>
            <a:r>
              <a:rPr lang="en-US" sz="3900" cap="none" spc="0">
                <a:ln w="0"/>
                <a:solidFill>
                  <a:schemeClr val="tx2"/>
                </a:solidFill>
                <a:effectLst>
                  <a:outerShdw blurRad="38100" dist="19050" dir="2700000" algn="tl" rotWithShape="0">
                    <a:schemeClr val="dk1">
                      <a:alpha val="40000"/>
                    </a:schemeClr>
                  </a:outerShdw>
                </a:effectLst>
                <a:latin typeface="+mj-lt"/>
                <a:ea typeface="+mj-ea"/>
                <a:cs typeface="+mj-cs"/>
              </a:rPr>
              <a:t>Decision Boundary Algorithm</a:t>
            </a:r>
          </a:p>
        </p:txBody>
      </p:sp>
      <p:sp>
        <p:nvSpPr>
          <p:cNvPr id="25" name="Rectangle 24">
            <a:extLst>
              <a:ext uri="{FF2B5EF4-FFF2-40B4-BE49-F238E27FC236}">
                <a16:creationId xmlns:a16="http://schemas.microsoft.com/office/drawing/2014/main" id="{D15B238E-C60B-4E8A-9025-0FD6ACD53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4">
            <a:extLst>
              <a:ext uri="{FF2B5EF4-FFF2-40B4-BE49-F238E27FC236}">
                <a16:creationId xmlns:a16="http://schemas.microsoft.com/office/drawing/2014/main" id="{E86DB392-B033-4B0E-9F5B-33C798FFB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484632"/>
            <a:ext cx="5130204" cy="5739187"/>
          </a:xfrm>
          <a:prstGeom prst="roundRect">
            <a:avLst>
              <a:gd name="adj" fmla="val 0"/>
            </a:avLst>
          </a:prstGeom>
          <a:solidFill>
            <a:schemeClr val="tx1"/>
          </a:solidFill>
          <a:ln w="12700">
            <a:solidFill>
              <a:schemeClr val="tx2">
                <a:lumMod val="75000"/>
              </a:schemeClr>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965805F-9CBF-4F76-8EDA-94CECF79E699}"/>
              </a:ext>
            </a:extLst>
          </p:cNvPr>
          <p:cNvPicPr>
            <a:picLocks noChangeAspect="1"/>
          </p:cNvPicPr>
          <p:nvPr/>
        </p:nvPicPr>
        <p:blipFill>
          <a:blip r:embed="rId7"/>
          <a:stretch>
            <a:fillRect/>
          </a:stretch>
        </p:blipFill>
        <p:spPr>
          <a:xfrm>
            <a:off x="7057608" y="967431"/>
            <a:ext cx="3926823" cy="2099326"/>
          </a:xfrm>
          <a:prstGeom prst="rect">
            <a:avLst/>
          </a:prstGeom>
          <a:effectLst/>
        </p:spPr>
      </p:pic>
      <p:sp>
        <p:nvSpPr>
          <p:cNvPr id="29" name="Rectangle 28">
            <a:extLst>
              <a:ext uri="{FF2B5EF4-FFF2-40B4-BE49-F238E27FC236}">
                <a16:creationId xmlns:a16="http://schemas.microsoft.com/office/drawing/2014/main" id="{5567E84A-411E-461D-971D-9C69DA5C2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25275B66-63DF-4F90-8DC9-F9DB1A131AE5}"/>
              </a:ext>
            </a:extLst>
          </p:cNvPr>
          <p:cNvSpPr txBox="1"/>
          <p:nvPr/>
        </p:nvSpPr>
        <p:spPr>
          <a:xfrm>
            <a:off x="646113" y="2052918"/>
            <a:ext cx="4797676" cy="4195481"/>
          </a:xfrm>
          <a:prstGeom prst="rect">
            <a:avLst/>
          </a:prstGeom>
        </p:spPr>
        <p:txBody>
          <a:bodyPr vert="horz" lIns="91440" tIns="45720" rIns="91440" bIns="45720" rtlCol="0">
            <a:normAutofit/>
          </a:bodyPr>
          <a:lstStyle/>
          <a:p>
            <a:pPr marL="285750" indent="-285750">
              <a:lnSpc>
                <a:spcPct val="90000"/>
              </a:lnSpc>
              <a:spcBef>
                <a:spcPts val="1000"/>
              </a:spcBef>
              <a:buClr>
                <a:schemeClr val="accent1">
                  <a:lumMod val="60000"/>
                  <a:lumOff val="40000"/>
                </a:schemeClr>
              </a:buClr>
              <a:buSzPct val="80000"/>
              <a:buFont typeface="Wingdings 3" charset="2"/>
              <a:buChar char=""/>
            </a:pPr>
            <a:r>
              <a:rPr lang="en-US" sz="1700" dirty="0">
                <a:latin typeface="+mj-lt"/>
                <a:ea typeface="+mj-ea"/>
                <a:cs typeface="+mj-cs"/>
              </a:rPr>
              <a:t>In decision tree model, the training example is split into nodes which represents the features/ conditions. The branches from the nodes are the results of those features which in turn forms the leaf nodes which represents the labels for the different classes assigned to each patient. We keep splitting at each node till we get pure leafs or response labels for the classes. The training example is first split with the feature that leads to decrease in entropy or randomness and increase in information gain, i.e. the feature that will produce the purest subset or leaf from it's branches. The results yielded by the node on which the training example is first split is mostly pure.</a:t>
            </a:r>
          </a:p>
        </p:txBody>
      </p:sp>
      <p:pic>
        <p:nvPicPr>
          <p:cNvPr id="8" name="Picture 7">
            <a:extLst>
              <a:ext uri="{FF2B5EF4-FFF2-40B4-BE49-F238E27FC236}">
                <a16:creationId xmlns:a16="http://schemas.microsoft.com/office/drawing/2014/main" id="{6DCBF094-B04C-4B76-B090-038247FCBBD4}"/>
              </a:ext>
            </a:extLst>
          </p:cNvPr>
          <p:cNvPicPr>
            <a:picLocks noChangeAspect="1"/>
          </p:cNvPicPr>
          <p:nvPr/>
        </p:nvPicPr>
        <p:blipFill>
          <a:blip r:embed="rId8"/>
          <a:stretch>
            <a:fillRect/>
          </a:stretch>
        </p:blipFill>
        <p:spPr>
          <a:xfrm>
            <a:off x="7057608" y="3175500"/>
            <a:ext cx="4163991" cy="2373474"/>
          </a:xfrm>
          <a:prstGeom prst="rect">
            <a:avLst/>
          </a:prstGeom>
          <a:effectLst/>
        </p:spPr>
      </p:pic>
    </p:spTree>
    <p:extLst>
      <p:ext uri="{BB962C8B-B14F-4D97-AF65-F5344CB8AC3E}">
        <p14:creationId xmlns:p14="http://schemas.microsoft.com/office/powerpoint/2010/main" val="1758674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4877591-4854-4342-A177-DE4E746F2D8A}"/>
              </a:ext>
            </a:extLst>
          </p:cNvPr>
          <p:cNvSpPr/>
          <p:nvPr/>
        </p:nvSpPr>
        <p:spPr>
          <a:xfrm>
            <a:off x="329134" y="106432"/>
            <a:ext cx="4798176" cy="1400530"/>
          </a:xfrm>
          <a:prstGeom prst="rect">
            <a:avLst/>
          </a:prstGeom>
        </p:spPr>
        <p:txBody>
          <a:bodyPr vert="horz" lIns="91440" tIns="45720" rIns="91440" bIns="45720" rtlCol="0" anchor="t">
            <a:normAutofit/>
          </a:bodyPr>
          <a:lstStyle/>
          <a:p>
            <a:pPr>
              <a:spcBef>
                <a:spcPct val="0"/>
              </a:spcBef>
              <a:spcAft>
                <a:spcPts val="600"/>
              </a:spcAft>
            </a:pPr>
            <a:r>
              <a:rPr lang="en-US" sz="3900" cap="none" spc="0" dirty="0">
                <a:ln w="0"/>
                <a:solidFill>
                  <a:schemeClr val="tx2"/>
                </a:solidFill>
                <a:effectLst>
                  <a:outerShdw blurRad="38100" dist="19050" dir="2700000" algn="tl" rotWithShape="0">
                    <a:schemeClr val="dk1">
                      <a:alpha val="40000"/>
                    </a:schemeClr>
                  </a:outerShdw>
                </a:effectLst>
                <a:latin typeface="+mj-lt"/>
                <a:ea typeface="+mj-ea"/>
                <a:cs typeface="+mj-cs"/>
              </a:rPr>
              <a:t>Logistic Regression</a:t>
            </a:r>
          </a:p>
        </p:txBody>
      </p:sp>
      <p:sp>
        <p:nvSpPr>
          <p:cNvPr id="3" name="TextBox 2">
            <a:extLst>
              <a:ext uri="{FF2B5EF4-FFF2-40B4-BE49-F238E27FC236}">
                <a16:creationId xmlns:a16="http://schemas.microsoft.com/office/drawing/2014/main" id="{240AFD72-207A-4DF4-AD05-1D94A439D82C}"/>
              </a:ext>
            </a:extLst>
          </p:cNvPr>
          <p:cNvSpPr txBox="1"/>
          <p:nvPr/>
        </p:nvSpPr>
        <p:spPr>
          <a:xfrm>
            <a:off x="350782" y="984618"/>
            <a:ext cx="5093506" cy="1169551"/>
          </a:xfrm>
          <a:prstGeom prst="rect">
            <a:avLst/>
          </a:prstGeom>
          <a:noFill/>
        </p:spPr>
        <p:txBody>
          <a:bodyPr wrap="square" rtlCol="0">
            <a:spAutoFit/>
          </a:bodyPr>
          <a:lstStyle/>
          <a:p>
            <a:r>
              <a:rPr lang="en-CA" sz="1400"/>
              <a:t>In Logistic regression the linear regression hypothesis function (</a:t>
            </a:r>
            <a:r>
              <a:rPr lang="el-GR" sz="1400"/>
              <a:t>θ</a:t>
            </a:r>
            <a:r>
              <a:rPr lang="en-CA" sz="1400" baseline="30000"/>
              <a:t>T</a:t>
            </a:r>
            <a:r>
              <a:rPr lang="en-CA" sz="1400"/>
              <a:t>X) gets transformed in to a S-shaped logistic sigmoid function which predicts the probability of the output value being classified as ‘1’ or Positive for a given training example.</a:t>
            </a:r>
            <a:endParaRPr lang="en-CA" sz="1400" dirty="0"/>
          </a:p>
        </p:txBody>
      </p:sp>
      <p:sp>
        <p:nvSpPr>
          <p:cNvPr id="4" name="TextBox 3">
            <a:extLst>
              <a:ext uri="{FF2B5EF4-FFF2-40B4-BE49-F238E27FC236}">
                <a16:creationId xmlns:a16="http://schemas.microsoft.com/office/drawing/2014/main" id="{CB51076C-4BAA-4E9C-8843-BA0ED645DAFB}"/>
              </a:ext>
            </a:extLst>
          </p:cNvPr>
          <p:cNvSpPr txBox="1"/>
          <p:nvPr/>
        </p:nvSpPr>
        <p:spPr>
          <a:xfrm>
            <a:off x="350782" y="3202125"/>
            <a:ext cx="4979964" cy="3108543"/>
          </a:xfrm>
          <a:prstGeom prst="rect">
            <a:avLst/>
          </a:prstGeom>
          <a:noFill/>
        </p:spPr>
        <p:txBody>
          <a:bodyPr wrap="square" rtlCol="0">
            <a:spAutoFit/>
          </a:bodyPr>
          <a:lstStyle/>
          <a:p>
            <a:r>
              <a:rPr lang="en-CA" sz="1400" dirty="0"/>
              <a:t>We will build our model using Logistic Regression from </a:t>
            </a:r>
            <a:r>
              <a:rPr lang="en-CA" sz="1400" dirty="0" err="1"/>
              <a:t>Scikit</a:t>
            </a:r>
            <a:r>
              <a:rPr lang="en-CA" sz="1400" dirty="0"/>
              <a:t>-learn package. The logistic regression functions uses different numerical optimizers to find parameters, including ‘newton-cg’, ‘</a:t>
            </a:r>
            <a:r>
              <a:rPr lang="en-CA" sz="1400" dirty="0" err="1"/>
              <a:t>lbfgs</a:t>
            </a:r>
            <a:r>
              <a:rPr lang="en-CA" sz="1400" dirty="0"/>
              <a:t>’, ‘</a:t>
            </a:r>
            <a:r>
              <a:rPr lang="en-CA" sz="1400" dirty="0" err="1"/>
              <a:t>liblinear</a:t>
            </a:r>
            <a:r>
              <a:rPr lang="en-CA" sz="1400" dirty="0"/>
              <a:t>’, ‘sag’, ‘saga’ solvers. Based on the cost computed from each optimizer, we have used saga as the optimizer for Logistic Regression model.</a:t>
            </a:r>
          </a:p>
          <a:p>
            <a:endParaRPr lang="en-CA" sz="1400" dirty="0"/>
          </a:p>
          <a:p>
            <a:r>
              <a:rPr lang="en-CA" sz="1400" dirty="0"/>
              <a:t>The version of Logistic Regression in Scikit-learn, support regularization. Regularization is a technique used to solve the overfitting problem in machine learning models. C parameter indicates inverse of regularization strength which must be a positive float. Smaller values specify stronger regularization. </a:t>
            </a:r>
          </a:p>
        </p:txBody>
      </p:sp>
      <p:pic>
        <p:nvPicPr>
          <p:cNvPr id="10" name="Picture 9">
            <a:extLst>
              <a:ext uri="{FF2B5EF4-FFF2-40B4-BE49-F238E27FC236}">
                <a16:creationId xmlns:a16="http://schemas.microsoft.com/office/drawing/2014/main" id="{E86CCC3B-9B2B-4187-A92A-7C2E4D21CD48}"/>
              </a:ext>
            </a:extLst>
          </p:cNvPr>
          <p:cNvPicPr>
            <a:picLocks noChangeAspect="1"/>
          </p:cNvPicPr>
          <p:nvPr/>
        </p:nvPicPr>
        <p:blipFill>
          <a:blip r:embed="rId2"/>
          <a:stretch>
            <a:fillRect/>
          </a:stretch>
        </p:blipFill>
        <p:spPr>
          <a:xfrm>
            <a:off x="499372" y="2430497"/>
            <a:ext cx="4457700" cy="495300"/>
          </a:xfrm>
          <a:prstGeom prst="rect">
            <a:avLst/>
          </a:prstGeom>
        </p:spPr>
      </p:pic>
      <p:pic>
        <p:nvPicPr>
          <p:cNvPr id="11" name="Picture 10">
            <a:extLst>
              <a:ext uri="{FF2B5EF4-FFF2-40B4-BE49-F238E27FC236}">
                <a16:creationId xmlns:a16="http://schemas.microsoft.com/office/drawing/2014/main" id="{8088CBC7-F5CB-4A70-A59D-AC7A173F2B40}"/>
              </a:ext>
            </a:extLst>
          </p:cNvPr>
          <p:cNvPicPr>
            <a:picLocks noChangeAspect="1"/>
          </p:cNvPicPr>
          <p:nvPr/>
        </p:nvPicPr>
        <p:blipFill>
          <a:blip r:embed="rId3"/>
          <a:stretch>
            <a:fillRect/>
          </a:stretch>
        </p:blipFill>
        <p:spPr>
          <a:xfrm>
            <a:off x="6747714" y="968306"/>
            <a:ext cx="4667250" cy="2371725"/>
          </a:xfrm>
          <a:prstGeom prst="rect">
            <a:avLst/>
          </a:prstGeom>
        </p:spPr>
      </p:pic>
      <p:pic>
        <p:nvPicPr>
          <p:cNvPr id="12" name="Picture 11">
            <a:extLst>
              <a:ext uri="{FF2B5EF4-FFF2-40B4-BE49-F238E27FC236}">
                <a16:creationId xmlns:a16="http://schemas.microsoft.com/office/drawing/2014/main" id="{49F6E206-245D-4843-BDFF-1853CC287BB8}"/>
              </a:ext>
            </a:extLst>
          </p:cNvPr>
          <p:cNvPicPr>
            <a:picLocks noChangeAspect="1"/>
          </p:cNvPicPr>
          <p:nvPr/>
        </p:nvPicPr>
        <p:blipFill>
          <a:blip r:embed="rId4"/>
          <a:stretch>
            <a:fillRect/>
          </a:stretch>
        </p:blipFill>
        <p:spPr>
          <a:xfrm>
            <a:off x="6747714" y="3491268"/>
            <a:ext cx="4657725" cy="2819400"/>
          </a:xfrm>
          <a:prstGeom prst="rect">
            <a:avLst/>
          </a:prstGeom>
        </p:spPr>
      </p:pic>
    </p:spTree>
    <p:extLst>
      <p:ext uri="{BB962C8B-B14F-4D97-AF65-F5344CB8AC3E}">
        <p14:creationId xmlns:p14="http://schemas.microsoft.com/office/powerpoint/2010/main" val="2785390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B407EF-8194-4D9F-ACB4-126CDAFF0E11}"/>
              </a:ext>
            </a:extLst>
          </p:cNvPr>
          <p:cNvSpPr/>
          <p:nvPr/>
        </p:nvSpPr>
        <p:spPr>
          <a:xfrm>
            <a:off x="446261" y="330152"/>
            <a:ext cx="257955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Results:</a:t>
            </a:r>
          </a:p>
        </p:txBody>
      </p:sp>
      <p:pic>
        <p:nvPicPr>
          <p:cNvPr id="6" name="Picture 5">
            <a:extLst>
              <a:ext uri="{FF2B5EF4-FFF2-40B4-BE49-F238E27FC236}">
                <a16:creationId xmlns:a16="http://schemas.microsoft.com/office/drawing/2014/main" id="{B9F9FE7C-84D0-42B5-978C-F8631AEBC9F3}"/>
              </a:ext>
            </a:extLst>
          </p:cNvPr>
          <p:cNvPicPr>
            <a:picLocks noChangeAspect="1"/>
          </p:cNvPicPr>
          <p:nvPr/>
        </p:nvPicPr>
        <p:blipFill>
          <a:blip r:embed="rId2"/>
          <a:stretch>
            <a:fillRect/>
          </a:stretch>
        </p:blipFill>
        <p:spPr>
          <a:xfrm>
            <a:off x="446261" y="3260601"/>
            <a:ext cx="9634538" cy="2299874"/>
          </a:xfrm>
          <a:prstGeom prst="rect">
            <a:avLst/>
          </a:prstGeom>
        </p:spPr>
      </p:pic>
      <p:sp>
        <p:nvSpPr>
          <p:cNvPr id="7" name="TextBox 6">
            <a:extLst>
              <a:ext uri="{FF2B5EF4-FFF2-40B4-BE49-F238E27FC236}">
                <a16:creationId xmlns:a16="http://schemas.microsoft.com/office/drawing/2014/main" id="{D6D1183A-7204-441D-A329-BBFFD23AF89B}"/>
              </a:ext>
            </a:extLst>
          </p:cNvPr>
          <p:cNvSpPr txBox="1"/>
          <p:nvPr/>
        </p:nvSpPr>
        <p:spPr>
          <a:xfrm>
            <a:off x="446261" y="1469828"/>
            <a:ext cx="7832242" cy="1477328"/>
          </a:xfrm>
          <a:prstGeom prst="rect">
            <a:avLst/>
          </a:prstGeom>
          <a:noFill/>
        </p:spPr>
        <p:txBody>
          <a:bodyPr wrap="square" rtlCol="0">
            <a:spAutoFit/>
          </a:bodyPr>
          <a:lstStyle/>
          <a:p>
            <a:r>
              <a:rPr lang="en-CA" dirty="0"/>
              <a:t>All the four models have been evaluated by calculating their F1-score values and their Jaccard similarity score value by importing the metrics module from the sklearn package. The results for the different evaluation metrics for each of the Algorithms used is represented in the table below:</a:t>
            </a:r>
          </a:p>
        </p:txBody>
      </p:sp>
    </p:spTree>
    <p:extLst>
      <p:ext uri="{BB962C8B-B14F-4D97-AF65-F5344CB8AC3E}">
        <p14:creationId xmlns:p14="http://schemas.microsoft.com/office/powerpoint/2010/main" val="2176236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57477-A384-47EC-B5C1-74BF4109E146}"/>
              </a:ext>
            </a:extLst>
          </p:cNvPr>
          <p:cNvSpPr>
            <a:spLocks noGrp="1"/>
          </p:cNvSpPr>
          <p:nvPr>
            <p:ph type="title"/>
          </p:nvPr>
        </p:nvSpPr>
        <p:spPr/>
        <p:txBody>
          <a:bodyPr/>
          <a:lstStyle/>
          <a:p>
            <a:r>
              <a:rPr lang="en-CA" dirty="0"/>
              <a:t>Conclusion:</a:t>
            </a:r>
          </a:p>
        </p:txBody>
      </p:sp>
      <p:sp>
        <p:nvSpPr>
          <p:cNvPr id="3" name="Content Placeholder 2">
            <a:extLst>
              <a:ext uri="{FF2B5EF4-FFF2-40B4-BE49-F238E27FC236}">
                <a16:creationId xmlns:a16="http://schemas.microsoft.com/office/drawing/2014/main" id="{E506E02F-E355-4048-96E1-18D6717D2207}"/>
              </a:ext>
            </a:extLst>
          </p:cNvPr>
          <p:cNvSpPr>
            <a:spLocks noGrp="1"/>
          </p:cNvSpPr>
          <p:nvPr>
            <p:ph idx="1"/>
          </p:nvPr>
        </p:nvSpPr>
        <p:spPr/>
        <p:txBody>
          <a:bodyPr/>
          <a:lstStyle/>
          <a:p>
            <a:r>
              <a:rPr lang="en-CA" dirty="0"/>
              <a:t>For SVM, the best kernel to be used is the linear kernel.</a:t>
            </a:r>
          </a:p>
          <a:p>
            <a:r>
              <a:rPr lang="en-CA" dirty="0"/>
              <a:t>For K-Nearest neighbors classifier, the best value of k to be used is 7 nearest neighbors that gives the highest accuracy in the test set.</a:t>
            </a:r>
          </a:p>
          <a:p>
            <a:r>
              <a:rPr lang="en-CA" dirty="0"/>
              <a:t>For Logistic Regression classifier, the best optimizer to be used that gives the lowest cost or error in the model is saga.</a:t>
            </a:r>
          </a:p>
          <a:p>
            <a:r>
              <a:rPr lang="en-CA" dirty="0"/>
              <a:t>Both SVM and Logistic Regression models performs better than K-Nearest and Decision tree classifier in predicting the right labels and gives higher F1-score and Jaccard Similarity score values and can be promising models for predicting future outcomes.</a:t>
            </a:r>
          </a:p>
        </p:txBody>
      </p:sp>
    </p:spTree>
    <p:extLst>
      <p:ext uri="{BB962C8B-B14F-4D97-AF65-F5344CB8AC3E}">
        <p14:creationId xmlns:p14="http://schemas.microsoft.com/office/powerpoint/2010/main" val="1384680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73B88195-8D9E-4359-A86C-9456C469F7C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24" name="Picture 23">
            <a:extLst>
              <a:ext uri="{FF2B5EF4-FFF2-40B4-BE49-F238E27FC236}">
                <a16:creationId xmlns:a16="http://schemas.microsoft.com/office/drawing/2014/main" id="{03EC48BD-A960-4717-BC76-7E4C982250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6" name="Oval 25">
            <a:extLst>
              <a:ext uri="{FF2B5EF4-FFF2-40B4-BE49-F238E27FC236}">
                <a16:creationId xmlns:a16="http://schemas.microsoft.com/office/drawing/2014/main" id="{7A00717A-7D3C-456B-A779-9D0638878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8" name="Picture 27">
            <a:extLst>
              <a:ext uri="{FF2B5EF4-FFF2-40B4-BE49-F238E27FC236}">
                <a16:creationId xmlns:a16="http://schemas.microsoft.com/office/drawing/2014/main" id="{EEB0E133-CF2F-4AD3-ACA6-03E91BB603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0" name="Picture 29">
            <a:extLst>
              <a:ext uri="{FF2B5EF4-FFF2-40B4-BE49-F238E27FC236}">
                <a16:creationId xmlns:a16="http://schemas.microsoft.com/office/drawing/2014/main" id="{6CD94893-A2D1-401B-A469-D34E425DCE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32" name="Rectangle 31">
            <a:extLst>
              <a:ext uri="{FF2B5EF4-FFF2-40B4-BE49-F238E27FC236}">
                <a16:creationId xmlns:a16="http://schemas.microsoft.com/office/drawing/2014/main" id="{546E6246-28E6-4A2D-B924-24539B8C6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cxnSp>
        <p:nvCxnSpPr>
          <p:cNvPr id="34" name="Straight Connector 33">
            <a:extLst>
              <a:ext uri="{FF2B5EF4-FFF2-40B4-BE49-F238E27FC236}">
                <a16:creationId xmlns:a16="http://schemas.microsoft.com/office/drawing/2014/main" id="{179C4C8E-197B-4679-AE96-B5147F971C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bg2">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402BA71D-9B8C-4939-9151-6E4657C64C29}"/>
              </a:ext>
            </a:extLst>
          </p:cNvPr>
          <p:cNvSpPr/>
          <p:nvPr/>
        </p:nvSpPr>
        <p:spPr>
          <a:xfrm>
            <a:off x="4654295" y="1266958"/>
            <a:ext cx="6808362" cy="4528457"/>
          </a:xfrm>
          <a:prstGeom prst="rect">
            <a:avLst/>
          </a:prstGeom>
        </p:spPr>
        <p:txBody>
          <a:bodyPr vert="horz" lIns="91440" tIns="45720" rIns="91440" bIns="45720" rtlCol="0" anchor="ctr">
            <a:normAutofit/>
          </a:bodyPr>
          <a:lstStyle/>
          <a:p>
            <a:pPr>
              <a:spcBef>
                <a:spcPct val="0"/>
              </a:spcBef>
              <a:spcAft>
                <a:spcPts val="600"/>
              </a:spcAft>
            </a:pPr>
            <a:r>
              <a:rPr lang="en-US" sz="7200" cap="none" spc="0">
                <a:ln w="0"/>
                <a:solidFill>
                  <a:schemeClr val="tx2"/>
                </a:solidFill>
                <a:effectLst>
                  <a:outerShdw blurRad="38100" dist="19050" dir="2700000" algn="tl" rotWithShape="0">
                    <a:schemeClr val="dk1">
                      <a:alpha val="40000"/>
                    </a:schemeClr>
                  </a:outerShdw>
                </a:effectLst>
                <a:latin typeface="+mj-lt"/>
                <a:ea typeface="+mj-ea"/>
                <a:cs typeface="+mj-cs"/>
              </a:rPr>
              <a:t>THANK YOU</a:t>
            </a:r>
          </a:p>
        </p:txBody>
      </p:sp>
      <p:sp>
        <p:nvSpPr>
          <p:cNvPr id="9" name="Rectangle 8">
            <a:extLst>
              <a:ext uri="{FF2B5EF4-FFF2-40B4-BE49-F238E27FC236}">
                <a16:creationId xmlns:a16="http://schemas.microsoft.com/office/drawing/2014/main" id="{087AC7EB-42FD-436D-9C98-64BC082A05E5}"/>
              </a:ext>
            </a:extLst>
          </p:cNvPr>
          <p:cNvSpPr/>
          <p:nvPr/>
        </p:nvSpPr>
        <p:spPr>
          <a:xfrm>
            <a:off x="5623792" y="5345543"/>
            <a:ext cx="6354625" cy="1200329"/>
          </a:xfrm>
          <a:prstGeom prst="rect">
            <a:avLst/>
          </a:prstGeom>
          <a:noFill/>
        </p:spPr>
        <p:txBody>
          <a:bodyPr wrap="none" lIns="91440" tIns="45720" rIns="91440" bIns="45720">
            <a:spAutoFit/>
          </a:bodyPr>
          <a:lstStyle/>
          <a:p>
            <a:r>
              <a:rPr lang="en-US" sz="3600" b="0" cap="none" spc="0" dirty="0">
                <a:ln w="0"/>
                <a:solidFill>
                  <a:schemeClr val="tx1"/>
                </a:solidFill>
                <a:effectLst>
                  <a:outerShdw blurRad="38100" dist="19050" dir="2700000" algn="tl" rotWithShape="0">
                    <a:schemeClr val="dk1">
                      <a:alpha val="40000"/>
                    </a:schemeClr>
                  </a:outerShdw>
                </a:effectLst>
              </a:rPr>
              <a:t>Gauri Priya Saran</a:t>
            </a:r>
          </a:p>
          <a:p>
            <a:r>
              <a:rPr lang="en-US" sz="3600" dirty="0">
                <a:ln w="0"/>
                <a:effectLst>
                  <a:outerShdw blurRad="38100" dist="19050" dir="2700000" algn="tl" rotWithShape="0">
                    <a:schemeClr val="dk1">
                      <a:alpha val="40000"/>
                    </a:schemeClr>
                  </a:outerShdw>
                </a:effectLst>
              </a:rPr>
              <a:t>Gauri.saran100@gmail.com</a:t>
            </a:r>
            <a:endParaRPr lang="en-US" sz="3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30703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C2C705-645C-449B-B45E-ADF638F7ED04}"/>
              </a:ext>
            </a:extLst>
          </p:cNvPr>
          <p:cNvSpPr txBox="1"/>
          <p:nvPr/>
        </p:nvSpPr>
        <p:spPr>
          <a:xfrm>
            <a:off x="759655" y="914400"/>
            <a:ext cx="9664505" cy="4678204"/>
          </a:xfrm>
          <a:prstGeom prst="rect">
            <a:avLst/>
          </a:prstGeom>
          <a:noFill/>
        </p:spPr>
        <p:txBody>
          <a:bodyPr wrap="square" rtlCol="0">
            <a:spAutoFit/>
          </a:bodyPr>
          <a:lstStyle/>
          <a:p>
            <a:r>
              <a:rPr lang="en-CA" sz="2000" dirty="0"/>
              <a:t>In this project, onset of diabetes is predicted based on different diagnostics measures. The dataset used is the </a:t>
            </a:r>
            <a:r>
              <a:rPr lang="en-CA" sz="2000" u="sng" dirty="0">
                <a:hlinkClick r:id="rId2"/>
              </a:rPr>
              <a:t>Pima Indians Diabetes Database</a:t>
            </a:r>
            <a:r>
              <a:rPr lang="en-CA" sz="2000" dirty="0"/>
              <a:t> taken from kaggle. All the patients in the dataset are females at least 21 years of age and of Pima Indian heritage.</a:t>
            </a:r>
          </a:p>
          <a:p>
            <a:r>
              <a:rPr lang="en-CA" sz="2000" dirty="0"/>
              <a:t>The different variables used in the prediction of the outcome are:</a:t>
            </a:r>
          </a:p>
          <a:p>
            <a:pPr marL="285750" indent="-285750">
              <a:buFont typeface="Wingdings" panose="05000000000000000000" pitchFamily="2" charset="2"/>
              <a:buChar char="q"/>
            </a:pPr>
            <a:r>
              <a:rPr lang="en-CA" sz="2000" dirty="0"/>
              <a:t>Pregnancies: Number of times pregnant</a:t>
            </a:r>
          </a:p>
          <a:p>
            <a:pPr marL="285750" indent="-285750">
              <a:buFont typeface="Wingdings" panose="05000000000000000000" pitchFamily="2" charset="2"/>
              <a:buChar char="q"/>
            </a:pPr>
            <a:r>
              <a:rPr lang="en-CA" sz="2000" dirty="0"/>
              <a:t>Glucose: Plasma glucose concentration a 2 hours in an oral glucose tolerance</a:t>
            </a:r>
          </a:p>
          <a:p>
            <a:pPr marL="285750" indent="-285750">
              <a:buFont typeface="Wingdings" panose="05000000000000000000" pitchFamily="2" charset="2"/>
              <a:buChar char="q"/>
            </a:pPr>
            <a:r>
              <a:rPr lang="en-CA" sz="2000" dirty="0"/>
              <a:t>Blood Pressure: Diastolic blood pressure (mmHg)</a:t>
            </a:r>
          </a:p>
          <a:p>
            <a:pPr marL="285750" indent="-285750">
              <a:buFont typeface="Wingdings" panose="05000000000000000000" pitchFamily="2" charset="2"/>
              <a:buChar char="q"/>
            </a:pPr>
            <a:r>
              <a:rPr lang="en-CA" sz="2000" dirty="0"/>
              <a:t>Skin Thickness: Triceps skin fold thickness</a:t>
            </a:r>
          </a:p>
          <a:p>
            <a:pPr marL="285750" indent="-285750">
              <a:buFont typeface="Wingdings" panose="05000000000000000000" pitchFamily="2" charset="2"/>
              <a:buChar char="q"/>
            </a:pPr>
            <a:r>
              <a:rPr lang="en-CA" sz="2000" dirty="0"/>
              <a:t>Insulin: 2-Hour serum insulin(mu/Uml)</a:t>
            </a:r>
          </a:p>
          <a:p>
            <a:pPr marL="285750" indent="-285750">
              <a:buFont typeface="Wingdings" panose="05000000000000000000" pitchFamily="2" charset="2"/>
              <a:buChar char="q"/>
            </a:pPr>
            <a:r>
              <a:rPr lang="en-CA" sz="2000" dirty="0"/>
              <a:t>BMI: Body mass index (weight in kg/(height in m)^2)</a:t>
            </a:r>
          </a:p>
          <a:p>
            <a:pPr marL="285750" indent="-285750">
              <a:buFont typeface="Wingdings" panose="05000000000000000000" pitchFamily="2" charset="2"/>
              <a:buChar char="q"/>
            </a:pPr>
            <a:r>
              <a:rPr lang="en-CA" sz="2000" dirty="0"/>
              <a:t>DiabetesPedigreeFunction: Diabetes pedigree function</a:t>
            </a:r>
          </a:p>
          <a:p>
            <a:pPr marL="285750" indent="-285750">
              <a:buFont typeface="Wingdings" panose="05000000000000000000" pitchFamily="2" charset="2"/>
              <a:buChar char="q"/>
            </a:pPr>
            <a:r>
              <a:rPr lang="en-CA" sz="2000" dirty="0"/>
              <a:t>Age: Age (years)</a:t>
            </a:r>
          </a:p>
          <a:p>
            <a:endParaRPr lang="en-CA" dirty="0"/>
          </a:p>
        </p:txBody>
      </p:sp>
    </p:spTree>
    <p:extLst>
      <p:ext uri="{BB962C8B-B14F-4D97-AF65-F5344CB8AC3E}">
        <p14:creationId xmlns:p14="http://schemas.microsoft.com/office/powerpoint/2010/main" val="4176123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C9134821-5D8B-4373-BA74-CFE9AB35A5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35" name="Picture 34">
            <a:extLst>
              <a:ext uri="{FF2B5EF4-FFF2-40B4-BE49-F238E27FC236}">
                <a16:creationId xmlns:a16="http://schemas.microsoft.com/office/drawing/2014/main" id="{5965195F-79F5-4911-907D-13CB3F5343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7" name="Oval 36">
            <a:extLst>
              <a:ext uri="{FF2B5EF4-FFF2-40B4-BE49-F238E27FC236}">
                <a16:creationId xmlns:a16="http://schemas.microsoft.com/office/drawing/2014/main" id="{8A610DC7-FE1B-47B9-8452-CFC389786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9" name="Picture 38">
            <a:extLst>
              <a:ext uri="{FF2B5EF4-FFF2-40B4-BE49-F238E27FC236}">
                <a16:creationId xmlns:a16="http://schemas.microsoft.com/office/drawing/2014/main" id="{2742ADC1-2286-40B7-A3C6-D6C3362FA0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1" name="Picture 40">
            <a:extLst>
              <a:ext uri="{FF2B5EF4-FFF2-40B4-BE49-F238E27FC236}">
                <a16:creationId xmlns:a16="http://schemas.microsoft.com/office/drawing/2014/main" id="{C878FBDC-78F2-4D49-8DB3-1A48CA9F7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43" name="Rectangle 42">
            <a:extLst>
              <a:ext uri="{FF2B5EF4-FFF2-40B4-BE49-F238E27FC236}">
                <a16:creationId xmlns:a16="http://schemas.microsoft.com/office/drawing/2014/main" id="{DC9A0934-0C2C-4565-9290-A345B19BD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5" name="Freeform 7">
            <a:extLst>
              <a:ext uri="{FF2B5EF4-FFF2-40B4-BE49-F238E27FC236}">
                <a16:creationId xmlns:a16="http://schemas.microsoft.com/office/drawing/2014/main" id="{32454A55-8D0E-4288-BA8C-0F28467A20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5" name="Rectangle 4">
            <a:extLst>
              <a:ext uri="{FF2B5EF4-FFF2-40B4-BE49-F238E27FC236}">
                <a16:creationId xmlns:a16="http://schemas.microsoft.com/office/drawing/2014/main" id="{F4877591-4854-4342-A177-DE4E746F2D8A}"/>
              </a:ext>
            </a:extLst>
          </p:cNvPr>
          <p:cNvSpPr/>
          <p:nvPr/>
        </p:nvSpPr>
        <p:spPr>
          <a:xfrm>
            <a:off x="648930" y="629267"/>
            <a:ext cx="9252154" cy="1016654"/>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300" cap="none" spc="0">
                <a:ln w="0"/>
                <a:solidFill>
                  <a:schemeClr val="tx2"/>
                </a:solidFill>
                <a:effectLst>
                  <a:outerShdw blurRad="38100" dist="19050" dir="2700000" algn="tl" rotWithShape="0">
                    <a:schemeClr val="dk1">
                      <a:alpha val="40000"/>
                    </a:schemeClr>
                  </a:outerShdw>
                </a:effectLst>
                <a:latin typeface="+mj-lt"/>
                <a:ea typeface="+mj-ea"/>
                <a:cs typeface="+mj-cs"/>
              </a:rPr>
              <a:t>DATA WRANGLING AND DATA CLEANING</a:t>
            </a:r>
          </a:p>
        </p:txBody>
      </p:sp>
      <p:sp>
        <p:nvSpPr>
          <p:cNvPr id="47" name="Rectangle 46">
            <a:extLst>
              <a:ext uri="{FF2B5EF4-FFF2-40B4-BE49-F238E27FC236}">
                <a16:creationId xmlns:a16="http://schemas.microsoft.com/office/drawing/2014/main" id="{42BF945A-4452-4881-AF25-582DE1943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5">
            <a:extLst>
              <a:ext uri="{FF2B5EF4-FFF2-40B4-BE49-F238E27FC236}">
                <a16:creationId xmlns:a16="http://schemas.microsoft.com/office/drawing/2014/main" id="{7BF02DAB-EEF0-487F-A106-B70843EA6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6" name="TextBox 5">
            <a:extLst>
              <a:ext uri="{FF2B5EF4-FFF2-40B4-BE49-F238E27FC236}">
                <a16:creationId xmlns:a16="http://schemas.microsoft.com/office/drawing/2014/main" id="{25275B66-63DF-4F90-8DC9-F9DB1A131AE5}"/>
              </a:ext>
            </a:extLst>
          </p:cNvPr>
          <p:cNvSpPr txBox="1"/>
          <p:nvPr/>
        </p:nvSpPr>
        <p:spPr>
          <a:xfrm>
            <a:off x="648931" y="2548281"/>
            <a:ext cx="5122606" cy="3658689"/>
          </a:xfrm>
          <a:prstGeom prst="rect">
            <a:avLst/>
          </a:prstGeom>
        </p:spPr>
        <p:txBody>
          <a:bodyPr vert="horz" lIns="91440" tIns="45720" rIns="91440" bIns="45720" rtlCol="0">
            <a:normAutofit lnSpcReduction="10000"/>
          </a:bodyPr>
          <a:lstStyle/>
          <a:p>
            <a:pPr marL="285750" indent="-285750">
              <a:lnSpc>
                <a:spcPct val="90000"/>
              </a:lnSpc>
              <a:spcBef>
                <a:spcPts val="1000"/>
              </a:spcBef>
              <a:buClr>
                <a:schemeClr val="accent1">
                  <a:lumMod val="60000"/>
                  <a:lumOff val="40000"/>
                </a:schemeClr>
              </a:buClr>
              <a:buSzPct val="80000"/>
              <a:buFont typeface="Wingdings 3" charset="2"/>
              <a:buChar char=""/>
            </a:pPr>
            <a:r>
              <a:rPr lang="en-US" sz="1700" dirty="0">
                <a:solidFill>
                  <a:schemeClr val="bg1"/>
                </a:solidFill>
                <a:latin typeface="+mj-lt"/>
                <a:ea typeface="+mj-ea"/>
                <a:cs typeface="+mj-cs"/>
              </a:rPr>
              <a:t>Data has been acquired from Kaggle  (website: </a:t>
            </a:r>
            <a:r>
              <a:rPr lang="en-US" sz="1700" dirty="0">
                <a:solidFill>
                  <a:schemeClr val="bg1"/>
                </a:solidFill>
                <a:latin typeface="+mj-lt"/>
                <a:ea typeface="+mj-ea"/>
                <a:cs typeface="+mj-cs"/>
                <a:hlinkClick r:id="rId7"/>
              </a:rPr>
              <a:t>https://www.kaggle.com/uciml/pima-indians-diabetes-database</a:t>
            </a:r>
            <a:r>
              <a:rPr lang="en-US" sz="1700" dirty="0">
                <a:solidFill>
                  <a:schemeClr val="bg1"/>
                </a:solidFill>
                <a:latin typeface="+mj-lt"/>
                <a:ea typeface="+mj-ea"/>
                <a:cs typeface="+mj-cs"/>
              </a:rPr>
              <a:t>)</a:t>
            </a:r>
          </a:p>
          <a:p>
            <a:pPr marL="285750" indent="-285750">
              <a:lnSpc>
                <a:spcPct val="90000"/>
              </a:lnSpc>
              <a:spcBef>
                <a:spcPts val="1000"/>
              </a:spcBef>
              <a:buClr>
                <a:schemeClr val="accent1">
                  <a:lumMod val="60000"/>
                  <a:lumOff val="40000"/>
                </a:schemeClr>
              </a:buClr>
              <a:buSzPct val="80000"/>
              <a:buFont typeface="Wingdings 3" charset="2"/>
              <a:buChar char=""/>
            </a:pPr>
            <a:r>
              <a:rPr lang="en-US" sz="1700" dirty="0">
                <a:solidFill>
                  <a:schemeClr val="bg1"/>
                </a:solidFill>
                <a:latin typeface="+mj-lt"/>
                <a:ea typeface="+mj-ea"/>
                <a:cs typeface="+mj-cs"/>
              </a:rPr>
              <a:t>This dataset is originally from the National Institute of Diabetes and Digestive and Kidney Diseases.</a:t>
            </a:r>
          </a:p>
          <a:p>
            <a:pPr marL="285750" indent="-285750">
              <a:lnSpc>
                <a:spcPct val="90000"/>
              </a:lnSpc>
              <a:spcBef>
                <a:spcPts val="1000"/>
              </a:spcBef>
              <a:buClr>
                <a:schemeClr val="accent1">
                  <a:lumMod val="60000"/>
                  <a:lumOff val="40000"/>
                </a:schemeClr>
              </a:buClr>
              <a:buSzPct val="80000"/>
              <a:buFont typeface="Wingdings 3" charset="2"/>
              <a:buChar char=""/>
            </a:pPr>
            <a:r>
              <a:rPr lang="en-US" sz="1700" dirty="0">
                <a:solidFill>
                  <a:schemeClr val="bg1"/>
                </a:solidFill>
                <a:latin typeface="+mj-lt"/>
                <a:ea typeface="+mj-ea"/>
                <a:cs typeface="+mj-cs"/>
              </a:rPr>
              <a:t>The data is loaded into a pandas Dataframe and all the column values are type cast in to float data type.</a:t>
            </a:r>
          </a:p>
          <a:p>
            <a:pPr marL="285750" indent="-285750">
              <a:lnSpc>
                <a:spcPct val="90000"/>
              </a:lnSpc>
              <a:spcBef>
                <a:spcPts val="1000"/>
              </a:spcBef>
              <a:buClr>
                <a:schemeClr val="accent1">
                  <a:lumMod val="60000"/>
                  <a:lumOff val="40000"/>
                </a:schemeClr>
              </a:buClr>
              <a:buSzPct val="80000"/>
              <a:buFont typeface="Wingdings 3" charset="2"/>
              <a:buChar char=""/>
            </a:pPr>
            <a:r>
              <a:rPr lang="en-US" sz="1700" dirty="0">
                <a:solidFill>
                  <a:schemeClr val="bg1"/>
                </a:solidFill>
                <a:latin typeface="+mj-lt"/>
                <a:ea typeface="+mj-ea"/>
                <a:cs typeface="+mj-cs"/>
              </a:rPr>
              <a:t>The features used for prediction of diabetes in the data set is normalized to have zero mean before applying machine learning algorithms.</a:t>
            </a:r>
          </a:p>
          <a:p>
            <a:pPr marL="285750" indent="-285750">
              <a:lnSpc>
                <a:spcPct val="90000"/>
              </a:lnSpc>
              <a:spcBef>
                <a:spcPts val="1000"/>
              </a:spcBef>
              <a:buClr>
                <a:schemeClr val="accent1">
                  <a:lumMod val="60000"/>
                  <a:lumOff val="40000"/>
                </a:schemeClr>
              </a:buClr>
              <a:buSzPct val="80000"/>
              <a:buFont typeface="Wingdings 3" charset="2"/>
              <a:buChar char=""/>
            </a:pPr>
            <a:endParaRPr lang="en-US" sz="1700" dirty="0">
              <a:solidFill>
                <a:schemeClr val="bg1"/>
              </a:solidFill>
              <a:latin typeface="+mj-lt"/>
              <a:ea typeface="+mj-ea"/>
              <a:cs typeface="+mj-cs"/>
            </a:endParaRPr>
          </a:p>
        </p:txBody>
      </p:sp>
      <p:pic>
        <p:nvPicPr>
          <p:cNvPr id="2" name="Picture 1">
            <a:extLst>
              <a:ext uri="{FF2B5EF4-FFF2-40B4-BE49-F238E27FC236}">
                <a16:creationId xmlns:a16="http://schemas.microsoft.com/office/drawing/2014/main" id="{0A5CB319-C3C3-4E60-9EDD-206AEDF58056}"/>
              </a:ext>
            </a:extLst>
          </p:cNvPr>
          <p:cNvPicPr>
            <a:picLocks noChangeAspect="1"/>
          </p:cNvPicPr>
          <p:nvPr/>
        </p:nvPicPr>
        <p:blipFill>
          <a:blip r:embed="rId8"/>
          <a:stretch>
            <a:fillRect/>
          </a:stretch>
        </p:blipFill>
        <p:spPr>
          <a:xfrm>
            <a:off x="5753547" y="3332862"/>
            <a:ext cx="5932783" cy="2135831"/>
          </a:xfrm>
          <a:prstGeom prst="rect">
            <a:avLst/>
          </a:prstGeom>
          <a:effectLst/>
        </p:spPr>
      </p:pic>
    </p:spTree>
    <p:extLst>
      <p:ext uri="{BB962C8B-B14F-4D97-AF65-F5344CB8AC3E}">
        <p14:creationId xmlns:p14="http://schemas.microsoft.com/office/powerpoint/2010/main" val="416072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6DEDB24-8F27-4539-922B-A0823DB14381}"/>
              </a:ext>
            </a:extLst>
          </p:cNvPr>
          <p:cNvSpPr/>
          <p:nvPr/>
        </p:nvSpPr>
        <p:spPr>
          <a:xfrm>
            <a:off x="552118" y="340193"/>
            <a:ext cx="668804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Exploratory Analysis</a:t>
            </a:r>
          </a:p>
        </p:txBody>
      </p:sp>
      <p:sp>
        <p:nvSpPr>
          <p:cNvPr id="7" name="TextBox 6">
            <a:extLst>
              <a:ext uri="{FF2B5EF4-FFF2-40B4-BE49-F238E27FC236}">
                <a16:creationId xmlns:a16="http://schemas.microsoft.com/office/drawing/2014/main" id="{5B220ED6-0153-473F-BF54-A6FF9BA115E7}"/>
              </a:ext>
            </a:extLst>
          </p:cNvPr>
          <p:cNvSpPr txBox="1"/>
          <p:nvPr/>
        </p:nvSpPr>
        <p:spPr>
          <a:xfrm>
            <a:off x="702365" y="1603513"/>
            <a:ext cx="7354957" cy="646331"/>
          </a:xfrm>
          <a:prstGeom prst="rect">
            <a:avLst/>
          </a:prstGeom>
          <a:noFill/>
        </p:spPr>
        <p:txBody>
          <a:bodyPr wrap="square" rtlCol="0">
            <a:spAutoFit/>
          </a:bodyPr>
          <a:lstStyle/>
          <a:p>
            <a:r>
              <a:rPr lang="en-CA" dirty="0"/>
              <a:t>Based on the Countplot, we have more non-diabetics than diabetics in the data set.</a:t>
            </a:r>
          </a:p>
        </p:txBody>
      </p:sp>
      <p:pic>
        <p:nvPicPr>
          <p:cNvPr id="8" name="Picture 7">
            <a:extLst>
              <a:ext uri="{FF2B5EF4-FFF2-40B4-BE49-F238E27FC236}">
                <a16:creationId xmlns:a16="http://schemas.microsoft.com/office/drawing/2014/main" id="{1A001FCD-D27E-4597-BBD2-F7107D3F6CEE}"/>
              </a:ext>
            </a:extLst>
          </p:cNvPr>
          <p:cNvPicPr>
            <a:picLocks noChangeAspect="1"/>
          </p:cNvPicPr>
          <p:nvPr/>
        </p:nvPicPr>
        <p:blipFill>
          <a:blip r:embed="rId2"/>
          <a:stretch>
            <a:fillRect/>
          </a:stretch>
        </p:blipFill>
        <p:spPr>
          <a:xfrm>
            <a:off x="702365" y="2663687"/>
            <a:ext cx="3867150" cy="2590800"/>
          </a:xfrm>
          <a:prstGeom prst="rect">
            <a:avLst/>
          </a:prstGeom>
        </p:spPr>
      </p:pic>
      <p:sp>
        <p:nvSpPr>
          <p:cNvPr id="9" name="TextBox 8">
            <a:extLst>
              <a:ext uri="{FF2B5EF4-FFF2-40B4-BE49-F238E27FC236}">
                <a16:creationId xmlns:a16="http://schemas.microsoft.com/office/drawing/2014/main" id="{52D3D48F-AB51-471B-8CB4-B5EECF57C628}"/>
              </a:ext>
            </a:extLst>
          </p:cNvPr>
          <p:cNvSpPr txBox="1"/>
          <p:nvPr/>
        </p:nvSpPr>
        <p:spPr>
          <a:xfrm>
            <a:off x="5910468" y="2130361"/>
            <a:ext cx="5923722" cy="4247317"/>
          </a:xfrm>
          <a:prstGeom prst="rect">
            <a:avLst/>
          </a:prstGeom>
          <a:solidFill>
            <a:schemeClr val="tx1">
              <a:lumMod val="95000"/>
            </a:schemeClr>
          </a:solidFill>
        </p:spPr>
        <p:txBody>
          <a:bodyPr wrap="square" rtlCol="0">
            <a:spAutoFit/>
          </a:bodyPr>
          <a:lstStyle/>
          <a:p>
            <a:r>
              <a:rPr lang="en-CA" dirty="0">
                <a:solidFill>
                  <a:schemeClr val="bg1"/>
                </a:solidFill>
              </a:rPr>
              <a:t>For good health, the body must be able to keep insulin and glucose levels in balance. With too little insulin, blood sugar remains higher than normal (a condition known as hyperglycemia) and cells can't get the energy they need. This condition is termed as Type 1 diabetes. However, there is another type of Hyperglycemia which occurs due to insulin resistance where body is no longer able to utilize the insulin efficiently causing high level of glucose in blood. This is Type 2 diabetes. With too much insulin, blood sugar decreases (hypoglycemia), causing symptoms such as sweating, trembling, light headedness, and in extreme cases, shock. The most common cause of abnormal fluctuations in blood sugar is diabetes.</a:t>
            </a:r>
          </a:p>
        </p:txBody>
      </p:sp>
    </p:spTree>
    <p:extLst>
      <p:ext uri="{BB962C8B-B14F-4D97-AF65-F5344CB8AC3E}">
        <p14:creationId xmlns:p14="http://schemas.microsoft.com/office/powerpoint/2010/main" val="4034608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603C1FDD-3EB9-4E32-AAFF-F0872E904A7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35" name="Picture 34">
            <a:extLst>
              <a:ext uri="{FF2B5EF4-FFF2-40B4-BE49-F238E27FC236}">
                <a16:creationId xmlns:a16="http://schemas.microsoft.com/office/drawing/2014/main" id="{B0C4B3D9-75AB-4AAB-B53A-4232B752D2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7" name="Oval 36">
            <a:extLst>
              <a:ext uri="{FF2B5EF4-FFF2-40B4-BE49-F238E27FC236}">
                <a16:creationId xmlns:a16="http://schemas.microsoft.com/office/drawing/2014/main" id="{1D73A963-D417-4FD9-851E-5E323F67D1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9" name="Picture 38">
            <a:extLst>
              <a:ext uri="{FF2B5EF4-FFF2-40B4-BE49-F238E27FC236}">
                <a16:creationId xmlns:a16="http://schemas.microsoft.com/office/drawing/2014/main" id="{72E40AAF-9C56-4002-B55E-6A25581486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1" name="Picture 40">
            <a:extLst>
              <a:ext uri="{FF2B5EF4-FFF2-40B4-BE49-F238E27FC236}">
                <a16:creationId xmlns:a16="http://schemas.microsoft.com/office/drawing/2014/main" id="{CF4F217F-0736-44C0-9047-DD52FCA2F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43" name="Rectangle 42">
            <a:extLst>
              <a:ext uri="{FF2B5EF4-FFF2-40B4-BE49-F238E27FC236}">
                <a16:creationId xmlns:a16="http://schemas.microsoft.com/office/drawing/2014/main" id="{2DCB6E42-3037-40F7-A351-6B952A870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Rectangle 4">
            <a:extLst>
              <a:ext uri="{FF2B5EF4-FFF2-40B4-BE49-F238E27FC236}">
                <a16:creationId xmlns:a16="http://schemas.microsoft.com/office/drawing/2014/main" id="{793715B7-A325-43BB-9A25-8AAA9B257146}"/>
              </a:ext>
            </a:extLst>
          </p:cNvPr>
          <p:cNvSpPr/>
          <p:nvPr/>
        </p:nvSpPr>
        <p:spPr>
          <a:xfrm>
            <a:off x="646112" y="452718"/>
            <a:ext cx="4165580" cy="1400530"/>
          </a:xfrm>
          <a:prstGeom prst="rect">
            <a:avLst/>
          </a:prstGeom>
        </p:spPr>
        <p:txBody>
          <a:bodyPr vert="horz" lIns="91440" tIns="45720" rIns="91440" bIns="45720" rtlCol="0" anchor="t">
            <a:normAutofit/>
          </a:bodyPr>
          <a:lstStyle/>
          <a:p>
            <a:pPr>
              <a:spcBef>
                <a:spcPct val="0"/>
              </a:spcBef>
              <a:spcAft>
                <a:spcPts val="600"/>
              </a:spcAft>
            </a:pPr>
            <a:r>
              <a:rPr lang="en-US" sz="4200" cap="none" spc="0">
                <a:ln w="0"/>
                <a:solidFill>
                  <a:schemeClr val="tx2"/>
                </a:solidFill>
                <a:effectLst>
                  <a:outerShdw blurRad="38100" dist="19050" dir="2700000" algn="tl" rotWithShape="0">
                    <a:schemeClr val="dk1">
                      <a:alpha val="40000"/>
                    </a:schemeClr>
                  </a:outerShdw>
                </a:effectLst>
                <a:latin typeface="+mj-lt"/>
                <a:ea typeface="+mj-ea"/>
                <a:cs typeface="+mj-cs"/>
              </a:rPr>
              <a:t>Exploratory Analysis</a:t>
            </a:r>
          </a:p>
        </p:txBody>
      </p:sp>
      <p:sp>
        <p:nvSpPr>
          <p:cNvPr id="45" name="Freeform 23">
            <a:extLst>
              <a:ext uri="{FF2B5EF4-FFF2-40B4-BE49-F238E27FC236}">
                <a16:creationId xmlns:a16="http://schemas.microsoft.com/office/drawing/2014/main" id="{7A230B02-B3B1-498E-BE49-EF94F13C5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47" name="Freeform 5">
            <a:extLst>
              <a:ext uri="{FF2B5EF4-FFF2-40B4-BE49-F238E27FC236}">
                <a16:creationId xmlns:a16="http://schemas.microsoft.com/office/drawing/2014/main" id="{5941AA73-0C33-46E3-8B00-D29615AFB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49" name="Rectangle 48">
            <a:extLst>
              <a:ext uri="{FF2B5EF4-FFF2-40B4-BE49-F238E27FC236}">
                <a16:creationId xmlns:a16="http://schemas.microsoft.com/office/drawing/2014/main" id="{9C424939-16B9-4D30-B009-B57847402F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11" y="0"/>
            <a:ext cx="60980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C7D6790-9CA6-4FBD-979D-F9924BB52EBF}"/>
              </a:ext>
            </a:extLst>
          </p:cNvPr>
          <p:cNvPicPr>
            <a:picLocks noChangeAspect="1"/>
          </p:cNvPicPr>
          <p:nvPr/>
        </p:nvPicPr>
        <p:blipFill>
          <a:blip r:embed="rId7"/>
          <a:stretch>
            <a:fillRect/>
          </a:stretch>
        </p:blipFill>
        <p:spPr>
          <a:xfrm>
            <a:off x="6094411" y="326830"/>
            <a:ext cx="5334001" cy="2490977"/>
          </a:xfrm>
          <a:prstGeom prst="rect">
            <a:avLst/>
          </a:prstGeom>
          <a:effectLst/>
        </p:spPr>
      </p:pic>
      <p:sp>
        <p:nvSpPr>
          <p:cNvPr id="51" name="Rectangle 50">
            <a:extLst>
              <a:ext uri="{FF2B5EF4-FFF2-40B4-BE49-F238E27FC236}">
                <a16:creationId xmlns:a16="http://schemas.microsoft.com/office/drawing/2014/main" id="{EE94166D-D1EB-4A13-AD35-5A93679CC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953C68DE-B881-4F93-9D44-6C19BFA72B6C}"/>
              </a:ext>
            </a:extLst>
          </p:cNvPr>
          <p:cNvSpPr txBox="1"/>
          <p:nvPr/>
        </p:nvSpPr>
        <p:spPr>
          <a:xfrm>
            <a:off x="646113" y="2052918"/>
            <a:ext cx="4165146" cy="4195481"/>
          </a:xfrm>
          <a:prstGeom prst="rect">
            <a:avLst/>
          </a:prstGeom>
        </p:spPr>
        <p:txBody>
          <a:bodyPr vert="horz" lIns="91440" tIns="45720" rIns="91440" bIns="45720" rtlCol="0">
            <a:normAutofit/>
          </a:bodyPr>
          <a:lstStyle/>
          <a:p>
            <a:pPr>
              <a:spcBef>
                <a:spcPts val="1000"/>
              </a:spcBef>
              <a:buClr>
                <a:schemeClr val="accent1">
                  <a:lumMod val="60000"/>
                  <a:lumOff val="40000"/>
                </a:schemeClr>
              </a:buClr>
              <a:buSzPct val="80000"/>
              <a:buFont typeface="Wingdings 3" charset="2"/>
              <a:buChar char=""/>
            </a:pPr>
            <a:r>
              <a:rPr lang="en-US">
                <a:latin typeface="+mj-lt"/>
                <a:ea typeface="+mj-ea"/>
                <a:cs typeface="+mj-cs"/>
              </a:rPr>
              <a:t>Obese people with higher Body mass index (BMI) tend to be more diabetic also showing higher level of insulin.</a:t>
            </a:r>
          </a:p>
        </p:txBody>
      </p:sp>
      <p:pic>
        <p:nvPicPr>
          <p:cNvPr id="7" name="Picture 6">
            <a:extLst>
              <a:ext uri="{FF2B5EF4-FFF2-40B4-BE49-F238E27FC236}">
                <a16:creationId xmlns:a16="http://schemas.microsoft.com/office/drawing/2014/main" id="{AA8F7C53-DB18-4492-BE42-350938D53743}"/>
              </a:ext>
            </a:extLst>
          </p:cNvPr>
          <p:cNvPicPr>
            <a:picLocks noChangeAspect="1"/>
          </p:cNvPicPr>
          <p:nvPr/>
        </p:nvPicPr>
        <p:blipFill>
          <a:blip r:embed="rId8"/>
          <a:stretch>
            <a:fillRect/>
          </a:stretch>
        </p:blipFill>
        <p:spPr>
          <a:xfrm>
            <a:off x="6308267" y="3006197"/>
            <a:ext cx="5021756" cy="3242202"/>
          </a:xfrm>
          <a:prstGeom prst="rect">
            <a:avLst/>
          </a:prstGeom>
          <a:effectLst/>
        </p:spPr>
      </p:pic>
    </p:spTree>
    <p:extLst>
      <p:ext uri="{BB962C8B-B14F-4D97-AF65-F5344CB8AC3E}">
        <p14:creationId xmlns:p14="http://schemas.microsoft.com/office/powerpoint/2010/main" val="141122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603C1FDD-3EB9-4E32-AAFF-F0872E904A7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34" name="Picture 33">
            <a:extLst>
              <a:ext uri="{FF2B5EF4-FFF2-40B4-BE49-F238E27FC236}">
                <a16:creationId xmlns:a16="http://schemas.microsoft.com/office/drawing/2014/main" id="{B0C4B3D9-75AB-4AAB-B53A-4232B752D2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6" name="Oval 35">
            <a:extLst>
              <a:ext uri="{FF2B5EF4-FFF2-40B4-BE49-F238E27FC236}">
                <a16:creationId xmlns:a16="http://schemas.microsoft.com/office/drawing/2014/main" id="{1D73A963-D417-4FD9-851E-5E323F67D1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8" name="Picture 37">
            <a:extLst>
              <a:ext uri="{FF2B5EF4-FFF2-40B4-BE49-F238E27FC236}">
                <a16:creationId xmlns:a16="http://schemas.microsoft.com/office/drawing/2014/main" id="{72E40AAF-9C56-4002-B55E-6A25581486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0" name="Picture 39">
            <a:extLst>
              <a:ext uri="{FF2B5EF4-FFF2-40B4-BE49-F238E27FC236}">
                <a16:creationId xmlns:a16="http://schemas.microsoft.com/office/drawing/2014/main" id="{CF4F217F-0736-44C0-9047-DD52FCA2F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42" name="Rectangle 41">
            <a:extLst>
              <a:ext uri="{FF2B5EF4-FFF2-40B4-BE49-F238E27FC236}">
                <a16:creationId xmlns:a16="http://schemas.microsoft.com/office/drawing/2014/main" id="{2DCB6E42-3037-40F7-A351-6B952A870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Rectangle 3">
            <a:extLst>
              <a:ext uri="{FF2B5EF4-FFF2-40B4-BE49-F238E27FC236}">
                <a16:creationId xmlns:a16="http://schemas.microsoft.com/office/drawing/2014/main" id="{8EE01134-D3DE-4595-A465-76E734FB10DB}"/>
              </a:ext>
            </a:extLst>
          </p:cNvPr>
          <p:cNvSpPr/>
          <p:nvPr/>
        </p:nvSpPr>
        <p:spPr>
          <a:xfrm>
            <a:off x="646112" y="452718"/>
            <a:ext cx="4165580" cy="1400530"/>
          </a:xfrm>
          <a:prstGeom prst="rect">
            <a:avLst/>
          </a:prstGeom>
        </p:spPr>
        <p:txBody>
          <a:bodyPr vert="horz" lIns="91440" tIns="45720" rIns="91440" bIns="45720" rtlCol="0" anchor="t">
            <a:normAutofit/>
          </a:bodyPr>
          <a:lstStyle/>
          <a:p>
            <a:pPr>
              <a:spcBef>
                <a:spcPct val="0"/>
              </a:spcBef>
              <a:spcAft>
                <a:spcPts val="600"/>
              </a:spcAft>
            </a:pPr>
            <a:r>
              <a:rPr lang="en-US" sz="4200">
                <a:ln w="0"/>
                <a:solidFill>
                  <a:schemeClr val="tx2"/>
                </a:solidFill>
                <a:effectLst>
                  <a:outerShdw blurRad="38100" dist="19050" dir="2700000" algn="tl" rotWithShape="0">
                    <a:schemeClr val="dk1">
                      <a:alpha val="40000"/>
                    </a:schemeClr>
                  </a:outerShdw>
                </a:effectLst>
                <a:latin typeface="+mj-lt"/>
                <a:ea typeface="+mj-ea"/>
                <a:cs typeface="+mj-cs"/>
              </a:rPr>
              <a:t>Exploratory Analysis</a:t>
            </a:r>
            <a:endParaRPr lang="en-US" sz="4200" cap="none" spc="0">
              <a:ln w="0"/>
              <a:solidFill>
                <a:schemeClr val="tx2"/>
              </a:solidFill>
              <a:effectLst>
                <a:outerShdw blurRad="38100" dist="19050" dir="2700000" algn="tl" rotWithShape="0">
                  <a:schemeClr val="dk1">
                    <a:alpha val="40000"/>
                  </a:schemeClr>
                </a:outerShdw>
              </a:effectLst>
              <a:latin typeface="+mj-lt"/>
              <a:ea typeface="+mj-ea"/>
              <a:cs typeface="+mj-cs"/>
            </a:endParaRPr>
          </a:p>
        </p:txBody>
      </p:sp>
      <p:sp>
        <p:nvSpPr>
          <p:cNvPr id="44" name="Freeform 23">
            <a:extLst>
              <a:ext uri="{FF2B5EF4-FFF2-40B4-BE49-F238E27FC236}">
                <a16:creationId xmlns:a16="http://schemas.microsoft.com/office/drawing/2014/main" id="{6C65E974-2953-4A04-B871-A72F4F963C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46" name="Freeform 5">
            <a:extLst>
              <a:ext uri="{FF2B5EF4-FFF2-40B4-BE49-F238E27FC236}">
                <a16:creationId xmlns:a16="http://schemas.microsoft.com/office/drawing/2014/main" id="{5133E740-9F9B-4D5E-AD96-1928D364A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48" name="Rectangle 47">
            <a:extLst>
              <a:ext uri="{FF2B5EF4-FFF2-40B4-BE49-F238E27FC236}">
                <a16:creationId xmlns:a16="http://schemas.microsoft.com/office/drawing/2014/main" id="{EC2FDDC6-2A2C-4087-9109-EA609FA1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11" y="0"/>
            <a:ext cx="60980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E2DFDD9E-2D83-4210-A2DC-8916A7EEADF3}"/>
              </a:ext>
            </a:extLst>
          </p:cNvPr>
          <p:cNvPicPr>
            <a:picLocks noChangeAspect="1"/>
          </p:cNvPicPr>
          <p:nvPr/>
        </p:nvPicPr>
        <p:blipFill>
          <a:blip r:embed="rId7"/>
          <a:stretch>
            <a:fillRect/>
          </a:stretch>
        </p:blipFill>
        <p:spPr>
          <a:xfrm>
            <a:off x="6094410" y="661206"/>
            <a:ext cx="5449471" cy="3215188"/>
          </a:xfrm>
          <a:prstGeom prst="rect">
            <a:avLst/>
          </a:prstGeom>
          <a:effectLst/>
        </p:spPr>
      </p:pic>
      <p:sp>
        <p:nvSpPr>
          <p:cNvPr id="50" name="Rectangle 49">
            <a:extLst>
              <a:ext uri="{FF2B5EF4-FFF2-40B4-BE49-F238E27FC236}">
                <a16:creationId xmlns:a16="http://schemas.microsoft.com/office/drawing/2014/main" id="{F63D9C1C-A565-4984-882D-ADDA837068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2A15AB7B-9E33-4F3D-A9DD-EC80122DF456}"/>
              </a:ext>
            </a:extLst>
          </p:cNvPr>
          <p:cNvSpPr txBox="1"/>
          <p:nvPr/>
        </p:nvSpPr>
        <p:spPr>
          <a:xfrm>
            <a:off x="646113" y="2052918"/>
            <a:ext cx="4165146" cy="4195481"/>
          </a:xfrm>
          <a:prstGeom prst="rect">
            <a:avLst/>
          </a:prstGeom>
        </p:spPr>
        <p:txBody>
          <a:bodyPr vert="horz" lIns="91440" tIns="45720" rIns="91440" bIns="45720" rtlCol="0">
            <a:normAutofit/>
          </a:bodyPr>
          <a:lstStyle/>
          <a:p>
            <a:pPr>
              <a:spcBef>
                <a:spcPts val="1000"/>
              </a:spcBef>
              <a:buClr>
                <a:schemeClr val="accent1">
                  <a:lumMod val="60000"/>
                  <a:lumOff val="40000"/>
                </a:schemeClr>
              </a:buClr>
              <a:buSzPct val="80000"/>
              <a:buFont typeface="Wingdings 3" charset="2"/>
              <a:buChar char=""/>
            </a:pPr>
            <a:r>
              <a:rPr lang="en-US">
                <a:latin typeface="+mj-lt"/>
                <a:ea typeface="+mj-ea"/>
                <a:cs typeface="+mj-cs"/>
              </a:rPr>
              <a:t>Most of the diabetic patients have high blood glucose level and insulin levels as in case with Type 2 diabetes where tissues become resistant to insulin. Some patients tend to have high blood sugar but low insulin level and show hypoglycemia.</a:t>
            </a:r>
          </a:p>
        </p:txBody>
      </p:sp>
      <p:pic>
        <p:nvPicPr>
          <p:cNvPr id="6" name="Picture 5">
            <a:extLst>
              <a:ext uri="{FF2B5EF4-FFF2-40B4-BE49-F238E27FC236}">
                <a16:creationId xmlns:a16="http://schemas.microsoft.com/office/drawing/2014/main" id="{CEEFFB16-675B-4778-A506-4E16D863BAAC}"/>
              </a:ext>
            </a:extLst>
          </p:cNvPr>
          <p:cNvPicPr>
            <a:picLocks noChangeAspect="1"/>
          </p:cNvPicPr>
          <p:nvPr/>
        </p:nvPicPr>
        <p:blipFill>
          <a:blip r:embed="rId8"/>
          <a:stretch>
            <a:fillRect/>
          </a:stretch>
        </p:blipFill>
        <p:spPr>
          <a:xfrm>
            <a:off x="6102747" y="4073334"/>
            <a:ext cx="5890322" cy="2596313"/>
          </a:xfrm>
          <a:prstGeom prst="rect">
            <a:avLst/>
          </a:prstGeom>
          <a:effectLst/>
        </p:spPr>
      </p:pic>
    </p:spTree>
    <p:extLst>
      <p:ext uri="{BB962C8B-B14F-4D97-AF65-F5344CB8AC3E}">
        <p14:creationId xmlns:p14="http://schemas.microsoft.com/office/powerpoint/2010/main" val="940127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603C1FDD-3EB9-4E32-AAFF-F0872E904A7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35" name="Picture 34">
            <a:extLst>
              <a:ext uri="{FF2B5EF4-FFF2-40B4-BE49-F238E27FC236}">
                <a16:creationId xmlns:a16="http://schemas.microsoft.com/office/drawing/2014/main" id="{B0C4B3D9-75AB-4AAB-B53A-4232B752D2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7" name="Oval 36">
            <a:extLst>
              <a:ext uri="{FF2B5EF4-FFF2-40B4-BE49-F238E27FC236}">
                <a16:creationId xmlns:a16="http://schemas.microsoft.com/office/drawing/2014/main" id="{1D73A963-D417-4FD9-851E-5E323F67D1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9" name="Picture 38">
            <a:extLst>
              <a:ext uri="{FF2B5EF4-FFF2-40B4-BE49-F238E27FC236}">
                <a16:creationId xmlns:a16="http://schemas.microsoft.com/office/drawing/2014/main" id="{72E40AAF-9C56-4002-B55E-6A25581486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1" name="Picture 40">
            <a:extLst>
              <a:ext uri="{FF2B5EF4-FFF2-40B4-BE49-F238E27FC236}">
                <a16:creationId xmlns:a16="http://schemas.microsoft.com/office/drawing/2014/main" id="{CF4F217F-0736-44C0-9047-DD52FCA2F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43" name="Rectangle 42">
            <a:extLst>
              <a:ext uri="{FF2B5EF4-FFF2-40B4-BE49-F238E27FC236}">
                <a16:creationId xmlns:a16="http://schemas.microsoft.com/office/drawing/2014/main" id="{2DCB6E42-3037-40F7-A351-6B952A870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5" name="Freeform 7">
            <a:extLst>
              <a:ext uri="{FF2B5EF4-FFF2-40B4-BE49-F238E27FC236}">
                <a16:creationId xmlns:a16="http://schemas.microsoft.com/office/drawing/2014/main" id="{B7D67C6C-0DAA-49A2-B522-A65FD25B73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5" name="Rectangle 4">
            <a:extLst>
              <a:ext uri="{FF2B5EF4-FFF2-40B4-BE49-F238E27FC236}">
                <a16:creationId xmlns:a16="http://schemas.microsoft.com/office/drawing/2014/main" id="{96465B4E-3CB2-4477-931D-B94648C9B16C}"/>
              </a:ext>
            </a:extLst>
          </p:cNvPr>
          <p:cNvSpPr/>
          <p:nvPr/>
        </p:nvSpPr>
        <p:spPr>
          <a:xfrm>
            <a:off x="646111" y="452718"/>
            <a:ext cx="9404723" cy="1180711"/>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900" cap="none" spc="0">
                <a:ln w="0"/>
                <a:solidFill>
                  <a:schemeClr val="tx2"/>
                </a:solidFill>
                <a:effectLst>
                  <a:outerShdw blurRad="38100" dist="19050" dir="2700000" algn="tl" rotWithShape="0">
                    <a:schemeClr val="dk1">
                      <a:alpha val="40000"/>
                    </a:schemeClr>
                  </a:outerShdw>
                </a:effectLst>
                <a:latin typeface="+mj-lt"/>
                <a:ea typeface="+mj-ea"/>
                <a:cs typeface="+mj-cs"/>
              </a:rPr>
              <a:t>PREDICTIVE ANALYSIS USING MACHINE LEARNING ALGORITHMS:</a:t>
            </a:r>
          </a:p>
        </p:txBody>
      </p:sp>
      <p:sp>
        <p:nvSpPr>
          <p:cNvPr id="47" name="Rectangle 46">
            <a:extLst>
              <a:ext uri="{FF2B5EF4-FFF2-40B4-BE49-F238E27FC236}">
                <a16:creationId xmlns:a16="http://schemas.microsoft.com/office/drawing/2014/main" id="{EF9FE91F-2CD2-4D27-9C70-00418EA18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5">
            <a:extLst>
              <a:ext uri="{FF2B5EF4-FFF2-40B4-BE49-F238E27FC236}">
                <a16:creationId xmlns:a16="http://schemas.microsoft.com/office/drawing/2014/main" id="{53FC6651-938F-4BC9-AB37-4729BE0177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6" name="TextBox 5">
            <a:extLst>
              <a:ext uri="{FF2B5EF4-FFF2-40B4-BE49-F238E27FC236}">
                <a16:creationId xmlns:a16="http://schemas.microsoft.com/office/drawing/2014/main" id="{27F4E302-007D-4C08-8FD5-9B6762205047}"/>
              </a:ext>
            </a:extLst>
          </p:cNvPr>
          <p:cNvSpPr txBox="1"/>
          <p:nvPr/>
        </p:nvSpPr>
        <p:spPr>
          <a:xfrm>
            <a:off x="643856" y="2548281"/>
            <a:ext cx="7152860" cy="3654389"/>
          </a:xfrm>
          <a:prstGeom prst="rect">
            <a:avLst/>
          </a:prstGeom>
        </p:spPr>
        <p:txBody>
          <a:bodyPr vert="horz" lIns="91440" tIns="45720" rIns="91440" bIns="45720" rtlCol="0">
            <a:normAutofit fontScale="92500" lnSpcReduction="10000"/>
          </a:bodyPr>
          <a:lstStyle/>
          <a:p>
            <a:pPr>
              <a:lnSpc>
                <a:spcPct val="90000"/>
              </a:lnSpc>
              <a:spcBef>
                <a:spcPts val="1000"/>
              </a:spcBef>
              <a:buClr>
                <a:schemeClr val="accent1">
                  <a:lumMod val="60000"/>
                  <a:lumOff val="40000"/>
                </a:schemeClr>
              </a:buClr>
              <a:buSzPct val="80000"/>
              <a:buFont typeface="Wingdings 3" charset="2"/>
              <a:buChar char=""/>
            </a:pPr>
            <a:r>
              <a:rPr lang="en-US" sz="1400" dirty="0">
                <a:solidFill>
                  <a:schemeClr val="bg1"/>
                </a:solidFill>
                <a:latin typeface="+mj-lt"/>
                <a:ea typeface="+mj-ea"/>
                <a:cs typeface="+mj-cs"/>
              </a:rPr>
              <a:t>Steps involved in the Data Analysis:</a:t>
            </a:r>
          </a:p>
          <a:p>
            <a:pPr marL="285750" indent="-285750">
              <a:lnSpc>
                <a:spcPct val="90000"/>
              </a:lnSpc>
              <a:spcBef>
                <a:spcPts val="1000"/>
              </a:spcBef>
              <a:buClr>
                <a:schemeClr val="accent1">
                  <a:lumMod val="60000"/>
                  <a:lumOff val="40000"/>
                </a:schemeClr>
              </a:buClr>
              <a:buSzPct val="80000"/>
              <a:buFont typeface="Wingdings 3" charset="2"/>
              <a:buChar char=""/>
            </a:pPr>
            <a:r>
              <a:rPr lang="en-US" sz="1400" dirty="0">
                <a:solidFill>
                  <a:schemeClr val="bg1"/>
                </a:solidFill>
                <a:latin typeface="+mj-lt"/>
                <a:ea typeface="+mj-ea"/>
                <a:cs typeface="+mj-cs"/>
              </a:rPr>
              <a:t>Data is split into training set and test set and data is normalized.</a:t>
            </a:r>
          </a:p>
          <a:p>
            <a:pPr marL="285750" indent="-285750">
              <a:lnSpc>
                <a:spcPct val="90000"/>
              </a:lnSpc>
              <a:spcBef>
                <a:spcPts val="1000"/>
              </a:spcBef>
              <a:buClr>
                <a:schemeClr val="accent1">
                  <a:lumMod val="60000"/>
                  <a:lumOff val="40000"/>
                </a:schemeClr>
              </a:buClr>
              <a:buSzPct val="80000"/>
              <a:buFont typeface="Wingdings 3" charset="2"/>
              <a:buChar char=""/>
            </a:pPr>
            <a:r>
              <a:rPr lang="en-US" sz="1400" dirty="0">
                <a:solidFill>
                  <a:schemeClr val="bg1"/>
                </a:solidFill>
                <a:latin typeface="+mj-lt"/>
                <a:ea typeface="+mj-ea"/>
                <a:cs typeface="+mj-cs"/>
              </a:rPr>
              <a:t>Different Machine learning Algorithms from the sklearn package in python have been imported and applied on the Train set to find the best fitting model such as:</a:t>
            </a:r>
          </a:p>
          <a:p>
            <a:pPr marL="285750" indent="-285750">
              <a:lnSpc>
                <a:spcPct val="90000"/>
              </a:lnSpc>
              <a:spcBef>
                <a:spcPts val="1000"/>
              </a:spcBef>
              <a:buClr>
                <a:schemeClr val="accent1">
                  <a:lumMod val="60000"/>
                  <a:lumOff val="40000"/>
                </a:schemeClr>
              </a:buClr>
              <a:buSzPct val="80000"/>
              <a:buFont typeface="Wingdings 3" charset="2"/>
              <a:buChar char=""/>
            </a:pPr>
            <a:r>
              <a:rPr lang="en-US" sz="1400" dirty="0">
                <a:solidFill>
                  <a:schemeClr val="bg1"/>
                </a:solidFill>
                <a:latin typeface="+mj-lt"/>
                <a:ea typeface="+mj-ea"/>
                <a:cs typeface="+mj-cs"/>
              </a:rPr>
              <a:t>Support Vector Machines</a:t>
            </a:r>
          </a:p>
          <a:p>
            <a:pPr marL="285750" indent="-285750">
              <a:lnSpc>
                <a:spcPct val="90000"/>
              </a:lnSpc>
              <a:spcBef>
                <a:spcPts val="1000"/>
              </a:spcBef>
              <a:buClr>
                <a:schemeClr val="accent1">
                  <a:lumMod val="60000"/>
                  <a:lumOff val="40000"/>
                </a:schemeClr>
              </a:buClr>
              <a:buSzPct val="80000"/>
              <a:buFont typeface="Wingdings 3" charset="2"/>
              <a:buChar char=""/>
            </a:pPr>
            <a:r>
              <a:rPr lang="en-US" sz="1400" dirty="0">
                <a:solidFill>
                  <a:schemeClr val="bg1"/>
                </a:solidFill>
                <a:latin typeface="+mj-lt"/>
                <a:ea typeface="+mj-ea"/>
                <a:cs typeface="+mj-cs"/>
              </a:rPr>
              <a:t>K-Nearest Neighbor</a:t>
            </a:r>
          </a:p>
          <a:p>
            <a:pPr marL="285750" indent="-285750">
              <a:lnSpc>
                <a:spcPct val="90000"/>
              </a:lnSpc>
              <a:spcBef>
                <a:spcPts val="1000"/>
              </a:spcBef>
              <a:buClr>
                <a:schemeClr val="accent1">
                  <a:lumMod val="60000"/>
                  <a:lumOff val="40000"/>
                </a:schemeClr>
              </a:buClr>
              <a:buSzPct val="80000"/>
              <a:buFont typeface="Wingdings 3" charset="2"/>
              <a:buChar char=""/>
            </a:pPr>
            <a:r>
              <a:rPr lang="en-US" sz="1400" dirty="0">
                <a:solidFill>
                  <a:schemeClr val="bg1"/>
                </a:solidFill>
                <a:latin typeface="+mj-lt"/>
                <a:ea typeface="+mj-ea"/>
                <a:cs typeface="+mj-cs"/>
              </a:rPr>
              <a:t>Decision Tree Algorithm</a:t>
            </a:r>
          </a:p>
          <a:p>
            <a:pPr marL="285750" indent="-285750">
              <a:lnSpc>
                <a:spcPct val="90000"/>
              </a:lnSpc>
              <a:spcBef>
                <a:spcPts val="1000"/>
              </a:spcBef>
              <a:buClr>
                <a:schemeClr val="accent1">
                  <a:lumMod val="60000"/>
                  <a:lumOff val="40000"/>
                </a:schemeClr>
              </a:buClr>
              <a:buSzPct val="80000"/>
              <a:buFont typeface="Wingdings 3" charset="2"/>
              <a:buChar char=""/>
            </a:pPr>
            <a:r>
              <a:rPr lang="en-US" sz="1400" dirty="0">
                <a:solidFill>
                  <a:schemeClr val="bg1"/>
                </a:solidFill>
                <a:latin typeface="+mj-lt"/>
                <a:ea typeface="+mj-ea"/>
                <a:cs typeface="+mj-cs"/>
              </a:rPr>
              <a:t>Logistic Regression</a:t>
            </a:r>
          </a:p>
          <a:p>
            <a:pPr marL="285750" indent="-285750">
              <a:lnSpc>
                <a:spcPct val="90000"/>
              </a:lnSpc>
              <a:spcBef>
                <a:spcPts val="1000"/>
              </a:spcBef>
              <a:buClr>
                <a:schemeClr val="accent1">
                  <a:lumMod val="60000"/>
                  <a:lumOff val="40000"/>
                </a:schemeClr>
              </a:buClr>
              <a:buSzPct val="80000"/>
              <a:buFont typeface="Wingdings 3" charset="2"/>
              <a:buChar char=""/>
            </a:pPr>
            <a:r>
              <a:rPr lang="en-US" sz="1400" dirty="0">
                <a:solidFill>
                  <a:schemeClr val="bg1"/>
                </a:solidFill>
                <a:latin typeface="+mj-lt"/>
                <a:ea typeface="+mj-ea"/>
                <a:cs typeface="+mj-cs"/>
              </a:rPr>
              <a:t>The model is then evaluated using the test set based on two different evaluation metrics: 1. F1-score, 2. Jaccard Similarity index</a:t>
            </a:r>
          </a:p>
          <a:p>
            <a:pPr marL="285750" indent="-285750">
              <a:lnSpc>
                <a:spcPct val="90000"/>
              </a:lnSpc>
              <a:spcBef>
                <a:spcPts val="1000"/>
              </a:spcBef>
              <a:buClr>
                <a:schemeClr val="accent1">
                  <a:lumMod val="60000"/>
                  <a:lumOff val="40000"/>
                </a:schemeClr>
              </a:buClr>
              <a:buSzPct val="80000"/>
              <a:buFont typeface="Wingdings 3" charset="2"/>
              <a:buChar char=""/>
            </a:pPr>
            <a:r>
              <a:rPr lang="en-US" sz="1400" dirty="0">
                <a:solidFill>
                  <a:schemeClr val="bg1"/>
                </a:solidFill>
                <a:latin typeface="+mj-lt"/>
                <a:ea typeface="+mj-ea"/>
                <a:cs typeface="+mj-cs"/>
              </a:rPr>
              <a:t>f1-score value which is the harmonic average of both precision and recall of a model</a:t>
            </a:r>
          </a:p>
          <a:p>
            <a:pPr marL="285750" indent="-285750">
              <a:lnSpc>
                <a:spcPct val="90000"/>
              </a:lnSpc>
              <a:spcBef>
                <a:spcPts val="1000"/>
              </a:spcBef>
              <a:buClr>
                <a:schemeClr val="accent1">
                  <a:lumMod val="60000"/>
                  <a:lumOff val="40000"/>
                </a:schemeClr>
              </a:buClr>
              <a:buSzPct val="80000"/>
              <a:buFont typeface="Wingdings 3" charset="2"/>
              <a:buChar char=""/>
            </a:pPr>
            <a:r>
              <a:rPr lang="en-US" sz="1400" dirty="0">
                <a:solidFill>
                  <a:schemeClr val="bg1"/>
                </a:solidFill>
                <a:latin typeface="+mj-lt"/>
                <a:ea typeface="+mj-ea"/>
                <a:cs typeface="+mj-cs"/>
              </a:rPr>
              <a:t>Jaccard similarity score which shows how close are the predicted labels to actual labels</a:t>
            </a:r>
          </a:p>
          <a:p>
            <a:pPr marL="285750" indent="-285750">
              <a:lnSpc>
                <a:spcPct val="90000"/>
              </a:lnSpc>
              <a:spcBef>
                <a:spcPts val="1000"/>
              </a:spcBef>
              <a:buClr>
                <a:schemeClr val="accent1">
                  <a:lumMod val="60000"/>
                  <a:lumOff val="40000"/>
                </a:schemeClr>
              </a:buClr>
              <a:buSzPct val="80000"/>
              <a:buFont typeface="Wingdings 3" charset="2"/>
              <a:buChar char=""/>
            </a:pPr>
            <a:endParaRPr lang="en-US" sz="1100" dirty="0">
              <a:solidFill>
                <a:schemeClr val="bg1"/>
              </a:solidFill>
              <a:latin typeface="+mj-lt"/>
              <a:ea typeface="+mj-ea"/>
              <a:cs typeface="+mj-cs"/>
            </a:endParaRPr>
          </a:p>
        </p:txBody>
      </p:sp>
      <p:pic>
        <p:nvPicPr>
          <p:cNvPr id="7" name="Picture 6">
            <a:extLst>
              <a:ext uri="{FF2B5EF4-FFF2-40B4-BE49-F238E27FC236}">
                <a16:creationId xmlns:a16="http://schemas.microsoft.com/office/drawing/2014/main" id="{8E8F839E-D2BC-4919-A767-DC23BE31B9AB}"/>
              </a:ext>
            </a:extLst>
          </p:cNvPr>
          <p:cNvPicPr>
            <a:picLocks noChangeAspect="1"/>
          </p:cNvPicPr>
          <p:nvPr/>
        </p:nvPicPr>
        <p:blipFill>
          <a:blip r:embed="rId7"/>
          <a:stretch>
            <a:fillRect/>
          </a:stretch>
        </p:blipFill>
        <p:spPr>
          <a:xfrm>
            <a:off x="7718292" y="2817407"/>
            <a:ext cx="4239246" cy="1678393"/>
          </a:xfrm>
          <a:prstGeom prst="rect">
            <a:avLst/>
          </a:prstGeom>
          <a:effectLst/>
        </p:spPr>
      </p:pic>
      <p:pic>
        <p:nvPicPr>
          <p:cNvPr id="8" name="Picture 7">
            <a:extLst>
              <a:ext uri="{FF2B5EF4-FFF2-40B4-BE49-F238E27FC236}">
                <a16:creationId xmlns:a16="http://schemas.microsoft.com/office/drawing/2014/main" id="{44E6ACF4-BA63-4178-809A-D69B782974C7}"/>
              </a:ext>
            </a:extLst>
          </p:cNvPr>
          <p:cNvPicPr>
            <a:picLocks noChangeAspect="1"/>
          </p:cNvPicPr>
          <p:nvPr/>
        </p:nvPicPr>
        <p:blipFill>
          <a:blip r:embed="rId8"/>
          <a:stretch>
            <a:fillRect/>
          </a:stretch>
        </p:blipFill>
        <p:spPr>
          <a:xfrm>
            <a:off x="7804766" y="4900227"/>
            <a:ext cx="3738778" cy="971590"/>
          </a:xfrm>
          <a:prstGeom prst="rect">
            <a:avLst/>
          </a:prstGeom>
          <a:effectLst/>
        </p:spPr>
      </p:pic>
    </p:spTree>
    <p:extLst>
      <p:ext uri="{BB962C8B-B14F-4D97-AF65-F5344CB8AC3E}">
        <p14:creationId xmlns:p14="http://schemas.microsoft.com/office/powerpoint/2010/main" val="1701436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6D61CCD-F12F-4C25-BE73-ED8C70C3A58E}"/>
              </a:ext>
            </a:extLst>
          </p:cNvPr>
          <p:cNvSpPr/>
          <p:nvPr/>
        </p:nvSpPr>
        <p:spPr>
          <a:xfrm>
            <a:off x="-64120" y="417775"/>
            <a:ext cx="10480754" cy="646331"/>
          </a:xfrm>
          <a:prstGeom prst="rect">
            <a:avLst/>
          </a:prstGeom>
          <a:noFill/>
        </p:spPr>
        <p:txBody>
          <a:bodyPr wrap="non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Evaluating different Machine learning Models</a:t>
            </a:r>
          </a:p>
        </p:txBody>
      </p:sp>
      <p:sp>
        <p:nvSpPr>
          <p:cNvPr id="9" name="TextBox 8">
            <a:extLst>
              <a:ext uri="{FF2B5EF4-FFF2-40B4-BE49-F238E27FC236}">
                <a16:creationId xmlns:a16="http://schemas.microsoft.com/office/drawing/2014/main" id="{5EF014C4-69A0-4005-BBB2-310D3672C085}"/>
              </a:ext>
            </a:extLst>
          </p:cNvPr>
          <p:cNvSpPr txBox="1"/>
          <p:nvPr/>
        </p:nvSpPr>
        <p:spPr>
          <a:xfrm>
            <a:off x="100674" y="1820096"/>
            <a:ext cx="9212239" cy="2677656"/>
          </a:xfrm>
          <a:prstGeom prst="rect">
            <a:avLst/>
          </a:prstGeom>
          <a:noFill/>
        </p:spPr>
        <p:txBody>
          <a:bodyPr wrap="square" rtlCol="0">
            <a:spAutoFit/>
          </a:bodyPr>
          <a:lstStyle/>
          <a:p>
            <a:r>
              <a:rPr lang="en-CA" sz="2400" dirty="0"/>
              <a:t>A Classification report is printed which is a function imported from metrics module of sklearn library. The classification report shows the precision, recall, and f1-score of each classification label and the average accuracy and f1-score of the model. The confusion matrix is also printed which shows numbers of actual diabetic patients as compared to predicted diabetic patients.</a:t>
            </a:r>
          </a:p>
        </p:txBody>
      </p:sp>
    </p:spTree>
    <p:extLst>
      <p:ext uri="{BB962C8B-B14F-4D97-AF65-F5344CB8AC3E}">
        <p14:creationId xmlns:p14="http://schemas.microsoft.com/office/powerpoint/2010/main" val="662247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43D1E811-F82C-4FC0-8611-6CFC73FD96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36" name="Picture 35">
            <a:extLst>
              <a:ext uri="{FF2B5EF4-FFF2-40B4-BE49-F238E27FC236}">
                <a16:creationId xmlns:a16="http://schemas.microsoft.com/office/drawing/2014/main" id="{AAC6183A-13DD-465B-9338-4D7F5D52394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8" name="Oval 37">
            <a:extLst>
              <a:ext uri="{FF2B5EF4-FFF2-40B4-BE49-F238E27FC236}">
                <a16:creationId xmlns:a16="http://schemas.microsoft.com/office/drawing/2014/main" id="{15BF20A1-7C3A-4BEC-BE35-8AA3E9F0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0" name="Picture 39">
            <a:extLst>
              <a:ext uri="{FF2B5EF4-FFF2-40B4-BE49-F238E27FC236}">
                <a16:creationId xmlns:a16="http://schemas.microsoft.com/office/drawing/2014/main" id="{46D3BD4A-EBCB-4B8A-BA9C-A6927EB621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2" name="Picture 41">
            <a:extLst>
              <a:ext uri="{FF2B5EF4-FFF2-40B4-BE49-F238E27FC236}">
                <a16:creationId xmlns:a16="http://schemas.microsoft.com/office/drawing/2014/main" id="{F483E078-4237-4FFA-8437-F7E6C799F7B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44" name="Rectangle 43">
            <a:extLst>
              <a:ext uri="{FF2B5EF4-FFF2-40B4-BE49-F238E27FC236}">
                <a16:creationId xmlns:a16="http://schemas.microsoft.com/office/drawing/2014/main" id="{7FDEDC12-69DE-40B2-9801-E7FFEC7C1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Rectangle 4">
            <a:extLst>
              <a:ext uri="{FF2B5EF4-FFF2-40B4-BE49-F238E27FC236}">
                <a16:creationId xmlns:a16="http://schemas.microsoft.com/office/drawing/2014/main" id="{F4877591-4854-4342-A177-DE4E746F2D8A}"/>
              </a:ext>
            </a:extLst>
          </p:cNvPr>
          <p:cNvSpPr/>
          <p:nvPr/>
        </p:nvSpPr>
        <p:spPr>
          <a:xfrm>
            <a:off x="646111" y="609601"/>
            <a:ext cx="4793473" cy="1675975"/>
          </a:xfrm>
          <a:prstGeom prst="rect">
            <a:avLst/>
          </a:prstGeom>
        </p:spPr>
        <p:txBody>
          <a:bodyPr vert="horz" lIns="91440" tIns="45720" rIns="91440" bIns="45720" rtlCol="0" anchor="t">
            <a:normAutofit/>
          </a:bodyPr>
          <a:lstStyle/>
          <a:p>
            <a:pPr>
              <a:spcBef>
                <a:spcPct val="0"/>
              </a:spcBef>
              <a:spcAft>
                <a:spcPts val="600"/>
              </a:spcAft>
            </a:pPr>
            <a:r>
              <a:rPr lang="en-US" sz="4200" cap="none" spc="0">
                <a:ln w="0"/>
                <a:solidFill>
                  <a:schemeClr val="tx2"/>
                </a:solidFill>
                <a:effectLst>
                  <a:outerShdw blurRad="38100" dist="19050" dir="2700000" algn="tl" rotWithShape="0">
                    <a:schemeClr val="dk1">
                      <a:alpha val="40000"/>
                    </a:schemeClr>
                  </a:outerShdw>
                </a:effectLst>
                <a:latin typeface="+mj-lt"/>
                <a:ea typeface="+mj-ea"/>
                <a:cs typeface="+mj-cs"/>
              </a:rPr>
              <a:t>Support Vector Machine (SVM)</a:t>
            </a:r>
          </a:p>
        </p:txBody>
      </p:sp>
      <p:pic>
        <p:nvPicPr>
          <p:cNvPr id="2" name="Picture 1">
            <a:extLst>
              <a:ext uri="{FF2B5EF4-FFF2-40B4-BE49-F238E27FC236}">
                <a16:creationId xmlns:a16="http://schemas.microsoft.com/office/drawing/2014/main" id="{DA5092BE-9F99-4DCC-8F98-65DDE8D73A36}"/>
              </a:ext>
            </a:extLst>
          </p:cNvPr>
          <p:cNvPicPr>
            <a:picLocks noChangeAspect="1"/>
          </p:cNvPicPr>
          <p:nvPr/>
        </p:nvPicPr>
        <p:blipFill rotWithShape="1">
          <a:blip r:embed="rId7"/>
          <a:srcRect r="1" b="3378"/>
          <a:stretch/>
        </p:blipFill>
        <p:spPr>
          <a:xfrm>
            <a:off x="6076161" y="498763"/>
            <a:ext cx="5449888" cy="2766290"/>
          </a:xfrm>
          <a:prstGeom prst="rect">
            <a:avLst/>
          </a:prstGeom>
          <a:effectLst>
            <a:outerShdw blurRad="50800" dist="38100" dir="5400000" algn="t" rotWithShape="0">
              <a:prstClr val="black">
                <a:alpha val="43000"/>
              </a:prstClr>
            </a:outerShdw>
          </a:effectLst>
        </p:spPr>
      </p:pic>
      <p:sp>
        <p:nvSpPr>
          <p:cNvPr id="46" name="Rectangle 45">
            <a:extLst>
              <a:ext uri="{FF2B5EF4-FFF2-40B4-BE49-F238E27FC236}">
                <a16:creationId xmlns:a16="http://schemas.microsoft.com/office/drawing/2014/main" id="{096E4589-8263-441D-A082-88E3259A5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25275B66-63DF-4F90-8DC9-F9DB1A131AE5}"/>
              </a:ext>
            </a:extLst>
          </p:cNvPr>
          <p:cNvSpPr txBox="1"/>
          <p:nvPr/>
        </p:nvSpPr>
        <p:spPr>
          <a:xfrm>
            <a:off x="642175" y="2484544"/>
            <a:ext cx="4799145" cy="3763855"/>
          </a:xfrm>
          <a:prstGeom prst="rect">
            <a:avLst/>
          </a:prstGeom>
        </p:spPr>
        <p:txBody>
          <a:bodyPr vert="horz" lIns="91440" tIns="45720" rIns="91440" bIns="45720" rtlCol="0">
            <a:normAutofit/>
          </a:bodyPr>
          <a:lstStyle/>
          <a:p>
            <a:pPr marL="285750" indent="-285750">
              <a:spcBef>
                <a:spcPts val="1000"/>
              </a:spcBef>
              <a:buClr>
                <a:schemeClr val="accent1">
                  <a:lumMod val="60000"/>
                  <a:lumOff val="40000"/>
                </a:schemeClr>
              </a:buClr>
              <a:buSzPct val="80000"/>
              <a:buFont typeface="Wingdings 3" charset="2"/>
              <a:buChar char=""/>
            </a:pPr>
            <a:r>
              <a:rPr lang="en-US" dirty="0">
                <a:latin typeface="+mj-lt"/>
                <a:ea typeface="+mj-ea"/>
                <a:cs typeface="+mj-cs"/>
              </a:rPr>
              <a:t>SVM maps the data set to a higher dimension producing large margin decision boundaries between the different output response classes. The algorithm is useful when working with complex non-linear decision boundaries.</a:t>
            </a:r>
          </a:p>
          <a:p>
            <a:pPr marL="285750" indent="-285750">
              <a:spcBef>
                <a:spcPts val="1000"/>
              </a:spcBef>
              <a:buClr>
                <a:schemeClr val="accent1">
                  <a:lumMod val="60000"/>
                  <a:lumOff val="40000"/>
                </a:schemeClr>
              </a:buClr>
              <a:buSzPct val="80000"/>
              <a:buFont typeface="Wingdings 3" charset="2"/>
              <a:buChar char=""/>
            </a:pPr>
            <a:r>
              <a:rPr lang="en-US" dirty="0">
                <a:latin typeface="+mj-lt"/>
                <a:ea typeface="+mj-ea"/>
                <a:cs typeface="+mj-cs"/>
              </a:rPr>
              <a:t>SVM with Linear kernel has been implemented for predicting the onset of diabetes.</a:t>
            </a:r>
          </a:p>
        </p:txBody>
      </p:sp>
      <p:pic>
        <p:nvPicPr>
          <p:cNvPr id="3" name="Picture 2">
            <a:extLst>
              <a:ext uri="{FF2B5EF4-FFF2-40B4-BE49-F238E27FC236}">
                <a16:creationId xmlns:a16="http://schemas.microsoft.com/office/drawing/2014/main" id="{45B56F7A-BC02-4DA1-B6EC-9F6423B1E85F}"/>
              </a:ext>
            </a:extLst>
          </p:cNvPr>
          <p:cNvPicPr>
            <a:picLocks noChangeAspect="1"/>
          </p:cNvPicPr>
          <p:nvPr/>
        </p:nvPicPr>
        <p:blipFill rotWithShape="1">
          <a:blip r:embed="rId8"/>
          <a:srcRect r="2" b="12108"/>
          <a:stretch/>
        </p:blipFill>
        <p:spPr>
          <a:xfrm>
            <a:off x="6094412" y="3482108"/>
            <a:ext cx="5449888" cy="2766290"/>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9770398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1248</Words>
  <Application>Microsoft Office PowerPoint</Application>
  <PresentationFormat>Widescreen</PresentationFormat>
  <Paragraphs>59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Gauri Saran</dc:creator>
  <cp:lastModifiedBy>Gauri Saran</cp:lastModifiedBy>
  <cp:revision>1</cp:revision>
  <dcterms:created xsi:type="dcterms:W3CDTF">2020-03-08T09:55:51Z</dcterms:created>
  <dcterms:modified xsi:type="dcterms:W3CDTF">2020-03-08T09:56:53Z</dcterms:modified>
</cp:coreProperties>
</file>